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Lst>
  <p:notesMasterIdLst>
    <p:notesMasterId r:id="rId16"/>
  </p:notesMasterIdLst>
  <p:handoutMasterIdLst>
    <p:handoutMasterId r:id="rId17"/>
  </p:handoutMasterIdLst>
  <p:sldIdLst>
    <p:sldId id="256" r:id="rId3"/>
    <p:sldId id="258" r:id="rId4"/>
    <p:sldId id="257"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60" autoAdjust="0"/>
    <p:restoredTop sz="94660"/>
  </p:normalViewPr>
  <p:slideViewPr>
    <p:cSldViewPr>
      <p:cViewPr>
        <p:scale>
          <a:sx n="99" d="100"/>
          <a:sy n="99" d="100"/>
        </p:scale>
        <p:origin x="-72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D6B55F-88E1-4A0F-BD54-970B2AE2E7F5}" type="datetimeFigureOut">
              <a:rPr lang="en-US" smtClean="0"/>
              <a:t>5/24/2016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F1449B7-2F75-4C1B-B9B1-9903215FF4AE}" type="slidenum">
              <a:rPr lang="en-US" smtClean="0"/>
              <a:t>‹#›</a:t>
            </a:fld>
            <a:endParaRPr lang="en-US" dirty="0"/>
          </a:p>
        </p:txBody>
      </p:sp>
    </p:spTree>
    <p:extLst>
      <p:ext uri="{BB962C8B-B14F-4D97-AF65-F5344CB8AC3E}">
        <p14:creationId xmlns:p14="http://schemas.microsoft.com/office/powerpoint/2010/main" val="3849949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0A00FD-6508-42DB-A47F-F2F517928C7D}" type="datetimeFigureOut">
              <a:rPr lang="en-US" smtClean="0"/>
              <a:t>5/24/2016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02CDDB-7EE4-4D9D-AA74-339FB23157AD}" type="slidenum">
              <a:rPr lang="en-US" smtClean="0"/>
              <a:t>‹#›</a:t>
            </a:fld>
            <a:endParaRPr lang="en-US" dirty="0"/>
          </a:p>
        </p:txBody>
      </p:sp>
    </p:spTree>
    <p:extLst>
      <p:ext uri="{BB962C8B-B14F-4D97-AF65-F5344CB8AC3E}">
        <p14:creationId xmlns:p14="http://schemas.microsoft.com/office/powerpoint/2010/main" val="124182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02CDDB-7EE4-4D9D-AA74-339FB23157AD}" type="slidenum">
              <a:rPr lang="en-US" smtClean="0"/>
              <a:t>1</a:t>
            </a:fld>
            <a:endParaRPr lang="en-US" dirty="0"/>
          </a:p>
        </p:txBody>
      </p:sp>
    </p:spTree>
    <p:extLst>
      <p:ext uri="{BB962C8B-B14F-4D97-AF65-F5344CB8AC3E}">
        <p14:creationId xmlns:p14="http://schemas.microsoft.com/office/powerpoint/2010/main" val="25831653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194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lvl1pPr>
              <a:defRPr>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051"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152401" y="152400"/>
            <a:ext cx="8846737" cy="484633"/>
            <a:chOff x="152401" y="152400"/>
            <a:chExt cx="8846737" cy="484633"/>
          </a:xfrm>
        </p:grpSpPr>
        <p:pic>
          <p:nvPicPr>
            <p:cNvPr id="2050"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803697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dirty="0">
              <a:solidFill>
                <a:prstClr val="white"/>
              </a:solidFill>
            </a:endParaRPr>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dirty="0">
              <a:solidFill>
                <a:prstClr val="white"/>
              </a:solidFill>
            </a:endParaRPr>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1"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9" name="Group 8"/>
          <p:cNvGrpSpPr/>
          <p:nvPr userDrawn="1"/>
        </p:nvGrpSpPr>
        <p:grpSpPr>
          <a:xfrm>
            <a:off x="152401" y="152400"/>
            <a:ext cx="8846737" cy="484633"/>
            <a:chOff x="152401" y="152400"/>
            <a:chExt cx="8846737" cy="484633"/>
          </a:xfrm>
        </p:grpSpPr>
        <p:pic>
          <p:nvPicPr>
            <p:cNvPr id="10"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326899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solidFill>
                  <a:prstClr val="black">
                    <a:tint val="75000"/>
                  </a:prstClr>
                </a:solidFill>
              </a:rPr>
              <a:pPr/>
              <a:t>5/24/2016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088821A-7F98-4E46-8C60-D991483A31EE}" type="slidenum">
              <a:rPr lang="en-US" smtClean="0">
                <a:solidFill>
                  <a:prstClr val="black">
                    <a:tint val="75000"/>
                  </a:prstClr>
                </a:solidFill>
              </a:rPr>
              <a:pPr/>
              <a:t>‹#›</a:t>
            </a:fld>
            <a:endParaRPr lang="en-US" dirty="0">
              <a:solidFill>
                <a:prstClr val="black">
                  <a:tint val="75000"/>
                </a:prstClr>
              </a:solidFill>
            </a:endParaRPr>
          </a:p>
        </p:txBody>
      </p:sp>
      <p:pic>
        <p:nvPicPr>
          <p:cNvPr id="9"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11" name="Group 10"/>
          <p:cNvGrpSpPr/>
          <p:nvPr userDrawn="1"/>
        </p:nvGrpSpPr>
        <p:grpSpPr>
          <a:xfrm>
            <a:off x="152401" y="152400"/>
            <a:ext cx="8846737" cy="484633"/>
            <a:chOff x="152401" y="152400"/>
            <a:chExt cx="8846737" cy="484633"/>
          </a:xfrm>
        </p:grpSpPr>
        <p:pic>
          <p:nvPicPr>
            <p:cNvPr id="12"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45822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solidFill>
                  <a:prstClr val="black">
                    <a:tint val="75000"/>
                  </a:prstClr>
                </a:solidFill>
              </a:rPr>
              <a:pPr/>
              <a:t>5/24/2016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088821A-7F98-4E46-8C60-D991483A31EE}" type="slidenum">
              <a:rPr lang="en-US" smtClean="0">
                <a:solidFill>
                  <a:prstClr val="black">
                    <a:tint val="75000"/>
                  </a:prstClr>
                </a:solidFill>
              </a:rPr>
              <a:pPr/>
              <a:t>‹#›</a:t>
            </a:fld>
            <a:endParaRPr lang="en-US" dirty="0">
              <a:solidFill>
                <a:prstClr val="black">
                  <a:tint val="75000"/>
                </a:prstClr>
              </a:solidFill>
            </a:endParaRPr>
          </a:p>
        </p:txBody>
      </p:sp>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dirty="0">
              <a:solidFill>
                <a:prstClr val="white"/>
              </a:solidFill>
            </a:endParaRPr>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dirty="0">
              <a:solidFill>
                <a:prstClr val="white"/>
              </a:solidFill>
            </a:endParaRPr>
          </a:p>
        </p:txBody>
      </p:sp>
      <p:pic>
        <p:nvPicPr>
          <p:cNvPr id="13"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15" name="Group 14"/>
          <p:cNvGrpSpPr/>
          <p:nvPr userDrawn="1"/>
        </p:nvGrpSpPr>
        <p:grpSpPr>
          <a:xfrm>
            <a:off x="152401" y="152400"/>
            <a:ext cx="8846737" cy="484633"/>
            <a:chOff x="152401" y="152400"/>
            <a:chExt cx="8846737" cy="484633"/>
          </a:xfrm>
        </p:grpSpPr>
        <p:pic>
          <p:nvPicPr>
            <p:cNvPr id="16"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29570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5789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06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762302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t>5/24/2016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88821A-7F98-4E46-8C60-D991483A31EE}" type="slidenum">
              <a:rPr lang="en-US" smtClean="0"/>
              <a:t>‹#›</a:t>
            </a:fld>
            <a:endParaRPr lang="en-US" dirty="0"/>
          </a:p>
        </p:txBody>
      </p:sp>
      <p:pic>
        <p:nvPicPr>
          <p:cNvPr id="8"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639941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t>5/24/2016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88821A-7F98-4E46-8C60-D991483A31EE}" type="slidenum">
              <a:rPr lang="en-US" smtClean="0"/>
              <a:t>‹#›</a:t>
            </a:fld>
            <a:endParaRPr lang="en-US" dirty="0"/>
          </a:p>
        </p:txBody>
      </p:sp>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31743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1122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7" name="Picture 3" descr="C:\Users\dparmen\Desktop\larger 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p:cNvGrpSpPr/>
          <p:nvPr userDrawn="1"/>
        </p:nvGrpSpPr>
        <p:grpSpPr>
          <a:xfrm>
            <a:off x="338138" y="352425"/>
            <a:ext cx="8467725" cy="2085975"/>
            <a:chOff x="328613" y="352425"/>
            <a:chExt cx="8467725" cy="2085975"/>
          </a:xfrm>
        </p:grpSpPr>
        <p:pic>
          <p:nvPicPr>
            <p:cNvPr id="8" name="Picture 2" descr="C:\Users\dparmen\Desktop\image block.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4022"/>
            <a:stretch/>
          </p:blipFill>
          <p:spPr bwMode="auto">
            <a:xfrm>
              <a:off x="2476500" y="1462087"/>
              <a:ext cx="2038352" cy="9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2272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7" name="Picture 3" descr="C:\Users\dparmen\Desktop\larger 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328613" y="352425"/>
            <a:ext cx="8467725" cy="2085975"/>
            <a:chOff x="328613" y="352425"/>
            <a:chExt cx="8467725" cy="2085975"/>
          </a:xfrm>
        </p:grpSpPr>
        <p:pic>
          <p:nvPicPr>
            <p:cNvPr id="1026" name="Picture 2" descr="C:\Users\dparmen\Desktop\image block.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4022"/>
            <a:stretch/>
          </p:blipFill>
          <p:spPr bwMode="auto">
            <a:xfrm>
              <a:off x="2476500" y="1462087"/>
              <a:ext cx="2038352" cy="9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81049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B4B89-9543-4429-813F-84FBFDAB41D1}" type="datetimeFigureOut">
              <a:rPr lang="en-US" smtClean="0"/>
              <a:t>5/24/2016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8821A-7F98-4E46-8C60-D991483A31EE}" type="slidenum">
              <a:rPr lang="en-US" smtClean="0"/>
              <a:t>‹#›</a:t>
            </a:fld>
            <a:endParaRPr lang="en-US" dirty="0"/>
          </a:p>
        </p:txBody>
      </p:sp>
    </p:spTree>
    <p:extLst>
      <p:ext uri="{BB962C8B-B14F-4D97-AF65-F5344CB8AC3E}">
        <p14:creationId xmlns:p14="http://schemas.microsoft.com/office/powerpoint/2010/main" val="2322091476"/>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2" r:id="rId5"/>
    <p:sldLayoutId id="2147483658" r:id="rId6"/>
    <p:sldLayoutId id="2147483655" r:id="rId7"/>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0" fontAlgn="base" hangingPunct="0">
              <a:spcBef>
                <a:spcPct val="0"/>
              </a:spcBef>
              <a:spcAft>
                <a:spcPct val="0"/>
              </a:spcAft>
            </a:pPr>
            <a:fld id="{6A7B4B89-9543-4429-813F-84FBFDAB41D1}" type="datetimeFigureOut">
              <a:rPr lang="en-US" smtClean="0">
                <a:solidFill>
                  <a:prstClr val="black">
                    <a:tint val="75000"/>
                  </a:prstClr>
                </a:solidFill>
                <a:latin typeface="Arial" charset="0"/>
                <a:cs typeface="Times New Roman" pitchFamily="18" charset="0"/>
              </a:rPr>
              <a:pPr eaLnBrk="0" fontAlgn="base" hangingPunct="0">
                <a:spcBef>
                  <a:spcPct val="0"/>
                </a:spcBef>
                <a:spcAft>
                  <a:spcPct val="0"/>
                </a:spcAft>
              </a:pPr>
              <a:t>5/24/2016</a:t>
            </a:fld>
            <a:endParaRPr lang="en-US" dirty="0">
              <a:solidFill>
                <a:prstClr val="black">
                  <a:tint val="75000"/>
                </a:prstClr>
              </a:solidFill>
              <a:latin typeface="Arial" charset="0"/>
              <a:cs typeface="Times New Roman" pitchFamily="18"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0" fontAlgn="base" hangingPunct="0">
              <a:spcBef>
                <a:spcPct val="0"/>
              </a:spcBef>
              <a:spcAft>
                <a:spcPct val="0"/>
              </a:spcAft>
            </a:pPr>
            <a:endParaRPr lang="en-US" dirty="0">
              <a:solidFill>
                <a:prstClr val="black">
                  <a:tint val="75000"/>
                </a:prstClr>
              </a:solidFill>
              <a:latin typeface="Arial" charset="0"/>
              <a:cs typeface="Times New Roman" pitchFamily="18"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0" fontAlgn="base" hangingPunct="0">
              <a:spcBef>
                <a:spcPct val="0"/>
              </a:spcBef>
              <a:spcAft>
                <a:spcPct val="0"/>
              </a:spcAft>
            </a:pPr>
            <a:fld id="{8088821A-7F98-4E46-8C60-D991483A31EE}" type="slidenum">
              <a:rPr lang="en-US" smtClean="0">
                <a:solidFill>
                  <a:prstClr val="black">
                    <a:tint val="75000"/>
                  </a:prstClr>
                </a:solidFill>
                <a:latin typeface="Arial" charset="0"/>
                <a:cs typeface="Times New Roman" pitchFamily="18" charset="0"/>
              </a:rPr>
              <a:pPr eaLnBrk="0" fontAlgn="base" hangingPunct="0">
                <a:spcBef>
                  <a:spcPct val="0"/>
                </a:spcBef>
                <a:spcAft>
                  <a:spcPct val="0"/>
                </a:spcAft>
              </a:pPr>
              <a:t>‹#›</a:t>
            </a:fld>
            <a:endParaRPr lang="en-US" dirty="0">
              <a:solidFill>
                <a:prstClr val="black">
                  <a:tint val="75000"/>
                </a:prstClr>
              </a:solidFill>
              <a:latin typeface="Arial" charset="0"/>
              <a:cs typeface="Times New Roman" pitchFamily="18" charset="0"/>
            </a:endParaRPr>
          </a:p>
        </p:txBody>
      </p:sp>
    </p:spTree>
    <p:extLst>
      <p:ext uri="{BB962C8B-B14F-4D97-AF65-F5344CB8AC3E}">
        <p14:creationId xmlns:p14="http://schemas.microsoft.com/office/powerpoint/2010/main" val="4216466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hyperlink" Target="http://www.state.il.us/dcfs/child/index.shtml"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sz="3600" dirty="0" smtClean="0"/>
              <a:t>Illinois Abused &amp; Neglected Child Reporting Act</a:t>
            </a:r>
            <a:endParaRPr lang="en-US" dirty="0"/>
          </a:p>
        </p:txBody>
      </p:sp>
      <p:sp>
        <p:nvSpPr>
          <p:cNvPr id="5" name="Subtitle 4"/>
          <p:cNvSpPr>
            <a:spLocks noGrp="1"/>
          </p:cNvSpPr>
          <p:nvPr>
            <p:ph type="subTitle" idx="1"/>
          </p:nvPr>
        </p:nvSpPr>
        <p:spPr/>
        <p:txBody>
          <a:bodyPr>
            <a:normAutofit/>
          </a:bodyPr>
          <a:lstStyle/>
          <a:p>
            <a:r>
              <a:rPr lang="en-US" dirty="0" smtClean="0"/>
              <a:t>Human Resources</a:t>
            </a:r>
          </a:p>
        </p:txBody>
      </p:sp>
    </p:spTree>
    <p:extLst>
      <p:ext uri="{BB962C8B-B14F-4D97-AF65-F5344CB8AC3E}">
        <p14:creationId xmlns:p14="http://schemas.microsoft.com/office/powerpoint/2010/main" val="2367246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Any person who knowingly or willingly fails to report is guilty of a Class A misdemeanor for the first violation, and a Class 4 felony for a second subsequent violation</a:t>
            </a:r>
          </a:p>
          <a:p>
            <a:pPr lvl="1"/>
            <a:r>
              <a:rPr lang="en-US" dirty="0" smtClean="0"/>
              <a:t>If in doubt about whether someone’s actions constitute neglect or abuse, make a good faith report</a:t>
            </a:r>
          </a:p>
        </p:txBody>
      </p:sp>
    </p:spTree>
    <p:extLst>
      <p:ext uri="{BB962C8B-B14F-4D97-AF65-F5344CB8AC3E}">
        <p14:creationId xmlns:p14="http://schemas.microsoft.com/office/powerpoint/2010/main" val="1568023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Call the Department of Children and Family Services (DCFS) hotline at 1-800-25-ABUSE (22873)</a:t>
            </a:r>
          </a:p>
          <a:p>
            <a:r>
              <a:rPr lang="en-US" dirty="0" smtClean="0"/>
              <a:t>You must send written confirmation to the appropriate DCFS field office within 48 hours of the initial report, on a form provided by the Department</a:t>
            </a:r>
          </a:p>
        </p:txBody>
      </p:sp>
    </p:spTree>
    <p:extLst>
      <p:ext uri="{BB962C8B-B14F-4D97-AF65-F5344CB8AC3E}">
        <p14:creationId xmlns:p14="http://schemas.microsoft.com/office/powerpoint/2010/main" val="3510605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The filing of a false report is a Class A misdemeanor, punishable by a term of imprisonment for up to one year, or by a fine not to exceed $1,000, or both</a:t>
            </a:r>
          </a:p>
          <a:p>
            <a:r>
              <a:rPr lang="en-US" dirty="0" smtClean="0"/>
              <a:t>A second violation is a Class 4 Felony</a:t>
            </a:r>
          </a:p>
        </p:txBody>
      </p:sp>
    </p:spTree>
    <p:extLst>
      <p:ext uri="{BB962C8B-B14F-4D97-AF65-F5344CB8AC3E}">
        <p14:creationId xmlns:p14="http://schemas.microsoft.com/office/powerpoint/2010/main" val="3599208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For additional information about the Act, its requirements, or the Department of Children and Family Services, please visit the following link</a:t>
            </a:r>
          </a:p>
          <a:p>
            <a:endParaRPr lang="en-US" dirty="0"/>
          </a:p>
          <a:p>
            <a:pPr marL="0" indent="0" algn="ctr">
              <a:buNone/>
            </a:pPr>
            <a:r>
              <a:rPr lang="en-US" dirty="0" smtClean="0">
                <a:hlinkClick r:id="rId2"/>
              </a:rPr>
              <a:t>http://www.state.il.us/dcfs/child/index.shtml</a:t>
            </a:r>
            <a:r>
              <a:rPr lang="en-US" dirty="0" smtClean="0"/>
              <a:t>	</a:t>
            </a:r>
          </a:p>
        </p:txBody>
      </p:sp>
    </p:spTree>
    <p:extLst>
      <p:ext uri="{BB962C8B-B14F-4D97-AF65-F5344CB8AC3E}">
        <p14:creationId xmlns:p14="http://schemas.microsoft.com/office/powerpoint/2010/main" val="812649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lstStyle/>
          <a:p>
            <a:r>
              <a:rPr lang="en-US" dirty="0" smtClean="0"/>
              <a:t>Illinois law related to the reporting of suspected child abuse or neglect outlines a variety of persons who are considered “Mandatory Reporters” under the Act</a:t>
            </a:r>
          </a:p>
          <a:p>
            <a:r>
              <a:rPr lang="en-US" dirty="0" smtClean="0"/>
              <a:t>As of June 27, 2012, </a:t>
            </a:r>
            <a:r>
              <a:rPr lang="en-US" b="1" dirty="0" smtClean="0"/>
              <a:t>all</a:t>
            </a:r>
            <a:r>
              <a:rPr lang="en-US" dirty="0" smtClean="0"/>
              <a:t> employees of higher education institutions became mandatory reporters and are required to sign a form acknowledging that they understand the reporting requirements</a:t>
            </a:r>
          </a:p>
        </p:txBody>
      </p:sp>
    </p:spTree>
    <p:extLst>
      <p:ext uri="{BB962C8B-B14F-4D97-AF65-F5344CB8AC3E}">
        <p14:creationId xmlns:p14="http://schemas.microsoft.com/office/powerpoint/2010/main" val="555250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lstStyle/>
          <a:p>
            <a:r>
              <a:rPr lang="en-US" dirty="0" smtClean="0"/>
              <a:t>As a mandatory reporter, you are required to report cases of suspected child abuse or neglect to the Illinois Department of Children and Family Services (DCFS) via their toll-free, 24-hour, Child Abuse Hotline at 1-800-25-ABUSE (22873)</a:t>
            </a:r>
          </a:p>
          <a:p>
            <a:r>
              <a:rPr lang="en-US" dirty="0" smtClean="0"/>
              <a:t>DCFS will then investigate the matter</a:t>
            </a:r>
            <a:endParaRPr lang="en-US" dirty="0"/>
          </a:p>
        </p:txBody>
      </p:sp>
    </p:spTree>
    <p:extLst>
      <p:ext uri="{BB962C8B-B14F-4D97-AF65-F5344CB8AC3E}">
        <p14:creationId xmlns:p14="http://schemas.microsoft.com/office/powerpoint/2010/main" val="129804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An Abused Child is defined as one whose parent or immediate family member, or any other person responsible for the child’s welfare, or any individual residing in the same home as the child, or a paramour of the child’s parent who:</a:t>
            </a:r>
          </a:p>
          <a:p>
            <a:pPr lvl="1"/>
            <a:r>
              <a:rPr lang="en-US" dirty="0" smtClean="0"/>
              <a:t>Inflicts, causes to be inflicted, or allows to be inflicted upon such physical injury, by other than accidental means which causes death, disfigurement, impairment or physical or emotional health, or loss or impairment of any bodily function</a:t>
            </a:r>
            <a:endParaRPr lang="en-US" dirty="0"/>
          </a:p>
        </p:txBody>
      </p:sp>
    </p:spTree>
    <p:extLst>
      <p:ext uri="{BB962C8B-B14F-4D97-AF65-F5344CB8AC3E}">
        <p14:creationId xmlns:p14="http://schemas.microsoft.com/office/powerpoint/2010/main" val="3608321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pPr lvl="1"/>
            <a:r>
              <a:rPr lang="en-US" dirty="0" smtClean="0"/>
              <a:t>Creates a substantial risk of physical injury to such child by other than accidental means which would be likely to cause death, disfigurement, impairment of physical or emotional health, or loss or impairment of any bodily function</a:t>
            </a:r>
          </a:p>
          <a:p>
            <a:pPr lvl="1"/>
            <a:r>
              <a:rPr lang="en-US" dirty="0" smtClean="0"/>
              <a:t>Commits or allows to be committed any sex offense against a child (as defined in the Criminal Code, or in the Wrongs to Children Act, and extending those definitions to include children under 18 years of age)</a:t>
            </a:r>
          </a:p>
          <a:p>
            <a:pPr lvl="1"/>
            <a:endParaRPr lang="en-US" dirty="0"/>
          </a:p>
        </p:txBody>
      </p:sp>
    </p:spTree>
    <p:extLst>
      <p:ext uri="{BB962C8B-B14F-4D97-AF65-F5344CB8AC3E}">
        <p14:creationId xmlns:p14="http://schemas.microsoft.com/office/powerpoint/2010/main" val="1663510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pPr lvl="1"/>
            <a:r>
              <a:rPr lang="en-US" dirty="0" smtClean="0"/>
              <a:t>Commits or allows to be </a:t>
            </a:r>
            <a:r>
              <a:rPr lang="en-US" smtClean="0"/>
              <a:t>committed any </a:t>
            </a:r>
            <a:r>
              <a:rPr lang="en-US" dirty="0" smtClean="0"/>
              <a:t>act or acts of torture upon a child</a:t>
            </a:r>
          </a:p>
          <a:p>
            <a:pPr lvl="1"/>
            <a:r>
              <a:rPr lang="en-US" dirty="0" smtClean="0"/>
              <a:t>Inflicts excessive corporal punishment</a:t>
            </a:r>
          </a:p>
          <a:p>
            <a:pPr lvl="1"/>
            <a:r>
              <a:rPr lang="en-US" dirty="0" smtClean="0"/>
              <a:t>Commits or allows to be committed the offense of female genital mutilation (as defined in the Criminal Code), against the child</a:t>
            </a:r>
          </a:p>
        </p:txBody>
      </p:sp>
    </p:spTree>
    <p:extLst>
      <p:ext uri="{BB962C8B-B14F-4D97-AF65-F5344CB8AC3E}">
        <p14:creationId xmlns:p14="http://schemas.microsoft.com/office/powerpoint/2010/main" val="591291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pPr lvl="1"/>
            <a:r>
              <a:rPr lang="en-US" dirty="0"/>
              <a:t>Causes to be sold, transferred, distributed, or given to a child under 18 years of age, a controlled substance, as defined by the Illinois Controlled Substance act, except those substances that are appropriately </a:t>
            </a:r>
            <a:r>
              <a:rPr lang="en-US" dirty="0" smtClean="0"/>
              <a:t>prescribed</a:t>
            </a:r>
          </a:p>
          <a:p>
            <a:pPr lvl="1"/>
            <a:r>
              <a:rPr lang="en-US" dirty="0" smtClean="0"/>
              <a:t>Commits or allows to be committed the offense of involuntary servitude, involuntary sexual servitude of a minor, or trafficking in persons of forced labor</a:t>
            </a:r>
          </a:p>
          <a:p>
            <a:pPr lvl="1"/>
            <a:endParaRPr lang="en-US" dirty="0"/>
          </a:p>
        </p:txBody>
      </p:sp>
    </p:spTree>
    <p:extLst>
      <p:ext uri="{BB962C8B-B14F-4D97-AF65-F5344CB8AC3E}">
        <p14:creationId xmlns:p14="http://schemas.microsoft.com/office/powerpoint/2010/main" val="2980044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A Neglected Child is defined as any child who is not receiving the proper or necessary nourishment or medically indicated treatment or other care necessary for a child’s wellbeing, including adequate food, clothing, shelter, or who is abandoned or a newborn infant whose blood, urine, or meconium contains any amount of a controlled substance</a:t>
            </a:r>
          </a:p>
          <a:p>
            <a:pPr lvl="1"/>
            <a:r>
              <a:rPr lang="en-US" dirty="0" smtClean="0"/>
              <a:t>Exception: Medical treatment to mother results in controlled substance content for newborn</a:t>
            </a:r>
            <a:endParaRPr lang="en-US" dirty="0"/>
          </a:p>
        </p:txBody>
      </p:sp>
    </p:spTree>
    <p:extLst>
      <p:ext uri="{BB962C8B-B14F-4D97-AF65-F5344CB8AC3E}">
        <p14:creationId xmlns:p14="http://schemas.microsoft.com/office/powerpoint/2010/main" val="3543752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Illinois Abused &amp; Neglected Child Reporting Act</a:t>
            </a:r>
            <a:endParaRPr lang="en-US" sz="3200" dirty="0"/>
          </a:p>
        </p:txBody>
      </p:sp>
      <p:sp>
        <p:nvSpPr>
          <p:cNvPr id="3" name="Content Placeholder 2"/>
          <p:cNvSpPr>
            <a:spLocks noGrp="1"/>
          </p:cNvSpPr>
          <p:nvPr>
            <p:ph idx="1"/>
          </p:nvPr>
        </p:nvSpPr>
        <p:spPr/>
        <p:txBody>
          <a:bodyPr>
            <a:normAutofit/>
          </a:bodyPr>
          <a:lstStyle/>
          <a:p>
            <a:r>
              <a:rPr lang="en-US" dirty="0" smtClean="0"/>
              <a:t>Other Persons Required to Report</a:t>
            </a:r>
          </a:p>
          <a:p>
            <a:pPr lvl="1"/>
            <a:r>
              <a:rPr lang="en-US" dirty="0" smtClean="0"/>
              <a:t>Medical Personnel</a:t>
            </a:r>
          </a:p>
          <a:p>
            <a:pPr lvl="1"/>
            <a:r>
              <a:rPr lang="en-US" dirty="0" smtClean="0"/>
              <a:t>School and Child Care Personnel</a:t>
            </a:r>
          </a:p>
          <a:p>
            <a:pPr lvl="1"/>
            <a:r>
              <a:rPr lang="en-US" dirty="0" smtClean="0"/>
              <a:t>Law Enforcement Personnel</a:t>
            </a:r>
          </a:p>
          <a:p>
            <a:pPr lvl="1"/>
            <a:r>
              <a:rPr lang="en-US" dirty="0" smtClean="0"/>
              <a:t>Funeral Home Employees</a:t>
            </a:r>
          </a:p>
          <a:p>
            <a:pPr lvl="1"/>
            <a:r>
              <a:rPr lang="en-US" dirty="0" smtClean="0"/>
              <a:t>Field Personnel of Various State Agencies</a:t>
            </a:r>
          </a:p>
          <a:p>
            <a:pPr lvl="1"/>
            <a:r>
              <a:rPr lang="en-US" dirty="0" smtClean="0"/>
              <a:t>Others</a:t>
            </a:r>
          </a:p>
        </p:txBody>
      </p:sp>
    </p:spTree>
    <p:extLst>
      <p:ext uri="{BB962C8B-B14F-4D97-AF65-F5344CB8AC3E}">
        <p14:creationId xmlns:p14="http://schemas.microsoft.com/office/powerpoint/2010/main" val="3897171563"/>
      </p:ext>
    </p:extLst>
  </p:cSld>
  <p:clrMapOvr>
    <a:masterClrMapping/>
  </p:clrMapOvr>
</p:sld>
</file>

<file path=ppt/theme/theme1.xml><?xml version="1.0" encoding="utf-8"?>
<a:theme xmlns:a="http://schemas.openxmlformats.org/drawingml/2006/main" name="Captivat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Captivate Template</Template>
  <TotalTime>4768</TotalTime>
  <Words>737</Words>
  <Application>Microsoft Office PowerPoint</Application>
  <PresentationFormat>On-screen Show (4:3)</PresentationFormat>
  <Paragraphs>46</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Captivate Template</vt:lpstr>
      <vt:lpstr>1_Office Theme</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lpstr>Illinois Abused &amp; Neglected Child Reporting Act</vt:lpstr>
    </vt:vector>
  </TitlesOfParts>
  <Company>SIUE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Human Resources</dc:title>
  <dc:creator>Rowe, Jennifer</dc:creator>
  <cp:lastModifiedBy>Haegele, Cheryl</cp:lastModifiedBy>
  <cp:revision>118</cp:revision>
  <cp:lastPrinted>2015-07-20T13:28:49Z</cp:lastPrinted>
  <dcterms:created xsi:type="dcterms:W3CDTF">2013-09-09T17:04:05Z</dcterms:created>
  <dcterms:modified xsi:type="dcterms:W3CDTF">2016-05-24T14:40:21Z</dcterms:modified>
</cp:coreProperties>
</file>