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4" r:id="rId1"/>
  </p:sldMasterIdLst>
  <p:notesMasterIdLst>
    <p:notesMasterId r:id="rId40"/>
  </p:notesMasterIdLst>
  <p:handoutMasterIdLst>
    <p:handoutMasterId r:id="rId41"/>
  </p:handoutMasterIdLst>
  <p:sldIdLst>
    <p:sldId id="256" r:id="rId2"/>
    <p:sldId id="376" r:id="rId3"/>
    <p:sldId id="331" r:id="rId4"/>
    <p:sldId id="277" r:id="rId5"/>
    <p:sldId id="258" r:id="rId6"/>
    <p:sldId id="379" r:id="rId7"/>
    <p:sldId id="336" r:id="rId8"/>
    <p:sldId id="339" r:id="rId9"/>
    <p:sldId id="347" r:id="rId10"/>
    <p:sldId id="341" r:id="rId11"/>
    <p:sldId id="342" r:id="rId12"/>
    <p:sldId id="333" r:id="rId13"/>
    <p:sldId id="378" r:id="rId14"/>
    <p:sldId id="397" r:id="rId15"/>
    <p:sldId id="365" r:id="rId16"/>
    <p:sldId id="356" r:id="rId17"/>
    <p:sldId id="367" r:id="rId18"/>
    <p:sldId id="358" r:id="rId19"/>
    <p:sldId id="369" r:id="rId20"/>
    <p:sldId id="370" r:id="rId21"/>
    <p:sldId id="372"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393" r:id="rId35"/>
    <p:sldId id="394" r:id="rId36"/>
    <p:sldId id="395" r:id="rId37"/>
    <p:sldId id="396" r:id="rId38"/>
    <p:sldId id="377" r:id="rId3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4" autoAdjust="0"/>
    <p:restoredTop sz="66964" autoAdjust="0"/>
  </p:normalViewPr>
  <p:slideViewPr>
    <p:cSldViewPr>
      <p:cViewPr varScale="1">
        <p:scale>
          <a:sx n="116" d="100"/>
          <a:sy n="116" d="100"/>
        </p:scale>
        <p:origin x="1368" y="108"/>
      </p:cViewPr>
      <p:guideLst>
        <p:guide orient="horz" pos="2160"/>
        <p:guide pos="2880"/>
      </p:guideLst>
    </p:cSldViewPr>
  </p:slideViewPr>
  <p:outlineViewPr>
    <p:cViewPr>
      <p:scale>
        <a:sx n="33" d="100"/>
        <a:sy n="33" d="100"/>
      </p:scale>
      <p:origin x="48" y="27462"/>
    </p:cViewPr>
    <p:sldLst>
      <p:sld r:id="rId1" collapse="1"/>
      <p:sld r:id="rId2" collapse="1"/>
    </p:sldLst>
  </p:outlineViewPr>
  <p:notesTextViewPr>
    <p:cViewPr>
      <p:scale>
        <a:sx n="3" d="2"/>
        <a:sy n="3" d="2"/>
      </p:scale>
      <p:origin x="0" y="0"/>
    </p:cViewPr>
  </p:notesTextViewPr>
  <p:sorterViewPr>
    <p:cViewPr>
      <p:scale>
        <a:sx n="100" d="100"/>
        <a:sy n="100" d="100"/>
      </p:scale>
      <p:origin x="0" y="6390"/>
    </p:cViewPr>
  </p:sorterViewPr>
  <p:notesViewPr>
    <p:cSldViewPr>
      <p:cViewPr varScale="1">
        <p:scale>
          <a:sx n="70" d="100"/>
          <a:sy n="70" d="100"/>
        </p:scale>
        <p:origin x="-2646" y="-96"/>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39" name="Rectangle 3"/>
          <p:cNvSpPr>
            <a:spLocks noGrp="1" noChangeArrowheads="1"/>
          </p:cNvSpPr>
          <p:nvPr>
            <p:ph type="dt" sz="quarter" idx="1"/>
          </p:nvPr>
        </p:nvSpPr>
        <p:spPr bwMode="auto">
          <a:xfrm>
            <a:off x="3971926"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algn="r" defTabSz="931567" eaLnBrk="1" hangingPunct="1">
              <a:defRPr sz="1200">
                <a:latin typeface="Times New Roman" charset="0"/>
              </a:defRPr>
            </a:lvl1pPr>
          </a:lstStyle>
          <a:p>
            <a:pPr>
              <a:defRPr/>
            </a:pPr>
            <a:endParaRPr lang="en-US"/>
          </a:p>
        </p:txBody>
      </p:sp>
      <p:sp>
        <p:nvSpPr>
          <p:cNvPr id="39940" name="Rectangle 4"/>
          <p:cNvSpPr>
            <a:spLocks noGrp="1" noChangeArrowheads="1"/>
          </p:cNvSpPr>
          <p:nvPr>
            <p:ph type="ftr" sz="quarter" idx="2"/>
          </p:nvPr>
        </p:nvSpPr>
        <p:spPr bwMode="auto">
          <a:xfrm>
            <a:off x="1"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41" name="Rectangle 5"/>
          <p:cNvSpPr>
            <a:spLocks noGrp="1" noChangeArrowheads="1"/>
          </p:cNvSpPr>
          <p:nvPr>
            <p:ph type="sldNum" sz="quarter" idx="3"/>
          </p:nvPr>
        </p:nvSpPr>
        <p:spPr bwMode="auto">
          <a:xfrm>
            <a:off x="3971926"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algn="r" defTabSz="930275" eaLnBrk="1" hangingPunct="1">
              <a:defRPr sz="1200"/>
            </a:lvl1pPr>
          </a:lstStyle>
          <a:p>
            <a:fld id="{875FBDF1-89C5-407A-A6AC-5B2411538959}" type="slidenum">
              <a:rPr lang="en-US" altLang="en-US"/>
              <a:pPr/>
              <a:t>‹#›</a:t>
            </a:fld>
            <a:endParaRPr lang="en-US" altLang="en-US"/>
          </a:p>
        </p:txBody>
      </p:sp>
    </p:spTree>
    <p:extLst>
      <p:ext uri="{BB962C8B-B14F-4D97-AF65-F5344CB8AC3E}">
        <p14:creationId xmlns:p14="http://schemas.microsoft.com/office/powerpoint/2010/main" val="215622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1"/>
            <a:ext cx="3059113"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3" name="Rectangle 3"/>
          <p:cNvSpPr>
            <a:spLocks noGrp="1" noChangeArrowheads="1"/>
          </p:cNvSpPr>
          <p:nvPr>
            <p:ph type="dt" idx="1"/>
          </p:nvPr>
        </p:nvSpPr>
        <p:spPr bwMode="auto">
          <a:xfrm>
            <a:off x="3976689" y="1"/>
            <a:ext cx="3059112"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algn="r" eaLnBrk="1" hangingPunct="1">
              <a:defRPr sz="1200">
                <a:latin typeface="Times New Roman"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36650" y="687388"/>
            <a:ext cx="4686300" cy="3514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5"/>
          <p:cNvSpPr>
            <a:spLocks noGrp="1" noChangeArrowheads="1"/>
          </p:cNvSpPr>
          <p:nvPr>
            <p:ph type="body" sz="quarter" idx="3"/>
          </p:nvPr>
        </p:nvSpPr>
        <p:spPr bwMode="auto">
          <a:xfrm>
            <a:off x="917576" y="4432300"/>
            <a:ext cx="5124450" cy="4202113"/>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6086" name="Rectangle 6"/>
          <p:cNvSpPr>
            <a:spLocks noGrp="1" noChangeArrowheads="1"/>
          </p:cNvSpPr>
          <p:nvPr>
            <p:ph type="ftr" sz="quarter" idx="4"/>
          </p:nvPr>
        </p:nvSpPr>
        <p:spPr bwMode="auto">
          <a:xfrm>
            <a:off x="0" y="8863013"/>
            <a:ext cx="3059113"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7" name="Rectangle 7"/>
          <p:cNvSpPr>
            <a:spLocks noGrp="1" noChangeArrowheads="1"/>
          </p:cNvSpPr>
          <p:nvPr>
            <p:ph type="sldNum" sz="quarter" idx="5"/>
          </p:nvPr>
        </p:nvSpPr>
        <p:spPr bwMode="auto">
          <a:xfrm>
            <a:off x="3976689" y="8863013"/>
            <a:ext cx="3059112"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algn="r" eaLnBrk="1" hangingPunct="1">
              <a:defRPr sz="1200"/>
            </a:lvl1pPr>
          </a:lstStyle>
          <a:p>
            <a:fld id="{627220F6-51A7-481A-83A3-7BAD89D98030}" type="slidenum">
              <a:rPr lang="en-US" altLang="en-US"/>
              <a:pPr/>
              <a:t>‹#›</a:t>
            </a:fld>
            <a:endParaRPr lang="en-US" altLang="en-US"/>
          </a:p>
        </p:txBody>
      </p:sp>
    </p:spTree>
    <p:extLst>
      <p:ext uri="{BB962C8B-B14F-4D97-AF65-F5344CB8AC3E}">
        <p14:creationId xmlns:p14="http://schemas.microsoft.com/office/powerpoint/2010/main" val="331342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349AC290-DEA5-4061-A562-8646DFA3B158}" type="slidenum">
              <a:rPr kumimoji="0" lang="en-US" altLang="en-US"/>
              <a:pPr>
                <a:spcBef>
                  <a:spcPct val="0"/>
                </a:spcBef>
              </a:pPr>
              <a:t>1</a:t>
            </a:fld>
            <a:endParaRPr kumimoji="0" lang="en-US" altLang="en-US"/>
          </a:p>
        </p:txBody>
      </p:sp>
      <p:sp>
        <p:nvSpPr>
          <p:cNvPr id="7171" name="Rectangle 1026"/>
          <p:cNvSpPr>
            <a:spLocks noGrp="1" noRot="1" noChangeAspect="1" noChangeArrowheads="1" noTextEdit="1"/>
          </p:cNvSpPr>
          <p:nvPr>
            <p:ph type="sldImg"/>
          </p:nvPr>
        </p:nvSpPr>
        <p:spPr>
          <a:ln/>
        </p:spPr>
      </p:sp>
      <p:sp>
        <p:nvSpPr>
          <p:cNvPr id="717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endParaRPr lang="en-US" altLang="en-US" smtClean="0">
              <a:latin typeface="Times New Roman" pitchFamily="18" charset="0"/>
            </a:endParaRPr>
          </a:p>
        </p:txBody>
      </p:sp>
    </p:spTree>
    <p:extLst>
      <p:ext uri="{BB962C8B-B14F-4D97-AF65-F5344CB8AC3E}">
        <p14:creationId xmlns:p14="http://schemas.microsoft.com/office/powerpoint/2010/main" val="2189497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3417B393-1552-4172-91D8-696D0CDBE0C7}" type="slidenum">
              <a:rPr kumimoji="0" lang="en-US" altLang="en-US"/>
              <a:pPr>
                <a:spcBef>
                  <a:spcPct val="0"/>
                </a:spcBef>
              </a:pPr>
              <a:t>10</a:t>
            </a:fld>
            <a:endParaRPr kumimoji="0" lang="en-US" altLang="en-US"/>
          </a:p>
        </p:txBody>
      </p:sp>
    </p:spTree>
    <p:extLst>
      <p:ext uri="{BB962C8B-B14F-4D97-AF65-F5344CB8AC3E}">
        <p14:creationId xmlns:p14="http://schemas.microsoft.com/office/powerpoint/2010/main" val="3009940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50D26F99-B82A-4F89-B815-36A8EBB8FDE4}" type="slidenum">
              <a:rPr kumimoji="0" lang="en-US" altLang="en-US"/>
              <a:pPr>
                <a:spcBef>
                  <a:spcPct val="0"/>
                </a:spcBef>
              </a:pPr>
              <a:t>11</a:t>
            </a:fld>
            <a:endParaRPr kumimoji="0" lang="en-US" altLang="en-US"/>
          </a:p>
        </p:txBody>
      </p:sp>
    </p:spTree>
    <p:extLst>
      <p:ext uri="{BB962C8B-B14F-4D97-AF65-F5344CB8AC3E}">
        <p14:creationId xmlns:p14="http://schemas.microsoft.com/office/powerpoint/2010/main" val="3417102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9C71BB57-97ED-4DAA-9A7A-7AFF80F86730}" type="slidenum">
              <a:rPr kumimoji="0" lang="en-US" altLang="en-US"/>
              <a:pPr>
                <a:spcBef>
                  <a:spcPct val="0"/>
                </a:spcBef>
              </a:pPr>
              <a:t>12</a:t>
            </a:fld>
            <a:endParaRPr kumimoji="0" lang="en-US" altLang="en-US"/>
          </a:p>
        </p:txBody>
      </p:sp>
    </p:spTree>
    <p:extLst>
      <p:ext uri="{BB962C8B-B14F-4D97-AF65-F5344CB8AC3E}">
        <p14:creationId xmlns:p14="http://schemas.microsoft.com/office/powerpoint/2010/main" val="4201634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DF5909BE-E46B-4A0A-8D7D-E6E025A61144}" type="slidenum">
              <a:rPr kumimoji="0" lang="en-US" altLang="en-US"/>
              <a:pPr>
                <a:spcBef>
                  <a:spcPct val="0"/>
                </a:spcBef>
              </a:pPr>
              <a:t>13</a:t>
            </a:fld>
            <a:endParaRPr kumimoji="0" lang="en-US" altLang="en-US"/>
          </a:p>
        </p:txBody>
      </p:sp>
    </p:spTree>
    <p:extLst>
      <p:ext uri="{BB962C8B-B14F-4D97-AF65-F5344CB8AC3E}">
        <p14:creationId xmlns:p14="http://schemas.microsoft.com/office/powerpoint/2010/main" val="653071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84781DBC-C00D-48F3-85BC-9283681FA7CB}" type="slidenum">
              <a:rPr kumimoji="0" lang="en-US" altLang="en-US"/>
              <a:pPr>
                <a:spcBef>
                  <a:spcPct val="0"/>
                </a:spcBef>
              </a:pPr>
              <a:t>15</a:t>
            </a:fld>
            <a:endParaRPr kumimoji="0" lang="en-US" altLang="en-US"/>
          </a:p>
        </p:txBody>
      </p:sp>
    </p:spTree>
    <p:extLst>
      <p:ext uri="{BB962C8B-B14F-4D97-AF65-F5344CB8AC3E}">
        <p14:creationId xmlns:p14="http://schemas.microsoft.com/office/powerpoint/2010/main" val="33859326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79BA652B-00D3-4D35-B460-DB64C01A2E07}" type="slidenum">
              <a:rPr kumimoji="0" lang="en-US" altLang="en-US"/>
              <a:pPr>
                <a:spcBef>
                  <a:spcPct val="0"/>
                </a:spcBef>
              </a:pPr>
              <a:t>16</a:t>
            </a:fld>
            <a:endParaRPr kumimoji="0" lang="en-US" altLang="en-US"/>
          </a:p>
        </p:txBody>
      </p:sp>
    </p:spTree>
    <p:extLst>
      <p:ext uri="{BB962C8B-B14F-4D97-AF65-F5344CB8AC3E}">
        <p14:creationId xmlns:p14="http://schemas.microsoft.com/office/powerpoint/2010/main" val="14907310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1410C68-67B7-4B29-A3AF-C5F4F8316585}" type="slidenum">
              <a:rPr kumimoji="0" lang="en-US" altLang="en-US"/>
              <a:pPr>
                <a:spcBef>
                  <a:spcPct val="0"/>
                </a:spcBef>
              </a:pPr>
              <a:t>17</a:t>
            </a:fld>
            <a:endParaRPr kumimoji="0" lang="en-US" altLang="en-US"/>
          </a:p>
        </p:txBody>
      </p:sp>
    </p:spTree>
    <p:extLst>
      <p:ext uri="{BB962C8B-B14F-4D97-AF65-F5344CB8AC3E}">
        <p14:creationId xmlns:p14="http://schemas.microsoft.com/office/powerpoint/2010/main" val="12337538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5BBDD464-FEF1-4742-9599-C1725CDA3F1B}" type="slidenum">
              <a:rPr kumimoji="0" lang="en-US" altLang="en-US"/>
              <a:pPr>
                <a:spcBef>
                  <a:spcPct val="0"/>
                </a:spcBef>
              </a:pPr>
              <a:t>18</a:t>
            </a:fld>
            <a:endParaRPr kumimoji="0" lang="en-US" altLang="en-US"/>
          </a:p>
        </p:txBody>
      </p:sp>
    </p:spTree>
    <p:extLst>
      <p:ext uri="{BB962C8B-B14F-4D97-AF65-F5344CB8AC3E}">
        <p14:creationId xmlns:p14="http://schemas.microsoft.com/office/powerpoint/2010/main" val="2927052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E898246D-917F-42AE-B1B3-2A3F91E92144}" type="slidenum">
              <a:rPr kumimoji="0" lang="en-US" altLang="en-US"/>
              <a:pPr>
                <a:spcBef>
                  <a:spcPct val="0"/>
                </a:spcBef>
              </a:pPr>
              <a:t>19</a:t>
            </a:fld>
            <a:endParaRPr kumimoji="0" lang="en-US" altLang="en-US"/>
          </a:p>
        </p:txBody>
      </p:sp>
    </p:spTree>
    <p:extLst>
      <p:ext uri="{BB962C8B-B14F-4D97-AF65-F5344CB8AC3E}">
        <p14:creationId xmlns:p14="http://schemas.microsoft.com/office/powerpoint/2010/main" val="22309438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C99D168F-7043-42B0-A042-85855835DC2C}" type="slidenum">
              <a:rPr kumimoji="0" lang="en-US" altLang="en-US"/>
              <a:pPr>
                <a:spcBef>
                  <a:spcPct val="0"/>
                </a:spcBef>
              </a:pPr>
              <a:t>20</a:t>
            </a:fld>
            <a:endParaRPr kumimoji="0" lang="en-US" altLang="en-US"/>
          </a:p>
        </p:txBody>
      </p:sp>
    </p:spTree>
    <p:extLst>
      <p:ext uri="{BB962C8B-B14F-4D97-AF65-F5344CB8AC3E}">
        <p14:creationId xmlns:p14="http://schemas.microsoft.com/office/powerpoint/2010/main" val="2714747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C6066B4-9D20-42A7-8421-7DC7F508C5CE}" type="slidenum">
              <a:rPr kumimoji="0" lang="en-US" altLang="en-US"/>
              <a:pPr>
                <a:spcBef>
                  <a:spcPct val="0"/>
                </a:spcBef>
              </a:pPr>
              <a:t>2</a:t>
            </a:fld>
            <a:endParaRPr kumimoji="0" lang="en-US" altLang="en-US"/>
          </a:p>
        </p:txBody>
      </p:sp>
    </p:spTree>
    <p:extLst>
      <p:ext uri="{BB962C8B-B14F-4D97-AF65-F5344CB8AC3E}">
        <p14:creationId xmlns:p14="http://schemas.microsoft.com/office/powerpoint/2010/main" val="6351358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3811775D-BBBC-4B29-B68B-1F42D1785C89}" type="slidenum">
              <a:rPr kumimoji="0" lang="en-US" altLang="en-US"/>
              <a:pPr>
                <a:spcBef>
                  <a:spcPct val="0"/>
                </a:spcBef>
              </a:pPr>
              <a:t>21</a:t>
            </a:fld>
            <a:endParaRPr kumimoji="0" lang="en-US" altLang="en-US"/>
          </a:p>
        </p:txBody>
      </p:sp>
    </p:spTree>
    <p:extLst>
      <p:ext uri="{BB962C8B-B14F-4D97-AF65-F5344CB8AC3E}">
        <p14:creationId xmlns:p14="http://schemas.microsoft.com/office/powerpoint/2010/main" val="7149356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AE6C985-6B6B-4CD4-9933-FBFF111B26E0}" type="slidenum">
              <a:rPr kumimoji="0" lang="en-US" altLang="en-US"/>
              <a:pPr>
                <a:spcBef>
                  <a:spcPct val="0"/>
                </a:spcBef>
              </a:pPr>
              <a:t>22</a:t>
            </a:fld>
            <a:endParaRPr kumimoji="0" lang="en-US" altLang="en-US"/>
          </a:p>
        </p:txBody>
      </p:sp>
    </p:spTree>
    <p:extLst>
      <p:ext uri="{BB962C8B-B14F-4D97-AF65-F5344CB8AC3E}">
        <p14:creationId xmlns:p14="http://schemas.microsoft.com/office/powerpoint/2010/main" val="6935255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9A3A80FC-B0DD-45C6-9663-2990CB26DDCF}" type="slidenum">
              <a:rPr kumimoji="0" lang="en-US" altLang="en-US"/>
              <a:pPr>
                <a:spcBef>
                  <a:spcPct val="0"/>
                </a:spcBef>
              </a:pPr>
              <a:t>23</a:t>
            </a:fld>
            <a:endParaRPr kumimoji="0" lang="en-US" altLang="en-US"/>
          </a:p>
        </p:txBody>
      </p:sp>
    </p:spTree>
    <p:extLst>
      <p:ext uri="{BB962C8B-B14F-4D97-AF65-F5344CB8AC3E}">
        <p14:creationId xmlns:p14="http://schemas.microsoft.com/office/powerpoint/2010/main" val="17953052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9DA903EF-A117-4B78-9BDA-C6C576EE3CA5}" type="slidenum">
              <a:rPr kumimoji="0" lang="en-US" altLang="en-US"/>
              <a:pPr>
                <a:spcBef>
                  <a:spcPct val="0"/>
                </a:spcBef>
              </a:pPr>
              <a:t>24</a:t>
            </a:fld>
            <a:endParaRPr kumimoji="0" lang="en-US" altLang="en-US"/>
          </a:p>
        </p:txBody>
      </p:sp>
    </p:spTree>
    <p:extLst>
      <p:ext uri="{BB962C8B-B14F-4D97-AF65-F5344CB8AC3E}">
        <p14:creationId xmlns:p14="http://schemas.microsoft.com/office/powerpoint/2010/main" val="31833750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D8AE003-6B69-4A3B-91AE-309365ADEBEC}" type="slidenum">
              <a:rPr kumimoji="0" lang="en-US" altLang="en-US"/>
              <a:pPr>
                <a:spcBef>
                  <a:spcPct val="0"/>
                </a:spcBef>
              </a:pPr>
              <a:t>25</a:t>
            </a:fld>
            <a:endParaRPr kumimoji="0" lang="en-US" altLang="en-US"/>
          </a:p>
        </p:txBody>
      </p:sp>
    </p:spTree>
    <p:extLst>
      <p:ext uri="{BB962C8B-B14F-4D97-AF65-F5344CB8AC3E}">
        <p14:creationId xmlns:p14="http://schemas.microsoft.com/office/powerpoint/2010/main" val="37195855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2EDC0E6F-DB78-4D49-AD6B-28B7B50E22C7}" type="slidenum">
              <a:rPr kumimoji="0" lang="en-US" altLang="en-US"/>
              <a:pPr>
                <a:spcBef>
                  <a:spcPct val="0"/>
                </a:spcBef>
              </a:pPr>
              <a:t>26</a:t>
            </a:fld>
            <a:endParaRPr kumimoji="0" lang="en-US" altLang="en-US"/>
          </a:p>
        </p:txBody>
      </p:sp>
    </p:spTree>
    <p:extLst>
      <p:ext uri="{BB962C8B-B14F-4D97-AF65-F5344CB8AC3E}">
        <p14:creationId xmlns:p14="http://schemas.microsoft.com/office/powerpoint/2010/main" val="31501239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C9BFCE89-1073-436A-9416-6F9CB030BD50}" type="slidenum">
              <a:rPr kumimoji="0" lang="en-US" altLang="en-US"/>
              <a:pPr>
                <a:spcBef>
                  <a:spcPct val="0"/>
                </a:spcBef>
              </a:pPr>
              <a:t>27</a:t>
            </a:fld>
            <a:endParaRPr kumimoji="0" lang="en-US" altLang="en-US"/>
          </a:p>
        </p:txBody>
      </p:sp>
    </p:spTree>
    <p:extLst>
      <p:ext uri="{BB962C8B-B14F-4D97-AF65-F5344CB8AC3E}">
        <p14:creationId xmlns:p14="http://schemas.microsoft.com/office/powerpoint/2010/main" val="954384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C493050D-6352-4D65-9F4D-2B5DBE052C05}" type="slidenum">
              <a:rPr kumimoji="0" lang="en-US" altLang="en-US"/>
              <a:pPr>
                <a:spcBef>
                  <a:spcPct val="0"/>
                </a:spcBef>
              </a:pPr>
              <a:t>28</a:t>
            </a:fld>
            <a:endParaRPr kumimoji="0" lang="en-US" altLang="en-US"/>
          </a:p>
        </p:txBody>
      </p:sp>
    </p:spTree>
    <p:extLst>
      <p:ext uri="{BB962C8B-B14F-4D97-AF65-F5344CB8AC3E}">
        <p14:creationId xmlns:p14="http://schemas.microsoft.com/office/powerpoint/2010/main" val="24521429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6C36FE1C-648E-4CF1-A0B3-A264C06D7834}" type="slidenum">
              <a:rPr kumimoji="0" lang="en-US" altLang="en-US"/>
              <a:pPr>
                <a:spcBef>
                  <a:spcPct val="0"/>
                </a:spcBef>
              </a:pPr>
              <a:t>29</a:t>
            </a:fld>
            <a:endParaRPr kumimoji="0" lang="en-US" altLang="en-US"/>
          </a:p>
        </p:txBody>
      </p:sp>
    </p:spTree>
    <p:extLst>
      <p:ext uri="{BB962C8B-B14F-4D97-AF65-F5344CB8AC3E}">
        <p14:creationId xmlns:p14="http://schemas.microsoft.com/office/powerpoint/2010/main" val="8199531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32068CB-D89F-4909-88B0-CF01B0CB8A12}" type="slidenum">
              <a:rPr kumimoji="0" lang="en-US" altLang="en-US"/>
              <a:pPr>
                <a:spcBef>
                  <a:spcPct val="0"/>
                </a:spcBef>
              </a:pPr>
              <a:t>30</a:t>
            </a:fld>
            <a:endParaRPr kumimoji="0" lang="en-US" altLang="en-US"/>
          </a:p>
        </p:txBody>
      </p:sp>
    </p:spTree>
    <p:extLst>
      <p:ext uri="{BB962C8B-B14F-4D97-AF65-F5344CB8AC3E}">
        <p14:creationId xmlns:p14="http://schemas.microsoft.com/office/powerpoint/2010/main" val="2119913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706EADFC-6A3B-4491-91A0-D63DF611C88F}" type="slidenum">
              <a:rPr kumimoji="0" lang="en-US" altLang="en-US"/>
              <a:pPr>
                <a:spcBef>
                  <a:spcPct val="0"/>
                </a:spcBef>
              </a:pPr>
              <a:t>3</a:t>
            </a:fld>
            <a:endParaRPr kumimoji="0"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endParaRPr lang="en-US" altLang="en-US" sz="1000" smtClean="0">
              <a:latin typeface="Times New Roman" pitchFamily="18" charset="0"/>
            </a:endParaRPr>
          </a:p>
        </p:txBody>
      </p:sp>
    </p:spTree>
    <p:extLst>
      <p:ext uri="{BB962C8B-B14F-4D97-AF65-F5344CB8AC3E}">
        <p14:creationId xmlns:p14="http://schemas.microsoft.com/office/powerpoint/2010/main" val="24242411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FD85A9B5-B6FF-4454-B798-F7F205A853EB}" type="slidenum">
              <a:rPr kumimoji="0" lang="en-US" altLang="en-US"/>
              <a:pPr>
                <a:spcBef>
                  <a:spcPct val="0"/>
                </a:spcBef>
              </a:pPr>
              <a:t>31</a:t>
            </a:fld>
            <a:endParaRPr kumimoji="0" lang="en-US" altLang="en-US"/>
          </a:p>
        </p:txBody>
      </p:sp>
    </p:spTree>
    <p:extLst>
      <p:ext uri="{BB962C8B-B14F-4D97-AF65-F5344CB8AC3E}">
        <p14:creationId xmlns:p14="http://schemas.microsoft.com/office/powerpoint/2010/main" val="25136168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FA126241-A3D5-40FC-AF60-85B4298417FE}" type="slidenum">
              <a:rPr kumimoji="0" lang="en-US" altLang="en-US"/>
              <a:pPr>
                <a:spcBef>
                  <a:spcPct val="0"/>
                </a:spcBef>
              </a:pPr>
              <a:t>32</a:t>
            </a:fld>
            <a:endParaRPr kumimoji="0" lang="en-US" altLang="en-US"/>
          </a:p>
        </p:txBody>
      </p:sp>
    </p:spTree>
    <p:extLst>
      <p:ext uri="{BB962C8B-B14F-4D97-AF65-F5344CB8AC3E}">
        <p14:creationId xmlns:p14="http://schemas.microsoft.com/office/powerpoint/2010/main" val="7766108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2D587C0A-E889-4B90-AE66-7FD6F4D4AEC2}" type="slidenum">
              <a:rPr kumimoji="0" lang="en-US" altLang="en-US"/>
              <a:pPr>
                <a:spcBef>
                  <a:spcPct val="0"/>
                </a:spcBef>
              </a:pPr>
              <a:t>33</a:t>
            </a:fld>
            <a:endParaRPr kumimoji="0" lang="en-US" altLang="en-US"/>
          </a:p>
        </p:txBody>
      </p:sp>
    </p:spTree>
    <p:extLst>
      <p:ext uri="{BB962C8B-B14F-4D97-AF65-F5344CB8AC3E}">
        <p14:creationId xmlns:p14="http://schemas.microsoft.com/office/powerpoint/2010/main" val="18482799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8C909A35-C234-4FFA-A7B2-E81028D2829F}" type="slidenum">
              <a:rPr kumimoji="0" lang="en-US" altLang="en-US"/>
              <a:pPr>
                <a:spcBef>
                  <a:spcPct val="0"/>
                </a:spcBef>
              </a:pPr>
              <a:t>34</a:t>
            </a:fld>
            <a:endParaRPr kumimoji="0" lang="en-US" altLang="en-US"/>
          </a:p>
        </p:txBody>
      </p:sp>
    </p:spTree>
    <p:extLst>
      <p:ext uri="{BB962C8B-B14F-4D97-AF65-F5344CB8AC3E}">
        <p14:creationId xmlns:p14="http://schemas.microsoft.com/office/powerpoint/2010/main" val="29673463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endParaRPr lang="en-US" altLang="en-US" smtClean="0">
              <a:latin typeface="Times New Roman" pitchFamily="18" charset="0"/>
            </a:endParaRPr>
          </a:p>
          <a:p>
            <a:endParaRPr lang="en-US" altLang="en-US" smtClean="0">
              <a:latin typeface="Times New Roman" pitchFamily="18" charset="0"/>
            </a:endParaRPr>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774D5DCB-A46D-42E9-B7F6-64F482A3C0D5}" type="slidenum">
              <a:rPr kumimoji="0" lang="en-US" altLang="en-US"/>
              <a:pPr>
                <a:spcBef>
                  <a:spcPct val="0"/>
                </a:spcBef>
              </a:pPr>
              <a:t>35</a:t>
            </a:fld>
            <a:endParaRPr kumimoji="0" lang="en-US" altLang="en-US"/>
          </a:p>
        </p:txBody>
      </p:sp>
    </p:spTree>
    <p:extLst>
      <p:ext uri="{BB962C8B-B14F-4D97-AF65-F5344CB8AC3E}">
        <p14:creationId xmlns:p14="http://schemas.microsoft.com/office/powerpoint/2010/main" val="22729693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CD004D16-F18D-4DB1-A859-9066C165FD97}" type="slidenum">
              <a:rPr kumimoji="0" lang="en-US" altLang="en-US"/>
              <a:pPr>
                <a:spcBef>
                  <a:spcPct val="0"/>
                </a:spcBef>
              </a:pPr>
              <a:t>36</a:t>
            </a:fld>
            <a:endParaRPr kumimoji="0" lang="en-US" altLang="en-US"/>
          </a:p>
        </p:txBody>
      </p:sp>
    </p:spTree>
    <p:extLst>
      <p:ext uri="{BB962C8B-B14F-4D97-AF65-F5344CB8AC3E}">
        <p14:creationId xmlns:p14="http://schemas.microsoft.com/office/powerpoint/2010/main" val="33938041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endParaRPr lang="en-US" altLang="en-US" smtClean="0">
              <a:latin typeface="Times New Roman" pitchFamily="18" charset="0"/>
            </a:endParaRPr>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421C9A3B-3DF9-49D0-A544-5F16B8B05B1B}" type="slidenum">
              <a:rPr kumimoji="0" lang="en-US" altLang="en-US"/>
              <a:pPr>
                <a:spcBef>
                  <a:spcPct val="0"/>
                </a:spcBef>
              </a:pPr>
              <a:t>37</a:t>
            </a:fld>
            <a:endParaRPr kumimoji="0" lang="en-US" altLang="en-US"/>
          </a:p>
        </p:txBody>
      </p:sp>
    </p:spTree>
    <p:extLst>
      <p:ext uri="{BB962C8B-B14F-4D97-AF65-F5344CB8AC3E}">
        <p14:creationId xmlns:p14="http://schemas.microsoft.com/office/powerpoint/2010/main" val="19035481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9E9EFCC-F752-4E76-BA5B-51BCF292BCD0}" type="slidenum">
              <a:rPr kumimoji="0" lang="en-US" altLang="en-US"/>
              <a:pPr>
                <a:spcBef>
                  <a:spcPct val="0"/>
                </a:spcBef>
              </a:pPr>
              <a:t>38</a:t>
            </a:fld>
            <a:endParaRPr kumimoji="0" lang="en-US" altLang="en-US"/>
          </a:p>
        </p:txBody>
      </p:sp>
    </p:spTree>
    <p:extLst>
      <p:ext uri="{BB962C8B-B14F-4D97-AF65-F5344CB8AC3E}">
        <p14:creationId xmlns:p14="http://schemas.microsoft.com/office/powerpoint/2010/main" val="4084401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94B6723-6BD5-4DF7-98BB-4AC38364B075}" type="slidenum">
              <a:rPr kumimoji="0" lang="en-US" altLang="en-US"/>
              <a:pPr>
                <a:spcBef>
                  <a:spcPct val="0"/>
                </a:spcBef>
              </a:pPr>
              <a:t>4</a:t>
            </a:fld>
            <a:endParaRPr kumimoji="0" lang="en-US"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extLst>
      <p:ext uri="{BB962C8B-B14F-4D97-AF65-F5344CB8AC3E}">
        <p14:creationId xmlns:p14="http://schemas.microsoft.com/office/powerpoint/2010/main" val="133775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88662CDD-C7FA-49B0-B4BA-D7B7664B83F7}" type="slidenum">
              <a:rPr kumimoji="0" lang="en-US" altLang="en-US"/>
              <a:pPr>
                <a:spcBef>
                  <a:spcPct val="0"/>
                </a:spcBef>
              </a:pPr>
              <a:t>5</a:t>
            </a:fld>
            <a:endParaRPr kumimoji="0"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AutoNum type="arabicPeriod"/>
            </a:pPr>
            <a:endParaRPr lang="en-US" altLang="en-US" sz="1000" smtClean="0">
              <a:latin typeface="Times New Roman" pitchFamily="18" charset="0"/>
            </a:endParaRPr>
          </a:p>
        </p:txBody>
      </p:sp>
    </p:spTree>
    <p:extLst>
      <p:ext uri="{BB962C8B-B14F-4D97-AF65-F5344CB8AC3E}">
        <p14:creationId xmlns:p14="http://schemas.microsoft.com/office/powerpoint/2010/main" val="1684992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r>
              <a:rPr lang="en-US" altLang="en-US" smtClean="0">
                <a:latin typeface="Times New Roman" pitchFamily="18" charset="0"/>
              </a:rPr>
              <a:t> </a:t>
            </a: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0D47AEB-7446-476E-95F9-C2DB7DC12037}" type="slidenum">
              <a:rPr kumimoji="0" lang="en-US" altLang="en-US"/>
              <a:pPr>
                <a:spcBef>
                  <a:spcPct val="0"/>
                </a:spcBef>
              </a:pPr>
              <a:t>6</a:t>
            </a:fld>
            <a:endParaRPr kumimoji="0" lang="en-US" altLang="en-US"/>
          </a:p>
        </p:txBody>
      </p:sp>
    </p:spTree>
    <p:extLst>
      <p:ext uri="{BB962C8B-B14F-4D97-AF65-F5344CB8AC3E}">
        <p14:creationId xmlns:p14="http://schemas.microsoft.com/office/powerpoint/2010/main" val="4175463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endParaRPr lang="en-US" altLang="en-US" smtClean="0">
              <a:latin typeface="Times New Roman" pitchFamily="18" charset="0"/>
            </a:endParaRP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69A53C73-AC67-4698-9062-F0DCCA08B670}" type="slidenum">
              <a:rPr kumimoji="0" lang="en-US" altLang="en-US"/>
              <a:pPr>
                <a:spcBef>
                  <a:spcPct val="0"/>
                </a:spcBef>
              </a:pPr>
              <a:t>7</a:t>
            </a:fld>
            <a:endParaRPr kumimoji="0" lang="en-US" altLang="en-US"/>
          </a:p>
        </p:txBody>
      </p:sp>
    </p:spTree>
    <p:extLst>
      <p:ext uri="{BB962C8B-B14F-4D97-AF65-F5344CB8AC3E}">
        <p14:creationId xmlns:p14="http://schemas.microsoft.com/office/powerpoint/2010/main" val="1256165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0B6A4E4-778E-4AD3-A940-E212229CA04C}" type="slidenum">
              <a:rPr kumimoji="0" lang="en-US" altLang="en-US"/>
              <a:pPr>
                <a:spcBef>
                  <a:spcPct val="0"/>
                </a:spcBef>
              </a:pPr>
              <a:t>8</a:t>
            </a:fld>
            <a:endParaRPr kumimoji="0" lang="en-US" altLang="en-US"/>
          </a:p>
        </p:txBody>
      </p:sp>
    </p:spTree>
    <p:extLst>
      <p:ext uri="{BB962C8B-B14F-4D97-AF65-F5344CB8AC3E}">
        <p14:creationId xmlns:p14="http://schemas.microsoft.com/office/powerpoint/2010/main" val="3131655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DFEE32DB-D021-4231-A812-62155B6F7A1C}" type="slidenum">
              <a:rPr kumimoji="0" lang="en-US" altLang="en-US"/>
              <a:pPr>
                <a:spcBef>
                  <a:spcPct val="0"/>
                </a:spcBef>
              </a:pPr>
              <a:t>9</a:t>
            </a:fld>
            <a:endParaRPr kumimoji="0" lang="en-US" altLang="en-US"/>
          </a:p>
        </p:txBody>
      </p:sp>
    </p:spTree>
    <p:extLst>
      <p:ext uri="{BB962C8B-B14F-4D97-AF65-F5344CB8AC3E}">
        <p14:creationId xmlns:p14="http://schemas.microsoft.com/office/powerpoint/2010/main" val="375793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92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464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6" name="Date Placeholder 4"/>
          <p:cNvSpPr>
            <a:spLocks noGrp="1"/>
          </p:cNvSpPr>
          <p:nvPr>
            <p:ph type="dt" sz="half" idx="10"/>
          </p:nvPr>
        </p:nvSpPr>
        <p:spPr>
          <a:xfrm>
            <a:off x="457200" y="6356350"/>
            <a:ext cx="2133600" cy="365125"/>
          </a:xfrm>
        </p:spPr>
        <p:txBody>
          <a:bodyPr/>
          <a:lstStyle/>
          <a:p>
            <a:fld id="{6A7B4B89-9543-4429-813F-84FBFDAB41D1}" type="datetimeFigureOut">
              <a:rPr lang="en-US" smtClean="0"/>
              <a:pPr/>
              <a:t>1/26/2018</a:t>
            </a:fld>
            <a:endParaRPr lang="en-US"/>
          </a:p>
        </p:txBody>
      </p:sp>
      <p:sp>
        <p:nvSpPr>
          <p:cNvPr id="7" name="Footer Placeholder 5"/>
          <p:cNvSpPr>
            <a:spLocks noGrp="1"/>
          </p:cNvSpPr>
          <p:nvPr>
            <p:ph type="ftr" sz="quarter" idx="11"/>
          </p:nvPr>
        </p:nvSpPr>
        <p:spPr>
          <a:xfrm>
            <a:off x="3124200" y="6356350"/>
            <a:ext cx="2895600" cy="365125"/>
          </a:xfrm>
        </p:spPr>
        <p:txBody>
          <a:bodyPr/>
          <a:lstStyle/>
          <a:p>
            <a:endParaRPr lang="en-US"/>
          </a:p>
        </p:txBody>
      </p:sp>
      <p:sp>
        <p:nvSpPr>
          <p:cNvPr id="8"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spTree>
    <p:extLst>
      <p:ext uri="{BB962C8B-B14F-4D97-AF65-F5344CB8AC3E}">
        <p14:creationId xmlns:p14="http://schemas.microsoft.com/office/powerpoint/2010/main" val="412862423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3651494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pic>
        <p:nvPicPr>
          <p:cNvPr id="8"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363161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pPr/>
              <a:t>1/26/2018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
        <p:nvSpPr>
          <p:cNvPr id="16" name="Slide Number Placeholder 6"/>
          <p:cNvSpPr txBox="1">
            <a:spLocks/>
          </p:cNvSpPr>
          <p:nvPr userDrawn="1"/>
        </p:nvSpPr>
        <p:spPr>
          <a:xfrm>
            <a:off x="6553200" y="6356350"/>
            <a:ext cx="1600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8088821A-7F98-4E46-8C60-D991483A31EE}" type="slidenum">
              <a:rPr lang="en-US" smtClean="0"/>
              <a:pPr/>
              <a:t>‹#›</a:t>
            </a:fld>
            <a:endParaRPr lang="en-US" dirty="0"/>
          </a:p>
        </p:txBody>
      </p:sp>
    </p:spTree>
    <p:extLst>
      <p:ext uri="{BB962C8B-B14F-4D97-AF65-F5344CB8AC3E}">
        <p14:creationId xmlns:p14="http://schemas.microsoft.com/office/powerpoint/2010/main" val="338093507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270302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B4B89-9543-4429-813F-84FBFDAB41D1}" type="datetimeFigureOut">
              <a:rPr lang="en-US" smtClean="0"/>
              <a:pPr/>
              <a:t>1/26/2018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8821A-7F98-4E46-8C60-D991483A31EE}" type="slidenum">
              <a:rPr lang="en-US" smtClean="0"/>
              <a:pPr/>
              <a:t>‹#›</a:t>
            </a:fld>
            <a:endParaRPr lang="en-US"/>
          </a:p>
        </p:txBody>
      </p:sp>
    </p:spTree>
    <p:extLst>
      <p:ext uri="{BB962C8B-B14F-4D97-AF65-F5344CB8AC3E}">
        <p14:creationId xmlns:p14="http://schemas.microsoft.com/office/powerpoint/2010/main" val="1109551009"/>
      </p:ext>
    </p:extLst>
  </p:cSld>
  <p:clrMap bg1="lt1" tx1="dk1" bg2="lt2" tx2="dk2" accent1="accent1" accent2="accent2" accent3="accent3" accent4="accent4" accent5="accent5" accent6="accent6" hlink="hlink" folHlink="folHlink"/>
  <p:sldLayoutIdLst>
    <p:sldLayoutId id="2147484065" r:id="rId1"/>
    <p:sldLayoutId id="2147484066" r:id="rId2"/>
    <p:sldLayoutId id="2147484067" r:id="rId3"/>
    <p:sldLayoutId id="2147484068" r:id="rId4"/>
    <p:sldLayoutId id="2147484069" r:id="rId5"/>
    <p:sldLayoutId id="2147484070" r:id="rId6"/>
    <p:sldLayoutId id="2147484071" r:id="rId7"/>
  </p:sldLayoutIdLst>
  <p:timing>
    <p:tnLst>
      <p:par>
        <p:cTn id="1" dur="indefinite" restart="never" nodeType="tmRoot"/>
      </p:par>
    </p:tnLst>
  </p:timing>
  <p:txStyles>
    <p:titleStyle>
      <a:lvl1pPr algn="ctr"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intermittentfmla@siue.edu"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mailto:intermittentfmla@siue.edu"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mailto:intermittentfmla@siue.edu"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www.siue.edu/humanresources/benefits/leaves/fmla/index.shtml" TargetMode="External"/><Relationship Id="rId2" Type="http://schemas.openxmlformats.org/officeDocument/2006/relationships/notesSlide" Target="../notesSlides/notesSlide37.xml"/><Relationship Id="rId1" Type="http://schemas.openxmlformats.org/officeDocument/2006/relationships/slideLayout" Target="../slideLayouts/slideLayout3.xml"/><Relationship Id="rId4" Type="http://schemas.openxmlformats.org/officeDocument/2006/relationships/hyperlink" Target="mailto:benefitshr@siue.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rtlCol="0">
            <a:normAutofit fontScale="90000"/>
          </a:bodyPr>
          <a:lstStyle/>
          <a:p>
            <a:pPr eaLnBrk="1" fontAlgn="auto" hangingPunct="1">
              <a:spcAft>
                <a:spcPts val="0"/>
              </a:spcAft>
              <a:defRPr/>
            </a:pPr>
            <a:r>
              <a:rPr lang="en-US" dirty="0" smtClean="0">
                <a:latin typeface="+mn-lt"/>
              </a:rPr>
              <a:t>Family and Medical Leave Act</a:t>
            </a:r>
            <a:br>
              <a:rPr lang="en-US" dirty="0" smtClean="0">
                <a:latin typeface="+mn-lt"/>
              </a:rPr>
            </a:br>
            <a:r>
              <a:rPr lang="en-US" dirty="0" smtClean="0">
                <a:latin typeface="+mn-lt"/>
              </a:rPr>
              <a:t>(FMLA) </a:t>
            </a:r>
          </a:p>
        </p:txBody>
      </p:sp>
      <p:sp>
        <p:nvSpPr>
          <p:cNvPr id="6147" name="Text Placeholder 5"/>
          <p:cNvSpPr>
            <a:spLocks noGrp="1"/>
          </p:cNvSpPr>
          <p:nvPr>
            <p:ph type="subTitle" idx="1"/>
          </p:nvPr>
        </p:nvSpPr>
        <p:spPr/>
        <p:txBody>
          <a:bodyPr>
            <a:normAutofit fontScale="85000" lnSpcReduction="20000"/>
          </a:bodyPr>
          <a:lstStyle/>
          <a:p>
            <a:pPr eaLnBrk="1" hangingPunct="1">
              <a:lnSpc>
                <a:spcPct val="80000"/>
              </a:lnSpc>
              <a:buFont typeface="Wingdings" pitchFamily="2" charset="2"/>
              <a:buNone/>
            </a:pPr>
            <a:r>
              <a:rPr lang="en-US" altLang="en-US" dirty="0" smtClean="0"/>
              <a:t>Southern Illinois University Edwardsville </a:t>
            </a:r>
          </a:p>
          <a:p>
            <a:pPr eaLnBrk="1" hangingPunct="1">
              <a:lnSpc>
                <a:spcPct val="80000"/>
              </a:lnSpc>
              <a:buFont typeface="Wingdings" pitchFamily="2" charset="2"/>
              <a:buNone/>
            </a:pPr>
            <a:r>
              <a:rPr lang="en-US" altLang="en-US" dirty="0" smtClean="0"/>
              <a:t>Office of Human Resources</a:t>
            </a:r>
          </a:p>
          <a:p>
            <a:pPr eaLnBrk="1" hangingPunct="1">
              <a:lnSpc>
                <a:spcPct val="80000"/>
              </a:lnSpc>
              <a:buFont typeface="Wingdings" pitchFamily="2" charset="2"/>
              <a:buNone/>
            </a:pPr>
            <a:r>
              <a:rPr lang="en-US" altLang="en-US" dirty="0" smtClean="0"/>
              <a:t>Rendleman Hall, Room 3210 </a:t>
            </a:r>
          </a:p>
          <a:p>
            <a:pPr eaLnBrk="1" hangingPunct="1"/>
            <a:endParaRPr lang="en-US" altLang="en-US" dirty="0" smtClean="0"/>
          </a:p>
        </p:txBody>
      </p:sp>
      <p:sp>
        <p:nvSpPr>
          <p:cNvPr id="2" name="TextBox 1"/>
          <p:cNvSpPr txBox="1"/>
          <p:nvPr/>
        </p:nvSpPr>
        <p:spPr>
          <a:xfrm>
            <a:off x="609600" y="5943600"/>
            <a:ext cx="3048000" cy="276999"/>
          </a:xfrm>
          <a:prstGeom prst="rect">
            <a:avLst/>
          </a:prstGeom>
          <a:noFill/>
        </p:spPr>
        <p:txBody>
          <a:bodyPr wrap="square" rtlCol="0">
            <a:spAutoFit/>
          </a:bodyPr>
          <a:lstStyle/>
          <a:p>
            <a:r>
              <a:rPr lang="en-US" sz="1200" dirty="0" smtClean="0">
                <a:latin typeface="+mn-lt"/>
              </a:rPr>
              <a:t>April 6, 2017</a:t>
            </a: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77795" y="646907"/>
            <a:ext cx="8229600" cy="838200"/>
          </a:xfrm>
        </p:spPr>
        <p:txBody>
          <a:bodyPr>
            <a:normAutofit/>
          </a:bodyPr>
          <a:lstStyle/>
          <a:p>
            <a:pPr eaLnBrk="1" hangingPunct="1"/>
            <a:r>
              <a:rPr lang="en-US" altLang="en-US" sz="3400" dirty="0" smtClean="0"/>
              <a:t>Military Exigency Leave </a:t>
            </a:r>
          </a:p>
        </p:txBody>
      </p:sp>
      <p:sp>
        <p:nvSpPr>
          <p:cNvPr id="24579" name="Rectangle 3"/>
          <p:cNvSpPr>
            <a:spLocks noGrp="1" noChangeArrowheads="1"/>
          </p:cNvSpPr>
          <p:nvPr>
            <p:ph idx="1"/>
          </p:nvPr>
        </p:nvSpPr>
        <p:spPr>
          <a:xfrm>
            <a:off x="477795" y="1371600"/>
            <a:ext cx="8229600" cy="4525963"/>
          </a:xfrm>
        </p:spPr>
        <p:txBody>
          <a:bodyPr>
            <a:noAutofit/>
          </a:bodyPr>
          <a:lstStyle/>
          <a:p>
            <a:pPr eaLnBrk="1" hangingPunct="1"/>
            <a:r>
              <a:rPr lang="en-US" altLang="en-US" sz="2200" dirty="0" smtClean="0"/>
              <a:t>Eligible employees are granted up to 12 weeks of unpaid, job-protected leave during any 12-month period for qualifying exigencies that arise when the employee’s spouse, civil union partner, son, daughter, or parent is on covered active duty or has been notified of an impending call or order to covered active duty. </a:t>
            </a:r>
            <a:endParaRPr lang="en-US" altLang="en-US" sz="2200" dirty="0"/>
          </a:p>
          <a:p>
            <a:pPr eaLnBrk="1" hangingPunct="1"/>
            <a:r>
              <a:rPr lang="en-US" altLang="en-US" sz="2200" dirty="0" smtClean="0"/>
              <a:t>The qualifying exigencies include:</a:t>
            </a:r>
          </a:p>
          <a:p>
            <a:pPr lvl="2" eaLnBrk="1" hangingPunct="1"/>
            <a:r>
              <a:rPr lang="en-US" altLang="en-US" sz="2000" dirty="0" smtClean="0"/>
              <a:t>Short-notice deployment</a:t>
            </a:r>
          </a:p>
          <a:p>
            <a:pPr lvl="2" eaLnBrk="1" hangingPunct="1"/>
            <a:r>
              <a:rPr lang="en-US" altLang="en-US" sz="2000" dirty="0" smtClean="0"/>
              <a:t>Military events and related activities</a:t>
            </a:r>
          </a:p>
          <a:p>
            <a:pPr lvl="2" eaLnBrk="1" hangingPunct="1"/>
            <a:r>
              <a:rPr lang="en-US" altLang="en-US" sz="2000" dirty="0" smtClean="0"/>
              <a:t>Child care and school activities</a:t>
            </a:r>
          </a:p>
          <a:p>
            <a:pPr lvl="2" eaLnBrk="1" hangingPunct="1"/>
            <a:r>
              <a:rPr lang="en-US" altLang="en-US" sz="2000" dirty="0" smtClean="0"/>
              <a:t>Financial and legal arrangements</a:t>
            </a:r>
          </a:p>
          <a:p>
            <a:pPr lvl="2" eaLnBrk="1" hangingPunct="1"/>
            <a:r>
              <a:rPr lang="en-US" altLang="en-US" sz="2000" dirty="0" smtClean="0"/>
              <a:t>Counseling</a:t>
            </a:r>
          </a:p>
          <a:p>
            <a:pPr lvl="2" eaLnBrk="1" hangingPunct="1"/>
            <a:r>
              <a:rPr lang="en-US" altLang="en-US" sz="2000" dirty="0" smtClean="0"/>
              <a:t>Rest and recuperation</a:t>
            </a:r>
          </a:p>
          <a:p>
            <a:pPr lvl="2" eaLnBrk="1" hangingPunct="1"/>
            <a:r>
              <a:rPr lang="en-US" altLang="en-US" sz="2000" dirty="0" smtClean="0"/>
              <a:t>Post-deployment activities</a:t>
            </a:r>
          </a:p>
          <a:p>
            <a:pPr lvl="2" eaLnBrk="1" hangingPunct="1"/>
            <a:r>
              <a:rPr lang="en-US" altLang="en-US" sz="2000" dirty="0" smtClean="0"/>
              <a:t>Parental care</a:t>
            </a:r>
          </a:p>
        </p:txBody>
      </p:sp>
      <p:sp>
        <p:nvSpPr>
          <p:cNvPr id="245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10</a:t>
            </a:r>
            <a:endParaRPr lang="en-US" altLang="en-US" sz="1200" dirty="0">
              <a:solidFill>
                <a:srgbClr val="898989"/>
              </a:solidFill>
              <a:latin typeface="Times New Roman" pitchFamily="18" charset="0"/>
            </a:endParaRPr>
          </a:p>
        </p:txBody>
      </p:sp>
      <p:sp>
        <p:nvSpPr>
          <p:cNvPr id="2" name="Rectangle 1"/>
          <p:cNvSpPr/>
          <p:nvPr/>
        </p:nvSpPr>
        <p:spPr>
          <a:xfrm>
            <a:off x="6192795" y="4095353"/>
            <a:ext cx="2514600" cy="1491744"/>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192795" y="4109768"/>
            <a:ext cx="2514600" cy="1477328"/>
          </a:xfrm>
          <a:prstGeom prst="rect">
            <a:avLst/>
          </a:prstGeom>
          <a:noFill/>
        </p:spPr>
        <p:txBody>
          <a:bodyPr wrap="square" rtlCol="0">
            <a:spAutoFit/>
          </a:bodyPr>
          <a:lstStyle/>
          <a:p>
            <a:r>
              <a:rPr lang="en-US" sz="1800" dirty="0" smtClean="0">
                <a:latin typeface="+mj-lt"/>
              </a:rPr>
              <a:t>Note: A copy of the military documentation is required in order for the leave to be approved. </a:t>
            </a:r>
            <a:endParaRPr lang="en-US" sz="1800"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pPr eaLnBrk="1" hangingPunct="1"/>
            <a:r>
              <a:rPr lang="en-US" altLang="en-US" sz="3400" dirty="0" smtClean="0"/>
              <a:t>Military Caregiver Leave</a:t>
            </a:r>
          </a:p>
        </p:txBody>
      </p:sp>
      <p:sp>
        <p:nvSpPr>
          <p:cNvPr id="26627" name="Content Placeholder 2"/>
          <p:cNvSpPr>
            <a:spLocks noGrp="1"/>
          </p:cNvSpPr>
          <p:nvPr>
            <p:ph idx="1"/>
          </p:nvPr>
        </p:nvSpPr>
        <p:spPr/>
        <p:txBody>
          <a:bodyPr>
            <a:normAutofit/>
          </a:bodyPr>
          <a:lstStyle/>
          <a:p>
            <a:pPr marL="685800"/>
            <a:r>
              <a:rPr lang="en-US" altLang="en-US" sz="2200" dirty="0" smtClean="0"/>
              <a:t>Relatives of seriously injured or ill service members are eligible for up to 26 weeks of unpaid FMLA caregiver leave.</a:t>
            </a:r>
          </a:p>
          <a:p>
            <a:pPr marL="685800"/>
            <a:endParaRPr lang="en-US" altLang="en-US" sz="2200" dirty="0" smtClean="0"/>
          </a:p>
          <a:p>
            <a:pPr marL="685800"/>
            <a:r>
              <a:rPr lang="en-US" altLang="en-US" sz="2200" dirty="0" smtClean="0"/>
              <a:t>Eligible relatives include spouses, civil union partners, parents, children, and “next of kin.”</a:t>
            </a:r>
          </a:p>
          <a:p>
            <a:pPr marL="685800"/>
            <a:endParaRPr lang="en-US" altLang="en-US" sz="2200" dirty="0" smtClean="0"/>
          </a:p>
          <a:p>
            <a:pPr marL="685800"/>
            <a:r>
              <a:rPr lang="en-US" altLang="en-US" sz="2200" dirty="0" smtClean="0"/>
              <a:t>“Next of kin” includes siblings, grandparents, aunts, uncles, first cousins, and any relative so designated by the service member. </a:t>
            </a:r>
          </a:p>
          <a:p>
            <a:pPr marL="685800"/>
            <a:endParaRPr lang="en-US" altLang="en-US" sz="2200" dirty="0"/>
          </a:p>
          <a:p>
            <a:pPr marL="685800"/>
            <a:r>
              <a:rPr lang="en-US" altLang="en-US" sz="2200" dirty="0" smtClean="0"/>
              <a:t>Note: A copy of the military documentation is required in order for the leave to be approved. </a:t>
            </a:r>
          </a:p>
        </p:txBody>
      </p:sp>
      <p:sp>
        <p:nvSpPr>
          <p:cNvPr id="266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11</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pPr eaLnBrk="1" hangingPunct="1"/>
            <a:r>
              <a:rPr lang="en-US" altLang="en-US" sz="3400" dirty="0" smtClean="0"/>
              <a:t>FMLA Leave</a:t>
            </a:r>
          </a:p>
        </p:txBody>
      </p:sp>
      <p:sp>
        <p:nvSpPr>
          <p:cNvPr id="28675" name="Content Placeholder 2"/>
          <p:cNvSpPr>
            <a:spLocks noGrp="1"/>
          </p:cNvSpPr>
          <p:nvPr>
            <p:ph idx="1"/>
          </p:nvPr>
        </p:nvSpPr>
        <p:spPr/>
        <p:txBody>
          <a:bodyPr>
            <a:normAutofit/>
          </a:bodyPr>
          <a:lstStyle/>
          <a:p>
            <a:pPr eaLnBrk="1" hangingPunct="1"/>
            <a:endParaRPr lang="en-US" altLang="en-US" sz="2200" dirty="0" smtClean="0"/>
          </a:p>
          <a:p>
            <a:pPr eaLnBrk="1" hangingPunct="1"/>
            <a:r>
              <a:rPr lang="en-US" altLang="en-US" sz="2200" dirty="0" smtClean="0"/>
              <a:t>FMLA runs concurrently with sick leave, vacation, disability, worker’s compensation, and other types of leave.</a:t>
            </a:r>
          </a:p>
          <a:p>
            <a:pPr eaLnBrk="1" hangingPunct="1"/>
            <a:endParaRPr lang="en-US" altLang="en-US" sz="2200" dirty="0" smtClean="0"/>
          </a:p>
          <a:p>
            <a:pPr eaLnBrk="1" hangingPunct="1"/>
            <a:r>
              <a:rPr lang="en-US" altLang="en-US" sz="2200" dirty="0" smtClean="0"/>
              <a:t>The 12-month period for leave entitlement begins the first day the employee is off work due to a qualifying event.  Leave entitlement is calculated on a rolling year basis.</a:t>
            </a:r>
          </a:p>
        </p:txBody>
      </p:sp>
      <p:sp>
        <p:nvSpPr>
          <p:cNvPr id="286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12</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normAutofit/>
          </a:bodyPr>
          <a:lstStyle/>
          <a:p>
            <a:pPr eaLnBrk="1" hangingPunct="1"/>
            <a:r>
              <a:rPr lang="en-US" altLang="en-US" sz="3400" dirty="0" smtClean="0"/>
              <a:t>Work-Related Injury or Illness</a:t>
            </a:r>
          </a:p>
        </p:txBody>
      </p:sp>
      <p:sp>
        <p:nvSpPr>
          <p:cNvPr id="30723" name="Content Placeholder 2"/>
          <p:cNvSpPr>
            <a:spLocks noGrp="1"/>
          </p:cNvSpPr>
          <p:nvPr>
            <p:ph idx="1"/>
          </p:nvPr>
        </p:nvSpPr>
        <p:spPr>
          <a:xfrm>
            <a:off x="457200" y="1828800"/>
            <a:ext cx="8229600" cy="4525963"/>
          </a:xfrm>
        </p:spPr>
        <p:txBody>
          <a:bodyPr/>
          <a:lstStyle/>
          <a:p>
            <a:pPr eaLnBrk="1" hangingPunct="1"/>
            <a:endParaRPr lang="en-US" altLang="en-US" sz="2200" dirty="0" smtClean="0"/>
          </a:p>
          <a:p>
            <a:pPr eaLnBrk="1" hangingPunct="1"/>
            <a:r>
              <a:rPr lang="en-US" altLang="en-US" sz="2200" dirty="0" smtClean="0"/>
              <a:t>Worker’s Compensation claims must be approved by TRISTAR.</a:t>
            </a:r>
          </a:p>
          <a:p>
            <a:pPr lvl="1"/>
            <a:r>
              <a:rPr lang="en-US" altLang="en-US" sz="1800" dirty="0" smtClean="0"/>
              <a:t>If you have questions about Worker’s Compensation, please contact Tayanna Crowder in the Benefits office. </a:t>
            </a:r>
          </a:p>
          <a:p>
            <a:pPr marL="457200" lvl="1" indent="0">
              <a:buNone/>
            </a:pPr>
            <a:endParaRPr lang="en-US" altLang="en-US" sz="1800" dirty="0" smtClean="0"/>
          </a:p>
          <a:p>
            <a:pPr eaLnBrk="1" hangingPunct="1"/>
            <a:r>
              <a:rPr lang="en-US" altLang="en-US" sz="2200" dirty="0" smtClean="0"/>
              <a:t>All Worker’s Compensation time must be designated as FMLA and deducted from an employee’s FMLA balance.</a:t>
            </a:r>
          </a:p>
          <a:p>
            <a:pPr eaLnBrk="1" hangingPunct="1"/>
            <a:endParaRPr lang="en-US" altLang="en-US" sz="2400" dirty="0" smtClean="0"/>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13</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smtClean="0"/>
              <a:t>Responsibilities of the Employee</a:t>
            </a:r>
            <a:endParaRPr lang="en-US" sz="3400" dirty="0"/>
          </a:p>
        </p:txBody>
      </p:sp>
      <p:sp>
        <p:nvSpPr>
          <p:cNvPr id="3" name="Content Placeholder 2"/>
          <p:cNvSpPr>
            <a:spLocks noGrp="1"/>
          </p:cNvSpPr>
          <p:nvPr>
            <p:ph idx="1"/>
          </p:nvPr>
        </p:nvSpPr>
        <p:spPr/>
        <p:txBody>
          <a:bodyPr>
            <a:normAutofit/>
          </a:bodyPr>
          <a:lstStyle/>
          <a:p>
            <a:endParaRPr lang="en-US" sz="2200" dirty="0" smtClean="0"/>
          </a:p>
          <a:p>
            <a:r>
              <a:rPr lang="en-US" sz="2200" dirty="0" smtClean="0"/>
              <a:t>Complete the FMLA application and give it to your supervisor for approval</a:t>
            </a:r>
            <a:r>
              <a:rPr lang="en-US" sz="2200" dirty="0" smtClean="0"/>
              <a:t>.  Submit th</a:t>
            </a:r>
            <a:r>
              <a:rPr lang="en-US" sz="2200" dirty="0" smtClean="0"/>
              <a:t>e application to the HR office. </a:t>
            </a:r>
            <a:endParaRPr lang="en-US" sz="2200" dirty="0" smtClean="0"/>
          </a:p>
          <a:p>
            <a:pPr marL="0" indent="0">
              <a:buNone/>
            </a:pPr>
            <a:endParaRPr lang="en-US" sz="2200" dirty="0" smtClean="0"/>
          </a:p>
          <a:p>
            <a:r>
              <a:rPr lang="en-US" sz="2200" dirty="0" smtClean="0"/>
              <a:t>Have the doctor complete the medical certification and submit it to the HR office. </a:t>
            </a:r>
          </a:p>
          <a:p>
            <a:pPr marL="0" indent="0">
              <a:buNone/>
            </a:pPr>
            <a:endParaRPr lang="en-US" sz="2200" dirty="0" smtClean="0"/>
          </a:p>
          <a:p>
            <a:r>
              <a:rPr lang="en-US" sz="2200" dirty="0" smtClean="0"/>
              <a:t>Provide a return-to-work slip to HR and return to work on that date. </a:t>
            </a:r>
          </a:p>
          <a:p>
            <a:pPr marL="0" indent="0">
              <a:buNone/>
            </a:pPr>
            <a:endParaRPr lang="en-US" sz="2200" dirty="0" smtClean="0"/>
          </a:p>
          <a:p>
            <a:r>
              <a:rPr lang="en-US" sz="2200" dirty="0" smtClean="0"/>
              <a:t>If intermittent, notify the department that your time taken off work is for FMLA. </a:t>
            </a:r>
            <a:endParaRPr lang="en-US" sz="22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14</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886102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eaLnBrk="1" hangingPunct="1"/>
            <a:r>
              <a:rPr lang="en-US" altLang="en-US" sz="3400" dirty="0" smtClean="0"/>
              <a:t>Responsibilities of an Employee’s Supervisor</a:t>
            </a:r>
          </a:p>
        </p:txBody>
      </p:sp>
      <p:sp>
        <p:nvSpPr>
          <p:cNvPr id="32771" name="Rectangle 3"/>
          <p:cNvSpPr>
            <a:spLocks noGrp="1" noChangeArrowheads="1"/>
          </p:cNvSpPr>
          <p:nvPr>
            <p:ph idx="1"/>
          </p:nvPr>
        </p:nvSpPr>
        <p:spPr>
          <a:xfrm>
            <a:off x="457200" y="1752600"/>
            <a:ext cx="8229600" cy="4525963"/>
          </a:xfrm>
        </p:spPr>
        <p:txBody>
          <a:bodyPr/>
          <a:lstStyle/>
          <a:p>
            <a:r>
              <a:rPr lang="en-US" altLang="en-US" sz="2200" dirty="0" smtClean="0"/>
              <a:t>When to advise employees of FMLA rights:</a:t>
            </a:r>
          </a:p>
          <a:p>
            <a:pPr lvl="1"/>
            <a:endParaRPr lang="en-US" altLang="en-US" sz="2200" dirty="0" smtClean="0"/>
          </a:p>
          <a:p>
            <a:pPr lvl="1"/>
            <a:r>
              <a:rPr lang="en-US" altLang="en-US" sz="2200" dirty="0" smtClean="0"/>
              <a:t>Absentee issues due to an illness or a disclosed medical condition</a:t>
            </a:r>
          </a:p>
          <a:p>
            <a:pPr lvl="2"/>
            <a:r>
              <a:rPr lang="en-US" altLang="en-US" sz="1800" dirty="0" smtClean="0"/>
              <a:t>If an employee discloses that he/she is suffering from an ongoing medical condition, the supervisor should notify Benefits about the possibility of FMLA. </a:t>
            </a:r>
          </a:p>
          <a:p>
            <a:pPr lvl="2"/>
            <a:r>
              <a:rPr lang="en-US" altLang="en-US" sz="1800" dirty="0" smtClean="0"/>
              <a:t>The ongoing medical condition can be for either the employee or an employee’s covered family member.</a:t>
            </a:r>
          </a:p>
          <a:p>
            <a:pPr lvl="1"/>
            <a:endParaRPr lang="en-US" altLang="en-US" sz="2200" dirty="0" smtClean="0"/>
          </a:p>
          <a:p>
            <a:pPr lvl="1"/>
            <a:r>
              <a:rPr lang="en-US" altLang="en-US" sz="2200" dirty="0" smtClean="0"/>
              <a:t>Visible, serious health condition</a:t>
            </a:r>
          </a:p>
          <a:p>
            <a:pPr eaLnBrk="1" hangingPunct="1">
              <a:buFontTx/>
              <a:buNone/>
            </a:pPr>
            <a:endParaRPr lang="en-US" altLang="en-US" dirty="0" smtClean="0"/>
          </a:p>
        </p:txBody>
      </p:sp>
      <p:sp>
        <p:nvSpPr>
          <p:cNvPr id="327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15</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990600"/>
            <a:ext cx="8229600" cy="838200"/>
          </a:xfrm>
        </p:spPr>
        <p:txBody>
          <a:bodyPr rtlCol="0">
            <a:normAutofit fontScale="90000"/>
          </a:bodyPr>
          <a:lstStyle/>
          <a:p>
            <a:pPr eaLnBrk="1" fontAlgn="auto" hangingPunct="1">
              <a:spcAft>
                <a:spcPts val="0"/>
              </a:spcAft>
              <a:defRPr/>
            </a:pPr>
            <a:r>
              <a:rPr lang="en-US" sz="3800" dirty="0" smtClean="0"/>
              <a:t>Responsibilities of an Employee’s Supervisor</a:t>
            </a:r>
            <a:endParaRPr lang="en-US" dirty="0" smtClean="0"/>
          </a:p>
        </p:txBody>
      </p:sp>
      <p:sp>
        <p:nvSpPr>
          <p:cNvPr id="36867" name="Content Placeholder 2"/>
          <p:cNvSpPr>
            <a:spLocks noGrp="1"/>
          </p:cNvSpPr>
          <p:nvPr>
            <p:ph idx="1"/>
          </p:nvPr>
        </p:nvSpPr>
        <p:spPr>
          <a:xfrm>
            <a:off x="457200" y="1600200"/>
            <a:ext cx="8229600" cy="4525963"/>
          </a:xfrm>
        </p:spPr>
        <p:txBody>
          <a:bodyPr>
            <a:normAutofit fontScale="92500" lnSpcReduction="20000"/>
          </a:bodyPr>
          <a:lstStyle/>
          <a:p>
            <a:pPr eaLnBrk="1" hangingPunct="1"/>
            <a:endParaRPr lang="en-US" altLang="en-US" sz="2200" dirty="0" smtClean="0"/>
          </a:p>
          <a:p>
            <a:pPr eaLnBrk="1" hangingPunct="1"/>
            <a:r>
              <a:rPr lang="en-US" altLang="en-US" sz="2200" dirty="0" smtClean="0"/>
              <a:t>Ensure that Benefits is advised and that an FMLA application is completed when:</a:t>
            </a:r>
          </a:p>
          <a:p>
            <a:pPr lvl="1" eaLnBrk="1" hangingPunct="1"/>
            <a:r>
              <a:rPr lang="en-US" altLang="en-US" sz="2200" dirty="0" smtClean="0"/>
              <a:t>An employee requests leave.</a:t>
            </a:r>
          </a:p>
          <a:p>
            <a:pPr lvl="1" eaLnBrk="1" hangingPunct="1"/>
            <a:r>
              <a:rPr lang="en-US" altLang="en-US" sz="2200" dirty="0" smtClean="0"/>
              <a:t>An employee is off work on sick leave for more than 3 consecutive days. </a:t>
            </a:r>
          </a:p>
          <a:p>
            <a:pPr lvl="1" eaLnBrk="1" hangingPunct="1"/>
            <a:r>
              <a:rPr lang="en-US" altLang="en-US" sz="2200" dirty="0" smtClean="0"/>
              <a:t>An employee requests intermittent leave or a reduced/altered work schedule for any of the reasons covered by </a:t>
            </a:r>
            <a:r>
              <a:rPr lang="en-US" altLang="en-US" sz="2200" dirty="0" smtClean="0"/>
              <a:t>FMLA.</a:t>
            </a:r>
          </a:p>
          <a:p>
            <a:pPr lvl="1" eaLnBrk="1" hangingPunct="1"/>
            <a:r>
              <a:rPr lang="en-US" altLang="en-US" sz="2200" dirty="0" smtClean="0"/>
              <a:t>The application can be provided by either the supervisor or the employee once the supervisor has signed. </a:t>
            </a:r>
            <a:endParaRPr lang="en-US" altLang="en-US" sz="1800" dirty="0" smtClean="0"/>
          </a:p>
          <a:p>
            <a:pPr lvl="1" eaLnBrk="1" hangingPunct="1"/>
            <a:endParaRPr lang="en-US" altLang="en-US" sz="2200" dirty="0" smtClean="0"/>
          </a:p>
          <a:p>
            <a:pPr eaLnBrk="1" hangingPunct="1"/>
            <a:r>
              <a:rPr lang="en-US" altLang="en-US" sz="2200" dirty="0" smtClean="0"/>
              <a:t>Review the timesheet of an employee on FMLA leave for accuracy.</a:t>
            </a:r>
          </a:p>
          <a:p>
            <a:pPr eaLnBrk="1" hangingPunct="1"/>
            <a:endParaRPr lang="en-US" altLang="en-US" sz="2200" dirty="0" smtClean="0"/>
          </a:p>
          <a:p>
            <a:pPr eaLnBrk="1" hangingPunct="1"/>
            <a:r>
              <a:rPr lang="en-US" altLang="en-US" sz="2200" dirty="0" smtClean="0"/>
              <a:t>Submit a Payroll/Personnel Reporting form if needed to place the employee on a medical leave or to report absence without pay.</a:t>
            </a:r>
          </a:p>
          <a:p>
            <a:pPr eaLnBrk="1" hangingPunct="1"/>
            <a:endParaRPr lang="en-US" altLang="en-US" sz="2200" dirty="0" smtClean="0"/>
          </a:p>
          <a:p>
            <a:pPr eaLnBrk="1" hangingPunct="1"/>
            <a:endParaRPr lang="en-US" altLang="en-US" sz="2200" dirty="0" smtClean="0"/>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16</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a:bodyPr>
          <a:lstStyle/>
          <a:p>
            <a:pPr eaLnBrk="1" hangingPunct="1"/>
            <a:r>
              <a:rPr lang="en-US" altLang="en-US" sz="3400" dirty="0" smtClean="0"/>
              <a:t>Approved FMLA Medical Leave </a:t>
            </a:r>
          </a:p>
        </p:txBody>
      </p:sp>
      <p:sp>
        <p:nvSpPr>
          <p:cNvPr id="34819" name="Rectangle 3"/>
          <p:cNvSpPr>
            <a:spLocks noGrp="1" noChangeArrowheads="1"/>
          </p:cNvSpPr>
          <p:nvPr>
            <p:ph idx="1"/>
          </p:nvPr>
        </p:nvSpPr>
        <p:spPr/>
        <p:txBody>
          <a:bodyPr>
            <a:normAutofit/>
          </a:bodyPr>
          <a:lstStyle/>
          <a:p>
            <a:pPr eaLnBrk="1" hangingPunct="1">
              <a:lnSpc>
                <a:spcPct val="90000"/>
              </a:lnSpc>
            </a:pPr>
            <a:endParaRPr lang="en-US" altLang="en-US" sz="2200" dirty="0" smtClean="0"/>
          </a:p>
          <a:p>
            <a:pPr eaLnBrk="1" hangingPunct="1">
              <a:lnSpc>
                <a:spcPct val="90000"/>
              </a:lnSpc>
            </a:pPr>
            <a:r>
              <a:rPr lang="en-US" altLang="en-US" sz="2200" dirty="0" smtClean="0"/>
              <a:t>Once the medical leave has been approved, Benefits will contact the employee and the department.</a:t>
            </a:r>
          </a:p>
          <a:p>
            <a:pPr eaLnBrk="1" hangingPunct="1">
              <a:lnSpc>
                <a:spcPct val="90000"/>
              </a:lnSpc>
            </a:pPr>
            <a:r>
              <a:rPr lang="en-US" altLang="en-US" sz="2200" dirty="0" smtClean="0"/>
              <a:t>The department must submit to Benefits all intermittent and continuous FMLA leave.</a:t>
            </a:r>
          </a:p>
          <a:p>
            <a:pPr lvl="1">
              <a:lnSpc>
                <a:spcPct val="90000"/>
              </a:lnSpc>
            </a:pPr>
            <a:r>
              <a:rPr lang="en-US" altLang="en-US" sz="1800" dirty="0" smtClean="0"/>
              <a:t>Please include the dates the leave was taken and how many hours were used as well as the employee’s name and 800#.  </a:t>
            </a:r>
          </a:p>
          <a:p>
            <a:pPr lvl="1">
              <a:lnSpc>
                <a:spcPct val="90000"/>
              </a:lnSpc>
            </a:pPr>
            <a:r>
              <a:rPr lang="en-US" altLang="en-US" sz="1800" dirty="0" smtClean="0"/>
              <a:t>Send an email to </a:t>
            </a:r>
            <a:r>
              <a:rPr lang="en-US" altLang="en-US" sz="1800" dirty="0" smtClean="0">
                <a:hlinkClick r:id="rId3"/>
              </a:rPr>
              <a:t>intermittentfmla@siue.edu</a:t>
            </a:r>
            <a:r>
              <a:rPr lang="en-US" altLang="en-US" sz="1800" dirty="0" smtClean="0"/>
              <a:t>.</a:t>
            </a:r>
          </a:p>
          <a:p>
            <a:pPr eaLnBrk="1" hangingPunct="1">
              <a:lnSpc>
                <a:spcPct val="90000"/>
              </a:lnSpc>
            </a:pPr>
            <a:r>
              <a:rPr lang="en-US" altLang="en-US" sz="2200" dirty="0" smtClean="0"/>
              <a:t>All medical documentation must remain in the Benefits office.  </a:t>
            </a:r>
          </a:p>
          <a:p>
            <a:pPr lvl="1" eaLnBrk="1" hangingPunct="1">
              <a:lnSpc>
                <a:spcPct val="90000"/>
              </a:lnSpc>
            </a:pPr>
            <a:r>
              <a:rPr lang="en-US" altLang="en-US" sz="1800" b="1" u="sng" dirty="0" smtClean="0"/>
              <a:t>NO</a:t>
            </a:r>
            <a:r>
              <a:rPr lang="en-US" altLang="en-US" sz="1800" dirty="0" smtClean="0"/>
              <a:t> originals or copies of medical documentation should remain in the department.</a:t>
            </a:r>
          </a:p>
          <a:p>
            <a:pPr eaLnBrk="1" hangingPunct="1">
              <a:lnSpc>
                <a:spcPct val="90000"/>
              </a:lnSpc>
            </a:pPr>
            <a:endParaRPr lang="en-US" altLang="en-US" sz="2800" dirty="0" smtClean="0"/>
          </a:p>
        </p:txBody>
      </p:sp>
      <p:sp>
        <p:nvSpPr>
          <p:cNvPr id="348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17</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eaLnBrk="1" hangingPunct="1"/>
            <a:r>
              <a:rPr lang="en-US" altLang="en-US" sz="3400" dirty="0" smtClean="0"/>
              <a:t>Approving and Tracking FMLA Leave</a:t>
            </a:r>
          </a:p>
        </p:txBody>
      </p:sp>
      <p:sp>
        <p:nvSpPr>
          <p:cNvPr id="38915" name="Rectangle 3"/>
          <p:cNvSpPr>
            <a:spLocks noGrp="1" noChangeArrowheads="1"/>
          </p:cNvSpPr>
          <p:nvPr>
            <p:ph idx="1"/>
          </p:nvPr>
        </p:nvSpPr>
        <p:spPr/>
        <p:txBody>
          <a:bodyPr>
            <a:normAutofit/>
          </a:bodyPr>
          <a:lstStyle/>
          <a:p>
            <a:pPr eaLnBrk="1" hangingPunct="1">
              <a:lnSpc>
                <a:spcPct val="90000"/>
              </a:lnSpc>
            </a:pPr>
            <a:endParaRPr lang="en-US" altLang="en-US" sz="2200" dirty="0" smtClean="0"/>
          </a:p>
          <a:p>
            <a:pPr eaLnBrk="1" hangingPunct="1">
              <a:lnSpc>
                <a:spcPct val="90000"/>
              </a:lnSpc>
            </a:pPr>
            <a:r>
              <a:rPr lang="en-US" altLang="en-US" sz="2200" dirty="0" smtClean="0"/>
              <a:t>Based on the documentation provided by the employee’s medical professional, Benefits will make the final determination if the leave qualifies for FMLA.  </a:t>
            </a:r>
          </a:p>
          <a:p>
            <a:pPr marL="0" indent="0" eaLnBrk="1" hangingPunct="1">
              <a:lnSpc>
                <a:spcPct val="90000"/>
              </a:lnSpc>
              <a:buNone/>
            </a:pPr>
            <a:endParaRPr lang="en-US" altLang="en-US" sz="2200" dirty="0" smtClean="0"/>
          </a:p>
          <a:p>
            <a:pPr eaLnBrk="1" hangingPunct="1">
              <a:lnSpc>
                <a:spcPct val="90000"/>
              </a:lnSpc>
            </a:pPr>
            <a:r>
              <a:rPr lang="en-US" altLang="en-US" sz="2200" dirty="0" smtClean="0"/>
              <a:t>The department and/or employee will submit intermittent FMLA leave time to Benefits at </a:t>
            </a:r>
            <a:r>
              <a:rPr lang="en-US" altLang="en-US" sz="2200" dirty="0" smtClean="0">
                <a:hlinkClick r:id="rId3"/>
              </a:rPr>
              <a:t>intermittentfmla@siue.edu</a:t>
            </a:r>
            <a:r>
              <a:rPr lang="en-US" altLang="en-US" sz="2200" dirty="0" smtClean="0"/>
              <a:t>.</a:t>
            </a:r>
          </a:p>
          <a:p>
            <a:pPr eaLnBrk="1" hangingPunct="1">
              <a:lnSpc>
                <a:spcPct val="90000"/>
              </a:lnSpc>
            </a:pPr>
            <a:endParaRPr lang="en-US" altLang="en-US" sz="2200" dirty="0"/>
          </a:p>
          <a:p>
            <a:pPr eaLnBrk="1" hangingPunct="1">
              <a:lnSpc>
                <a:spcPct val="90000"/>
              </a:lnSpc>
            </a:pPr>
            <a:r>
              <a:rPr lang="en-US" altLang="en-US" sz="2200" dirty="0" smtClean="0"/>
              <a:t>Benefits tracks block FMLA leave to ensure that employees do not max out the time available in one calendar year (450 hours/12 weeks) in accordance with federal law. </a:t>
            </a:r>
          </a:p>
        </p:txBody>
      </p:sp>
      <p:sp>
        <p:nvSpPr>
          <p:cNvPr id="389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18</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71054" y="914400"/>
            <a:ext cx="8229600" cy="838200"/>
          </a:xfrm>
        </p:spPr>
        <p:txBody>
          <a:bodyPr rtlCol="0">
            <a:noAutofit/>
          </a:bodyPr>
          <a:lstStyle/>
          <a:p>
            <a:pPr eaLnBrk="1" fontAlgn="auto" hangingPunct="1">
              <a:spcAft>
                <a:spcPts val="0"/>
              </a:spcAft>
              <a:defRPr/>
            </a:pPr>
            <a:r>
              <a:rPr lang="en-US" sz="3400" dirty="0" smtClean="0"/>
              <a:t>Supervisor Responsibilities - </a:t>
            </a:r>
            <a:r>
              <a:rPr lang="en-US" sz="3400" dirty="0"/>
              <a:t/>
            </a:r>
            <a:br>
              <a:rPr lang="en-US" sz="3400" dirty="0"/>
            </a:br>
            <a:r>
              <a:rPr lang="en-US" sz="3400" dirty="0" smtClean="0"/>
              <a:t>Return to Work </a:t>
            </a:r>
          </a:p>
        </p:txBody>
      </p:sp>
      <p:sp>
        <p:nvSpPr>
          <p:cNvPr id="40963" name="Rectangle 3"/>
          <p:cNvSpPr>
            <a:spLocks noGrp="1" noChangeArrowheads="1"/>
          </p:cNvSpPr>
          <p:nvPr>
            <p:ph idx="1"/>
          </p:nvPr>
        </p:nvSpPr>
        <p:spPr>
          <a:xfrm>
            <a:off x="491836" y="2012949"/>
            <a:ext cx="8229600" cy="4525963"/>
          </a:xfrm>
        </p:spPr>
        <p:txBody>
          <a:bodyPr>
            <a:normAutofit/>
          </a:bodyPr>
          <a:lstStyle/>
          <a:p>
            <a:pPr eaLnBrk="1" hangingPunct="1"/>
            <a:r>
              <a:rPr lang="en-US" altLang="en-US" sz="2200" dirty="0" smtClean="0"/>
              <a:t>Please keep Benefits informed of the employee’s leave status or any changes to that status.</a:t>
            </a:r>
          </a:p>
          <a:p>
            <a:pPr eaLnBrk="1" hangingPunct="1"/>
            <a:endParaRPr lang="en-US" altLang="en-US" sz="2200" dirty="0" smtClean="0"/>
          </a:p>
          <a:p>
            <a:pPr eaLnBrk="1" hangingPunct="1"/>
            <a:r>
              <a:rPr lang="en-US" altLang="en-US" sz="2200" dirty="0" smtClean="0"/>
              <a:t>Direct employees to Benefits for any updates on their status.</a:t>
            </a:r>
          </a:p>
          <a:p>
            <a:pPr eaLnBrk="1" hangingPunct="1"/>
            <a:endParaRPr lang="en-US" altLang="en-US" sz="2200" dirty="0" smtClean="0"/>
          </a:p>
          <a:p>
            <a:pPr eaLnBrk="1" hangingPunct="1"/>
            <a:r>
              <a:rPr lang="en-US" altLang="en-US" sz="2200" dirty="0" smtClean="0"/>
              <a:t>Benefits will contact the department to approve any restrictions before an employee can return to work.</a:t>
            </a:r>
          </a:p>
          <a:p>
            <a:pPr eaLnBrk="1" hangingPunct="1"/>
            <a:endParaRPr lang="en-US" altLang="en-US" sz="2200" dirty="0" smtClean="0"/>
          </a:p>
          <a:p>
            <a:pPr eaLnBrk="1" hangingPunct="1"/>
            <a:r>
              <a:rPr lang="en-US" altLang="en-US" sz="2200" dirty="0" smtClean="0"/>
              <a:t>The employee must provide Benefits with a physician’s release before returning to work if the date is different from that on the medical certification.</a:t>
            </a:r>
          </a:p>
        </p:txBody>
      </p:sp>
      <p:sp>
        <p:nvSpPr>
          <p:cNvPr id="409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19</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6"/>
          <p:cNvSpPr>
            <a:spLocks noGrp="1"/>
          </p:cNvSpPr>
          <p:nvPr>
            <p:ph type="title"/>
          </p:nvPr>
        </p:nvSpPr>
        <p:spPr>
          <a:xfrm>
            <a:off x="457200" y="902132"/>
            <a:ext cx="8229600" cy="838200"/>
          </a:xfrm>
        </p:spPr>
        <p:txBody>
          <a:bodyPr>
            <a:noAutofit/>
          </a:bodyPr>
          <a:lstStyle/>
          <a:p>
            <a:pPr eaLnBrk="1" hangingPunct="1"/>
            <a:r>
              <a:rPr lang="en-US" altLang="en-US" sz="3400" dirty="0" smtClean="0"/>
              <a:t>The Family and Medical Leave Act (FMLA)</a:t>
            </a:r>
          </a:p>
        </p:txBody>
      </p:sp>
      <p:sp>
        <p:nvSpPr>
          <p:cNvPr id="8195" name="Content Placeholder 7"/>
          <p:cNvSpPr>
            <a:spLocks noGrp="1"/>
          </p:cNvSpPr>
          <p:nvPr>
            <p:ph idx="1"/>
          </p:nvPr>
        </p:nvSpPr>
        <p:spPr>
          <a:xfrm>
            <a:off x="457200" y="2012949"/>
            <a:ext cx="8229600" cy="4525963"/>
          </a:xfrm>
        </p:spPr>
        <p:txBody>
          <a:bodyPr>
            <a:normAutofit/>
          </a:bodyPr>
          <a:lstStyle/>
          <a:p>
            <a:pPr eaLnBrk="1" hangingPunct="1"/>
            <a:r>
              <a:rPr lang="en-US" altLang="en-US" sz="2200" dirty="0" smtClean="0">
                <a:cs typeface="Arial" charset="0"/>
              </a:rPr>
              <a:t>The Family and Medical Leave Act of 1993 (FMLA) is a federal law designed to help employees preserve their jobs and benefits when they need time off work to deal with </a:t>
            </a:r>
            <a:r>
              <a:rPr lang="en-US" altLang="en-US" sz="2200" u="sng" dirty="0" smtClean="0">
                <a:cs typeface="Arial" charset="0"/>
              </a:rPr>
              <a:t>serious health situations</a:t>
            </a:r>
            <a:r>
              <a:rPr lang="en-US" altLang="en-US" sz="2200" dirty="0" smtClean="0">
                <a:cs typeface="Arial" charset="0"/>
              </a:rPr>
              <a:t> involving themselves, a spouse, a child, parent, or next-of-kin (in the case of a military caregiver leave).  </a:t>
            </a:r>
          </a:p>
          <a:p>
            <a:pPr marL="0" indent="0" eaLnBrk="1" hangingPunct="1">
              <a:buNone/>
            </a:pPr>
            <a:endParaRPr lang="en-US" altLang="en-US" sz="2200" dirty="0" smtClean="0">
              <a:cs typeface="Arial" charset="0"/>
            </a:endParaRPr>
          </a:p>
          <a:p>
            <a:pPr eaLnBrk="1" hangingPunct="1"/>
            <a:r>
              <a:rPr lang="en-US" altLang="en-US" sz="2200" dirty="0" smtClean="0">
                <a:cs typeface="Arial" charset="0"/>
              </a:rPr>
              <a:t>FMLA can help employees balance family needs with work schedules so they may take care of critical life events without losing employment and health insurance coverage.</a:t>
            </a: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985259"/>
            <a:ext cx="8229600" cy="838200"/>
          </a:xfrm>
        </p:spPr>
        <p:txBody>
          <a:bodyPr rtlCol="0">
            <a:noAutofit/>
          </a:bodyPr>
          <a:lstStyle/>
          <a:p>
            <a:pPr eaLnBrk="1" fontAlgn="auto" hangingPunct="1">
              <a:spcAft>
                <a:spcPts val="0"/>
              </a:spcAft>
              <a:defRPr/>
            </a:pPr>
            <a:r>
              <a:rPr lang="en-US" sz="3400" dirty="0" smtClean="0"/>
              <a:t>Employee Responsibilities - </a:t>
            </a:r>
            <a:br>
              <a:rPr lang="en-US" sz="3400" dirty="0" smtClean="0"/>
            </a:br>
            <a:r>
              <a:rPr lang="en-US" sz="3400" dirty="0" smtClean="0"/>
              <a:t>Return to Work </a:t>
            </a:r>
          </a:p>
        </p:txBody>
      </p:sp>
      <p:sp>
        <p:nvSpPr>
          <p:cNvPr id="43011" name="Rectangle 3"/>
          <p:cNvSpPr>
            <a:spLocks noGrp="1" noChangeArrowheads="1"/>
          </p:cNvSpPr>
          <p:nvPr>
            <p:ph idx="1"/>
          </p:nvPr>
        </p:nvSpPr>
        <p:spPr>
          <a:xfrm>
            <a:off x="457200" y="2181657"/>
            <a:ext cx="8229600" cy="4525963"/>
          </a:xfrm>
        </p:spPr>
        <p:txBody>
          <a:bodyPr>
            <a:normAutofit/>
          </a:bodyPr>
          <a:lstStyle/>
          <a:p>
            <a:pPr eaLnBrk="1" hangingPunct="1"/>
            <a:endParaRPr lang="en-US" altLang="en-US" sz="2200" dirty="0" smtClean="0"/>
          </a:p>
          <a:p>
            <a:pPr eaLnBrk="1" hangingPunct="1"/>
            <a:r>
              <a:rPr lang="en-US" altLang="en-US" sz="2200" dirty="0" smtClean="0"/>
              <a:t>Once an employee is cleared to return to work, the employee must notify Benefits and the department of the return date.</a:t>
            </a:r>
          </a:p>
          <a:p>
            <a:pPr eaLnBrk="1" hangingPunct="1"/>
            <a:endParaRPr lang="en-US" altLang="en-US" sz="2200" dirty="0" smtClean="0"/>
          </a:p>
          <a:p>
            <a:pPr eaLnBrk="1" hangingPunct="1"/>
            <a:r>
              <a:rPr lang="en-US" altLang="en-US" sz="2200" dirty="0" smtClean="0"/>
              <a:t>The written physician’s release to Benefits should be submitted </a:t>
            </a:r>
            <a:r>
              <a:rPr lang="en-US" altLang="en-US" sz="2200" b="1" u="sng" dirty="0" smtClean="0"/>
              <a:t>prior</a:t>
            </a:r>
            <a:r>
              <a:rPr lang="en-US" altLang="en-US" sz="2200" dirty="0" smtClean="0"/>
              <a:t> to the return to work. </a:t>
            </a:r>
          </a:p>
          <a:p>
            <a:pPr eaLnBrk="1" hangingPunct="1"/>
            <a:endParaRPr lang="en-US" altLang="en-US" sz="2200" dirty="0" smtClean="0"/>
          </a:p>
          <a:p>
            <a:pPr eaLnBrk="1" hangingPunct="1"/>
            <a:r>
              <a:rPr lang="en-US" altLang="en-US" sz="2200" dirty="0" smtClean="0"/>
              <a:t>Report to work on the return date provided by the physician.</a:t>
            </a:r>
          </a:p>
          <a:p>
            <a:pPr eaLnBrk="1" hangingPunct="1"/>
            <a:endParaRPr lang="en-US" altLang="en-US" sz="2200" dirty="0" smtClean="0"/>
          </a:p>
        </p:txBody>
      </p:sp>
      <p:sp>
        <p:nvSpPr>
          <p:cNvPr id="430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20</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a:bodyPr>
          <a:lstStyle/>
          <a:p>
            <a:pPr eaLnBrk="1" hangingPunct="1"/>
            <a:r>
              <a:rPr lang="en-US" altLang="en-US" sz="3400" dirty="0" smtClean="0"/>
              <a:t>Leave Extension</a:t>
            </a:r>
          </a:p>
        </p:txBody>
      </p:sp>
      <p:sp>
        <p:nvSpPr>
          <p:cNvPr id="45059" name="Rectangle 3"/>
          <p:cNvSpPr>
            <a:spLocks noGrp="1" noChangeArrowheads="1"/>
          </p:cNvSpPr>
          <p:nvPr>
            <p:ph idx="1"/>
          </p:nvPr>
        </p:nvSpPr>
        <p:spPr>
          <a:xfrm>
            <a:off x="460664" y="1725684"/>
            <a:ext cx="8229600" cy="4525963"/>
          </a:xfrm>
        </p:spPr>
        <p:txBody>
          <a:bodyPr>
            <a:normAutofit lnSpcReduction="10000"/>
          </a:bodyPr>
          <a:lstStyle/>
          <a:p>
            <a:pPr eaLnBrk="1" hangingPunct="1"/>
            <a:r>
              <a:rPr lang="en-US" altLang="en-US" sz="2200" dirty="0" smtClean="0"/>
              <a:t>If the leave needs to be extended and the return-to-work date changes, medical documentation must be provided </a:t>
            </a:r>
            <a:r>
              <a:rPr lang="en-US" altLang="en-US" sz="2200" b="1" u="sng" dirty="0" smtClean="0"/>
              <a:t>prior</a:t>
            </a:r>
            <a:r>
              <a:rPr lang="en-US" altLang="en-US" sz="2200" dirty="0" smtClean="0"/>
              <a:t> to the original release date with an explanation and a new expected return date.</a:t>
            </a:r>
            <a:endParaRPr lang="en-US" altLang="en-US" sz="1800" dirty="0" smtClean="0"/>
          </a:p>
          <a:p>
            <a:pPr eaLnBrk="1" hangingPunct="1"/>
            <a:endParaRPr lang="en-US" altLang="en-US" sz="2200" dirty="0" smtClean="0"/>
          </a:p>
          <a:p>
            <a:pPr eaLnBrk="1" hangingPunct="1"/>
            <a:r>
              <a:rPr lang="en-US" altLang="en-US" sz="2200" dirty="0" smtClean="0"/>
              <a:t>Failure to report to work on the return date or failure to provide physician’s documentation could result in discipline. </a:t>
            </a:r>
          </a:p>
          <a:p>
            <a:pPr eaLnBrk="1" hangingPunct="1"/>
            <a:endParaRPr lang="en-US" altLang="en-US" sz="2200" dirty="0" smtClean="0"/>
          </a:p>
          <a:p>
            <a:pPr eaLnBrk="1" hangingPunct="1"/>
            <a:r>
              <a:rPr lang="en-US" altLang="en-US" sz="2200" dirty="0" smtClean="0"/>
              <a:t>Ongoing intermittent FMLA must be medically recertified every 6 months if there is still a need for medical leave.</a:t>
            </a:r>
          </a:p>
          <a:p>
            <a:pPr lvl="1"/>
            <a:r>
              <a:rPr lang="en-US" altLang="en-US" sz="2000" dirty="0" smtClean="0"/>
              <a:t>Employees/Departments must monitor the end date of an ongoing intermittent FMLA situation.  Benefits will not provide a reminder at the end of the intermittent FMLA leave.  </a:t>
            </a:r>
          </a:p>
          <a:p>
            <a:pPr eaLnBrk="1" hangingPunct="1"/>
            <a:endParaRPr lang="en-US" altLang="en-US" dirty="0" smtClean="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21</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normAutofit/>
          </a:bodyPr>
          <a:lstStyle/>
          <a:p>
            <a:pPr eaLnBrk="1" hangingPunct="1"/>
            <a:r>
              <a:rPr lang="en-US" altLang="en-US" sz="3400" dirty="0" smtClean="0"/>
              <a:t>Scenario 1</a:t>
            </a:r>
          </a:p>
        </p:txBody>
      </p:sp>
      <p:sp>
        <p:nvSpPr>
          <p:cNvPr id="47107" name="Content Placeholder 2"/>
          <p:cNvSpPr>
            <a:spLocks noGrp="1"/>
          </p:cNvSpPr>
          <p:nvPr>
            <p:ph idx="1"/>
          </p:nvPr>
        </p:nvSpPr>
        <p:spPr>
          <a:xfrm>
            <a:off x="762000" y="1768042"/>
            <a:ext cx="8229600" cy="4525963"/>
          </a:xfrm>
        </p:spPr>
        <p:txBody>
          <a:bodyPr/>
          <a:lstStyle/>
          <a:p>
            <a:pPr eaLnBrk="1" hangingPunct="1"/>
            <a:endParaRPr lang="en-US" altLang="en-US" sz="2200" dirty="0" smtClean="0"/>
          </a:p>
          <a:p>
            <a:pPr marL="0" indent="0" eaLnBrk="1" hangingPunct="1">
              <a:buNone/>
            </a:pPr>
            <a:r>
              <a:rPr lang="en-US" altLang="en-US" sz="2200" dirty="0" smtClean="0"/>
              <a:t>Jamie has just learned that she is pregnant with her first child.  She has worked for her current company for three years and is full-time.  She is excited about starting a family, but she knows that she needs to continue working after the baby is born.  She doesn't know what options are available to her or what she needs to do.  Is Jamie covered under FMLA?</a:t>
            </a:r>
          </a:p>
          <a:p>
            <a:pPr eaLnBrk="1" hangingPunct="1"/>
            <a:endParaRPr lang="en-US" altLang="en-US" dirty="0" smtClean="0"/>
          </a:p>
        </p:txBody>
      </p:sp>
      <p:sp>
        <p:nvSpPr>
          <p:cNvPr id="471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22</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normAutofit/>
          </a:bodyPr>
          <a:lstStyle/>
          <a:p>
            <a:pPr eaLnBrk="1" hangingPunct="1"/>
            <a:r>
              <a:rPr lang="en-US" altLang="en-US" sz="3400" dirty="0" smtClean="0"/>
              <a:t>Answer</a:t>
            </a:r>
          </a:p>
        </p:txBody>
      </p:sp>
      <p:sp>
        <p:nvSpPr>
          <p:cNvPr id="49155" name="Content Placeholder 2"/>
          <p:cNvSpPr>
            <a:spLocks noGrp="1"/>
          </p:cNvSpPr>
          <p:nvPr>
            <p:ph idx="1"/>
          </p:nvPr>
        </p:nvSpPr>
        <p:spPr/>
        <p:txBody>
          <a:bodyPr>
            <a:normAutofit fontScale="92500"/>
          </a:bodyPr>
          <a:lstStyle/>
          <a:p>
            <a:pPr marL="0" indent="0" eaLnBrk="1" hangingPunct="1">
              <a:buNone/>
            </a:pPr>
            <a:r>
              <a:rPr lang="en-US" altLang="en-US" sz="2200" b="1" dirty="0" smtClean="0"/>
              <a:t>YES! </a:t>
            </a:r>
          </a:p>
          <a:p>
            <a:pPr marL="0" indent="0" eaLnBrk="1" hangingPunct="1">
              <a:buNone/>
            </a:pPr>
            <a:endParaRPr lang="en-US" altLang="en-US" sz="2200" b="1" dirty="0" smtClean="0"/>
          </a:p>
          <a:p>
            <a:pPr eaLnBrk="1" hangingPunct="1"/>
            <a:r>
              <a:rPr lang="en-US" altLang="en-US" sz="2200" dirty="0" smtClean="0"/>
              <a:t>Pregnancy is covered under FMLA, so Jamie is eligible for 12 weeks of leave, and she is entitled to return to her job.  She should visit the Benefits website to get information about FMLA.</a:t>
            </a:r>
          </a:p>
          <a:p>
            <a:pPr eaLnBrk="1" hangingPunct="1"/>
            <a:r>
              <a:rPr lang="en-US" altLang="en-US" sz="2200" dirty="0" smtClean="0"/>
              <a:t>When Jamie is ready to share the news with her department, she should </a:t>
            </a:r>
          </a:p>
          <a:p>
            <a:pPr lvl="1" eaLnBrk="1" hangingPunct="1"/>
            <a:r>
              <a:rPr lang="en-US" altLang="en-US" sz="2000" dirty="0" smtClean="0"/>
              <a:t>Fill out the FMLA application indicating that she needs time off.</a:t>
            </a:r>
          </a:p>
          <a:p>
            <a:pPr lvl="1" eaLnBrk="1" hangingPunct="1"/>
            <a:r>
              <a:rPr lang="en-US" altLang="en-US" sz="2000" dirty="0" smtClean="0"/>
              <a:t>Notify her supervisor and have him/her sign her FMLA request.</a:t>
            </a:r>
          </a:p>
          <a:p>
            <a:pPr lvl="1" eaLnBrk="1" hangingPunct="1"/>
            <a:r>
              <a:rPr lang="en-US" altLang="en-US" sz="2000" dirty="0" smtClean="0"/>
              <a:t>Have her physician complete and sign the appropriate medical </a:t>
            </a:r>
            <a:r>
              <a:rPr lang="en-US" altLang="en-US" sz="2000" dirty="0"/>
              <a:t>c</a:t>
            </a:r>
            <a:r>
              <a:rPr lang="en-US" altLang="en-US" sz="2000" dirty="0" smtClean="0"/>
              <a:t>ertification located on the Benefits website.</a:t>
            </a:r>
          </a:p>
          <a:p>
            <a:pPr lvl="1" eaLnBrk="1" hangingPunct="1"/>
            <a:r>
              <a:rPr lang="en-US" altLang="en-US" sz="2000" dirty="0" smtClean="0"/>
              <a:t>Forward the completed FMLA application and </a:t>
            </a:r>
            <a:r>
              <a:rPr lang="en-US" altLang="en-US" sz="2000" dirty="0"/>
              <a:t>m</a:t>
            </a:r>
            <a:r>
              <a:rPr lang="en-US" altLang="en-US" sz="2000" dirty="0" smtClean="0"/>
              <a:t>edical certification to the Benefits </a:t>
            </a:r>
            <a:r>
              <a:rPr lang="en-US" altLang="en-US" sz="2000" dirty="0"/>
              <a:t>d</a:t>
            </a:r>
            <a:r>
              <a:rPr lang="en-US" altLang="en-US" sz="2000" dirty="0" smtClean="0"/>
              <a:t>epartment.</a:t>
            </a:r>
          </a:p>
          <a:p>
            <a:pPr lvl="1" eaLnBrk="1" hangingPunct="1"/>
            <a:r>
              <a:rPr lang="en-US" altLang="en-US" sz="2000" dirty="0" smtClean="0"/>
              <a:t>Jamie may use accrued sick or vacation during her maternity leave.</a:t>
            </a:r>
          </a:p>
        </p:txBody>
      </p:sp>
      <p:sp>
        <p:nvSpPr>
          <p:cNvPr id="491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23</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normAutofit/>
          </a:bodyPr>
          <a:lstStyle/>
          <a:p>
            <a:pPr eaLnBrk="1" hangingPunct="1"/>
            <a:r>
              <a:rPr lang="en-US" altLang="en-US" sz="3400" dirty="0" smtClean="0"/>
              <a:t>Scenario 2</a:t>
            </a:r>
          </a:p>
        </p:txBody>
      </p:sp>
      <p:sp>
        <p:nvSpPr>
          <p:cNvPr id="51203" name="Content Placeholder 2"/>
          <p:cNvSpPr>
            <a:spLocks noGrp="1"/>
          </p:cNvSpPr>
          <p:nvPr>
            <p:ph idx="1"/>
          </p:nvPr>
        </p:nvSpPr>
        <p:spPr>
          <a:xfrm>
            <a:off x="533400" y="1715293"/>
            <a:ext cx="8229600" cy="4525963"/>
          </a:xfrm>
        </p:spPr>
        <p:txBody>
          <a:bodyPr>
            <a:normAutofit/>
          </a:bodyPr>
          <a:lstStyle/>
          <a:p>
            <a:pPr eaLnBrk="1" hangingPunct="1"/>
            <a:endParaRPr lang="en-US" altLang="en-US" sz="2200" dirty="0" smtClean="0"/>
          </a:p>
          <a:p>
            <a:pPr marL="0" indent="0" eaLnBrk="1" hangingPunct="1">
              <a:buNone/>
            </a:pPr>
            <a:r>
              <a:rPr lang="en-US" altLang="en-US" sz="2200" dirty="0" smtClean="0"/>
              <a:t>Sara just learned that her mother had a stroke.  She needs to travel out of state to take care of her mother and to make long-term care arrangements, if necessary.  Sara has worked for her current employer for fifteen years and is a full-time, Civil Service employee.  Is Sara eligible for FMLA?</a:t>
            </a:r>
          </a:p>
        </p:txBody>
      </p:sp>
      <p:sp>
        <p:nvSpPr>
          <p:cNvPr id="512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24</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a:bodyPr>
          <a:lstStyle/>
          <a:p>
            <a:pPr eaLnBrk="1" hangingPunct="1"/>
            <a:r>
              <a:rPr lang="en-US" altLang="en-US" sz="3400" dirty="0" smtClean="0"/>
              <a:t>Answer</a:t>
            </a:r>
          </a:p>
        </p:txBody>
      </p:sp>
      <p:sp>
        <p:nvSpPr>
          <p:cNvPr id="3" name="Content Placeholder 2"/>
          <p:cNvSpPr>
            <a:spLocks noGrp="1"/>
          </p:cNvSpPr>
          <p:nvPr>
            <p:ph idx="1"/>
          </p:nvPr>
        </p:nvSpPr>
        <p:spPr>
          <a:xfrm>
            <a:off x="457200" y="1524000"/>
            <a:ext cx="8229600" cy="4525963"/>
          </a:xfrm>
        </p:spPr>
        <p:txBody>
          <a:bodyPr rtlCol="0">
            <a:normAutofit/>
          </a:bodyPr>
          <a:lstStyle/>
          <a:p>
            <a:pPr marL="0" indent="0" eaLnBrk="1" fontAlgn="auto" hangingPunct="1">
              <a:spcAft>
                <a:spcPts val="0"/>
              </a:spcAft>
              <a:buNone/>
              <a:defRPr/>
            </a:pPr>
            <a:r>
              <a:rPr lang="en-US" sz="2200" b="1" dirty="0" smtClean="0"/>
              <a:t>YES!</a:t>
            </a:r>
          </a:p>
          <a:p>
            <a:pPr marL="0" indent="0" eaLnBrk="1" fontAlgn="auto" hangingPunct="1">
              <a:spcAft>
                <a:spcPts val="0"/>
              </a:spcAft>
              <a:buNone/>
              <a:defRPr/>
            </a:pPr>
            <a:endParaRPr lang="en-US" sz="2200" dirty="0"/>
          </a:p>
          <a:p>
            <a:pPr eaLnBrk="1" fontAlgn="auto" hangingPunct="1">
              <a:spcAft>
                <a:spcPts val="0"/>
              </a:spcAft>
              <a:buFont typeface="Arial" panose="020B0604020202020204" pitchFamily="34" charset="0"/>
              <a:buChar char="•"/>
              <a:defRPr/>
            </a:pPr>
            <a:r>
              <a:rPr lang="en-US" sz="2000" dirty="0" smtClean="0"/>
              <a:t>Sara is eligible for up to 12 weeks of FMLA to care for her mother.  Using the FMLA application, she needs to request the leave from her supervisor and contact Benefits as soon as possible.  </a:t>
            </a:r>
          </a:p>
          <a:p>
            <a:pPr eaLnBrk="1" fontAlgn="auto" hangingPunct="1">
              <a:spcAft>
                <a:spcPts val="0"/>
              </a:spcAft>
              <a:buFont typeface="Arial" panose="020B0604020202020204" pitchFamily="34" charset="0"/>
              <a:buChar char="•"/>
              <a:defRPr/>
            </a:pPr>
            <a:r>
              <a:rPr lang="en-US" sz="2000" dirty="0" smtClean="0"/>
              <a:t>She will need to provide medical certification for her mother's health condition within 15 days. </a:t>
            </a:r>
          </a:p>
          <a:p>
            <a:pPr eaLnBrk="1" fontAlgn="auto" hangingPunct="1">
              <a:spcAft>
                <a:spcPts val="0"/>
              </a:spcAft>
              <a:buFont typeface="Arial" panose="020B0604020202020204" pitchFamily="34" charset="0"/>
              <a:buChar char="•"/>
              <a:defRPr/>
            </a:pPr>
            <a:r>
              <a:rPr lang="en-US" sz="2000" dirty="0" smtClean="0"/>
              <a:t>If Sara has to take time to move her mother to a care facility, that will also be covered by the FMLA.</a:t>
            </a:r>
          </a:p>
          <a:p>
            <a:pPr eaLnBrk="1" fontAlgn="auto" hangingPunct="1">
              <a:spcAft>
                <a:spcPts val="0"/>
              </a:spcAft>
              <a:buFont typeface="Arial" panose="020B0604020202020204" pitchFamily="34" charset="0"/>
              <a:buChar char="•"/>
              <a:defRPr/>
            </a:pPr>
            <a:r>
              <a:rPr lang="en-US" sz="2000" dirty="0" smtClean="0"/>
              <a:t>With the recent change in the sick leave policy, Sara may use either sick or vacation time even though her mother does not live in her household.</a:t>
            </a:r>
          </a:p>
          <a:p>
            <a:pPr eaLnBrk="1" fontAlgn="auto" hangingPunct="1">
              <a:spcAft>
                <a:spcPts val="0"/>
              </a:spcAft>
              <a:buFont typeface="Arial" panose="020B0604020202020204" pitchFamily="34" charset="0"/>
              <a:buChar char="•"/>
              <a:defRPr/>
            </a:pPr>
            <a:endParaRPr lang="en-US" dirty="0"/>
          </a:p>
        </p:txBody>
      </p:sp>
      <p:sp>
        <p:nvSpPr>
          <p:cNvPr id="532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25</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noFill/>
        </p:spPr>
        <p:txBody>
          <a:bodyPr>
            <a:normAutofit/>
          </a:bodyPr>
          <a:lstStyle/>
          <a:p>
            <a:pPr eaLnBrk="1" hangingPunct="1"/>
            <a:r>
              <a:rPr lang="en-US" altLang="en-US" sz="3400" dirty="0" smtClean="0"/>
              <a:t>Scenario 3</a:t>
            </a:r>
          </a:p>
        </p:txBody>
      </p:sp>
      <p:sp>
        <p:nvSpPr>
          <p:cNvPr id="55299" name="Rectangle 3"/>
          <p:cNvSpPr>
            <a:spLocks noGrp="1" noChangeArrowheads="1"/>
          </p:cNvSpPr>
          <p:nvPr>
            <p:ph idx="1"/>
          </p:nvPr>
        </p:nvSpPr>
        <p:spPr>
          <a:xfrm>
            <a:off x="457200" y="1752600"/>
            <a:ext cx="8229600" cy="4525963"/>
          </a:xfrm>
        </p:spPr>
        <p:txBody>
          <a:bodyPr/>
          <a:lstStyle/>
          <a:p>
            <a:endParaRPr lang="en-US" altLang="en-US" sz="2200" dirty="0" smtClean="0"/>
          </a:p>
          <a:p>
            <a:pPr marL="0" indent="0">
              <a:buNone/>
            </a:pPr>
            <a:r>
              <a:rPr lang="en-US" altLang="en-US" sz="2200" dirty="0" smtClean="0"/>
              <a:t>Kim has worked for SIUE for 12 months and has always worked 20 hours per week.  Based on the length of service and hours worked, Kim is eligible for FMLA leave.  </a:t>
            </a:r>
            <a:r>
              <a:rPr lang="en-US" altLang="en-US" sz="2200" b="1" dirty="0" smtClean="0"/>
              <a:t>True or False?</a:t>
            </a:r>
            <a:endParaRPr lang="en-US" altLang="en-US" sz="2200" dirty="0" smtClean="0"/>
          </a:p>
          <a:p>
            <a:pPr marL="609600" indent="-609600" eaLnBrk="1" hangingPunct="1"/>
            <a:endParaRPr lang="en-US" altLang="en-US" dirty="0" smtClean="0"/>
          </a:p>
        </p:txBody>
      </p:sp>
      <p:sp>
        <p:nvSpPr>
          <p:cNvPr id="5530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26</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6"/>
          <p:cNvSpPr>
            <a:spLocks noGrp="1"/>
          </p:cNvSpPr>
          <p:nvPr>
            <p:ph type="title"/>
          </p:nvPr>
        </p:nvSpPr>
        <p:spPr/>
        <p:txBody>
          <a:bodyPr>
            <a:normAutofit/>
          </a:bodyPr>
          <a:lstStyle/>
          <a:p>
            <a:pPr eaLnBrk="1" hangingPunct="1"/>
            <a:r>
              <a:rPr lang="en-US" altLang="en-US" sz="3400" dirty="0" smtClean="0"/>
              <a:t>Answer</a:t>
            </a:r>
          </a:p>
        </p:txBody>
      </p:sp>
      <p:sp>
        <p:nvSpPr>
          <p:cNvPr id="40962" name="Rectangle 2"/>
          <p:cNvSpPr>
            <a:spLocks noGrp="1" noChangeArrowheads="1"/>
          </p:cNvSpPr>
          <p:nvPr>
            <p:ph idx="1"/>
          </p:nvPr>
        </p:nvSpPr>
        <p:spPr/>
        <p:txBody>
          <a:bodyPr rtlCol="0">
            <a:normAutofit/>
          </a:bodyPr>
          <a:lstStyle/>
          <a:p>
            <a:pPr marL="609600" indent="-609600" eaLnBrk="1" fontAlgn="auto" hangingPunct="1">
              <a:spcAft>
                <a:spcPts val="0"/>
              </a:spcAft>
              <a:buClr>
                <a:schemeClr val="hlink"/>
              </a:buClr>
              <a:buSzPct val="65000"/>
              <a:buFont typeface="Wingdings" pitchFamily="2" charset="2"/>
              <a:buNone/>
              <a:defRPr/>
            </a:pPr>
            <a:r>
              <a:rPr lang="en-US" sz="2200" b="1" dirty="0" smtClean="0"/>
              <a:t>FALSE!</a:t>
            </a:r>
          </a:p>
          <a:p>
            <a:pPr marL="609600" indent="-609600" eaLnBrk="1" fontAlgn="auto" hangingPunct="1">
              <a:spcAft>
                <a:spcPts val="0"/>
              </a:spcAft>
              <a:buClr>
                <a:schemeClr val="hlink"/>
              </a:buClr>
              <a:buSzPct val="65000"/>
              <a:buFont typeface="Wingdings" pitchFamily="2" charset="2"/>
              <a:buNone/>
              <a:defRPr/>
            </a:pPr>
            <a:endParaRPr lang="en-US" sz="2200" b="1" dirty="0" smtClean="0"/>
          </a:p>
          <a:p>
            <a:pPr marL="347663" indent="-347663" eaLnBrk="1" fontAlgn="auto" hangingPunct="1">
              <a:spcAft>
                <a:spcPts val="0"/>
              </a:spcAft>
              <a:buSzPct val="100000"/>
              <a:buFont typeface="Arial" panose="020B0604020202020204" pitchFamily="34" charset="0"/>
              <a:buChar char="•"/>
              <a:defRPr/>
            </a:pPr>
            <a:r>
              <a:rPr lang="en-US" sz="2200" dirty="0" smtClean="0"/>
              <a:t>SIUE employees must have worked for at least 12 months and a minimum of 1,250 hours during the previous 12 months in order to be considered eligible for FMLA leave.</a:t>
            </a:r>
          </a:p>
          <a:p>
            <a:pPr marL="347663" indent="-347663" eaLnBrk="1" fontAlgn="auto" hangingPunct="1">
              <a:spcAft>
                <a:spcPts val="0"/>
              </a:spcAft>
              <a:buSzPct val="100000"/>
              <a:buFont typeface="Arial" panose="020B0604020202020204" pitchFamily="34" charset="0"/>
              <a:buChar char="•"/>
              <a:defRPr/>
            </a:pPr>
            <a:endParaRPr lang="en-US" sz="2200" dirty="0" smtClean="0"/>
          </a:p>
          <a:p>
            <a:pPr marL="347663" indent="-347663" eaLnBrk="1" fontAlgn="auto" hangingPunct="1">
              <a:spcAft>
                <a:spcPts val="0"/>
              </a:spcAft>
              <a:buSzPct val="100000"/>
              <a:buFont typeface="Arial" panose="020B0604020202020204" pitchFamily="34" charset="0"/>
              <a:buChar char="•"/>
              <a:defRPr/>
            </a:pPr>
            <a:r>
              <a:rPr lang="en-US" sz="2200" dirty="0" smtClean="0"/>
              <a:t>Kim worked 20 hours a week for 52 weeks of employment or 1,040 hours.</a:t>
            </a:r>
          </a:p>
          <a:p>
            <a:pPr eaLnBrk="1" fontAlgn="auto" hangingPunct="1">
              <a:spcAft>
                <a:spcPts val="0"/>
              </a:spcAft>
              <a:buFont typeface="Arial" panose="020B0604020202020204" pitchFamily="34" charset="0"/>
              <a:buChar char="•"/>
              <a:defRPr/>
            </a:pPr>
            <a:endParaRPr lang="en-US" b="1" dirty="0" smtClean="0">
              <a:effectLst>
                <a:outerShdw blurRad="38100" dist="38100" dir="2700000" algn="tl">
                  <a:srgbClr val="000000">
                    <a:alpha val="43137"/>
                  </a:srgbClr>
                </a:outerShdw>
              </a:effectLst>
            </a:endParaRPr>
          </a:p>
        </p:txBody>
      </p:sp>
      <p:sp>
        <p:nvSpPr>
          <p:cNvPr id="573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27</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normAutofit/>
          </a:bodyPr>
          <a:lstStyle/>
          <a:p>
            <a:pPr eaLnBrk="1" hangingPunct="1"/>
            <a:r>
              <a:rPr lang="en-US" altLang="en-US" sz="3400" dirty="0" smtClean="0"/>
              <a:t>Scenario 4</a:t>
            </a:r>
          </a:p>
        </p:txBody>
      </p:sp>
      <p:sp>
        <p:nvSpPr>
          <p:cNvPr id="59395" name="Content Placeholder 2"/>
          <p:cNvSpPr>
            <a:spLocks noGrp="1"/>
          </p:cNvSpPr>
          <p:nvPr>
            <p:ph idx="1"/>
          </p:nvPr>
        </p:nvSpPr>
        <p:spPr>
          <a:xfrm>
            <a:off x="685800" y="1684120"/>
            <a:ext cx="8229600" cy="4525963"/>
          </a:xfrm>
        </p:spPr>
        <p:txBody>
          <a:bodyPr/>
          <a:lstStyle/>
          <a:p>
            <a:pPr eaLnBrk="1" hangingPunct="1"/>
            <a:endParaRPr lang="en-US" altLang="en-US" sz="2200" dirty="0" smtClean="0"/>
          </a:p>
          <a:p>
            <a:pPr marL="0" indent="0" eaLnBrk="1" hangingPunct="1">
              <a:buNone/>
            </a:pPr>
            <a:r>
              <a:rPr lang="en-US" altLang="en-US" sz="2200" dirty="0" smtClean="0"/>
              <a:t>George is out for a full week with bronchitis.  He went to the doctor and got a prescription for an antibiotic.  George has worked for SIUE for five years and is full-time.  Is this a serious health condition covered by FMLA? </a:t>
            </a:r>
          </a:p>
          <a:p>
            <a:pPr eaLnBrk="1" hangingPunct="1"/>
            <a:endParaRPr lang="en-US" altLang="en-US" dirty="0" smtClean="0"/>
          </a:p>
        </p:txBody>
      </p:sp>
      <p:sp>
        <p:nvSpPr>
          <p:cNvPr id="593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28</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pPr eaLnBrk="1" hangingPunct="1"/>
            <a:r>
              <a:rPr lang="en-US" altLang="en-US" sz="3400" dirty="0" smtClean="0"/>
              <a:t>Answer</a:t>
            </a:r>
          </a:p>
        </p:txBody>
      </p:sp>
      <p:sp>
        <p:nvSpPr>
          <p:cNvPr id="61443" name="Content Placeholder 2"/>
          <p:cNvSpPr>
            <a:spLocks noGrp="1"/>
          </p:cNvSpPr>
          <p:nvPr>
            <p:ph idx="1"/>
          </p:nvPr>
        </p:nvSpPr>
        <p:spPr/>
        <p:txBody>
          <a:bodyPr>
            <a:normAutofit/>
          </a:bodyPr>
          <a:lstStyle/>
          <a:p>
            <a:pPr eaLnBrk="1" hangingPunct="1">
              <a:buFont typeface="Arial" charset="0"/>
              <a:buNone/>
            </a:pPr>
            <a:r>
              <a:rPr lang="en-US" altLang="en-US" sz="2200" b="1" dirty="0" smtClean="0"/>
              <a:t>YES!</a:t>
            </a:r>
          </a:p>
          <a:p>
            <a:pPr eaLnBrk="1" hangingPunct="1">
              <a:buFont typeface="Arial" charset="0"/>
              <a:buNone/>
            </a:pPr>
            <a:endParaRPr lang="en-US" altLang="en-US" sz="2200" b="1" dirty="0" smtClean="0"/>
          </a:p>
          <a:p>
            <a:pPr eaLnBrk="1" hangingPunct="1"/>
            <a:r>
              <a:rPr lang="en-US" altLang="en-US" sz="2200" dirty="0" smtClean="0"/>
              <a:t>George was treated by a physician only once but was under continuing supervision because he was taking a prescription medication. </a:t>
            </a:r>
          </a:p>
          <a:p>
            <a:pPr eaLnBrk="1" hangingPunct="1"/>
            <a:endParaRPr lang="en-US" altLang="en-US" sz="2200" dirty="0" smtClean="0"/>
          </a:p>
        </p:txBody>
      </p:sp>
      <p:sp>
        <p:nvSpPr>
          <p:cNvPr id="614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29</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84909" y="914400"/>
            <a:ext cx="8229600" cy="838200"/>
          </a:xfrm>
        </p:spPr>
        <p:txBody>
          <a:bodyPr>
            <a:noAutofit/>
          </a:bodyPr>
          <a:lstStyle/>
          <a:p>
            <a:pPr eaLnBrk="1" hangingPunct="1"/>
            <a:r>
              <a:rPr lang="en-US" altLang="en-US" sz="3400" dirty="0" smtClean="0"/>
              <a:t>Reasons for the Family and Medical Leave Act</a:t>
            </a:r>
          </a:p>
        </p:txBody>
      </p:sp>
      <p:sp>
        <p:nvSpPr>
          <p:cNvPr id="10243" name="Rectangle 3"/>
          <p:cNvSpPr>
            <a:spLocks noGrp="1" noChangeArrowheads="1"/>
          </p:cNvSpPr>
          <p:nvPr>
            <p:ph idx="1"/>
          </p:nvPr>
        </p:nvSpPr>
        <p:spPr>
          <a:xfrm>
            <a:off x="457200" y="2012949"/>
            <a:ext cx="8229600" cy="4525963"/>
          </a:xfrm>
        </p:spPr>
        <p:txBody>
          <a:bodyPr/>
          <a:lstStyle/>
          <a:p>
            <a:pPr eaLnBrk="1" hangingPunct="1"/>
            <a:r>
              <a:rPr lang="en-US" altLang="en-US" sz="2200" dirty="0" smtClean="0"/>
              <a:t>The number of single-parent and two-parent households in which the parents work has increased significantly.</a:t>
            </a:r>
          </a:p>
          <a:p>
            <a:pPr eaLnBrk="1" hangingPunct="1"/>
            <a:r>
              <a:rPr lang="en-US" altLang="en-US" sz="2200" dirty="0" smtClean="0"/>
              <a:t>The development of children and family units is important.</a:t>
            </a:r>
          </a:p>
          <a:p>
            <a:pPr eaLnBrk="1" hangingPunct="1"/>
            <a:r>
              <a:rPr lang="en-US" altLang="en-US" sz="2200" dirty="0"/>
              <a:t>L</a:t>
            </a:r>
            <a:r>
              <a:rPr lang="en-US" altLang="en-US" sz="2200" dirty="0" smtClean="0"/>
              <a:t>ack of employment policies to accommodate working parents.</a:t>
            </a:r>
          </a:p>
          <a:p>
            <a:pPr eaLnBrk="1" hangingPunct="1"/>
            <a:r>
              <a:rPr lang="en-US" altLang="en-US" sz="2200" dirty="0" smtClean="0"/>
              <a:t>Inadequate job protection for employees who have serious health conditions.</a:t>
            </a:r>
          </a:p>
          <a:p>
            <a:pPr eaLnBrk="1" hangingPunct="1"/>
            <a:r>
              <a:rPr lang="en-US" altLang="en-US" sz="2200" dirty="0" smtClean="0"/>
              <a:t>Roles of men and women in our society in which primary responsibility often falls on women to provide care.</a:t>
            </a:r>
          </a:p>
          <a:p>
            <a:pPr eaLnBrk="1" hangingPunct="1"/>
            <a:r>
              <a:rPr lang="en-US" altLang="en-US" sz="2200" dirty="0" smtClean="0"/>
              <a:t>Employment standards that apply only to one gender may create the potential for an employer to discriminate.</a:t>
            </a:r>
          </a:p>
          <a:p>
            <a:pPr eaLnBrk="1" hangingPunct="1"/>
            <a:r>
              <a:rPr lang="en-US" altLang="en-US" sz="2200" dirty="0" smtClean="0"/>
              <a:t>Increased need for military caregiver </a:t>
            </a:r>
            <a:r>
              <a:rPr lang="en-US" altLang="en-US" sz="2200" smtClean="0"/>
              <a:t>and exigency leaves. </a:t>
            </a:r>
            <a:endParaRPr lang="en-US" altLang="en-US" sz="2200" dirty="0" smtClean="0"/>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normAutofit/>
          </a:bodyPr>
          <a:lstStyle/>
          <a:p>
            <a:pPr eaLnBrk="1" hangingPunct="1"/>
            <a:r>
              <a:rPr lang="en-US" altLang="en-US" sz="3400" dirty="0" smtClean="0"/>
              <a:t>Scenario 5</a:t>
            </a:r>
          </a:p>
        </p:txBody>
      </p:sp>
      <p:sp>
        <p:nvSpPr>
          <p:cNvPr id="63491" name="Content Placeholder 2"/>
          <p:cNvSpPr>
            <a:spLocks noGrp="1"/>
          </p:cNvSpPr>
          <p:nvPr>
            <p:ph idx="1"/>
          </p:nvPr>
        </p:nvSpPr>
        <p:spPr/>
        <p:txBody>
          <a:bodyPr/>
          <a:lstStyle/>
          <a:p>
            <a:pPr eaLnBrk="1" hangingPunct="1"/>
            <a:endParaRPr lang="en-US" altLang="en-US" sz="2400" dirty="0" smtClean="0"/>
          </a:p>
          <a:p>
            <a:pPr marL="0" indent="0" eaLnBrk="1" hangingPunct="1">
              <a:buNone/>
            </a:pPr>
            <a:r>
              <a:rPr lang="en-US" altLang="en-US" sz="2200" dirty="0" smtClean="0"/>
              <a:t>Debbie’s daughter has food allergies, which are sometimes so serious that Debbie has to stay home with her and that she requires frequent physician appointments.  Debbie has worked for eleven years and is full-time.  Are these frequent absences covered by FMLA?</a:t>
            </a:r>
          </a:p>
        </p:txBody>
      </p:sp>
      <p:sp>
        <p:nvSpPr>
          <p:cNvPr id="634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30</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normAutofit/>
          </a:bodyPr>
          <a:lstStyle/>
          <a:p>
            <a:pPr eaLnBrk="1" hangingPunct="1"/>
            <a:r>
              <a:rPr lang="en-US" altLang="en-US" sz="3400" dirty="0" smtClean="0"/>
              <a:t>Answer</a:t>
            </a:r>
          </a:p>
        </p:txBody>
      </p:sp>
      <p:sp>
        <p:nvSpPr>
          <p:cNvPr id="65539" name="Content Placeholder 2"/>
          <p:cNvSpPr>
            <a:spLocks noGrp="1"/>
          </p:cNvSpPr>
          <p:nvPr>
            <p:ph idx="1"/>
          </p:nvPr>
        </p:nvSpPr>
        <p:spPr/>
        <p:txBody>
          <a:bodyPr>
            <a:normAutofit fontScale="92500" lnSpcReduction="10000"/>
          </a:bodyPr>
          <a:lstStyle/>
          <a:p>
            <a:pPr marL="0" indent="0" eaLnBrk="1" hangingPunct="1">
              <a:buNone/>
            </a:pPr>
            <a:r>
              <a:rPr lang="en-US" altLang="en-US" sz="2400" b="1" dirty="0" smtClean="0">
                <a:cs typeface="Arial" charset="0"/>
              </a:rPr>
              <a:t>YES!</a:t>
            </a:r>
          </a:p>
          <a:p>
            <a:pPr marL="0" indent="0" eaLnBrk="1" hangingPunct="1">
              <a:buNone/>
            </a:pPr>
            <a:endParaRPr lang="en-US" altLang="en-US" sz="2400" b="1" dirty="0" smtClean="0">
              <a:cs typeface="Arial" charset="0"/>
            </a:endParaRPr>
          </a:p>
          <a:p>
            <a:pPr eaLnBrk="1" hangingPunct="1"/>
            <a:r>
              <a:rPr lang="en-US" altLang="en-US" sz="2400" dirty="0" smtClean="0">
                <a:cs typeface="Arial" charset="0"/>
              </a:rPr>
              <a:t>After requesting time off using the FMLA application and providing the appropriate medical certification required, Debbie learns from Benefits that her daughter's allergies qualify as a serious health condition and that she is entitled to use intermittent FMLA.</a:t>
            </a:r>
          </a:p>
          <a:p>
            <a:pPr lvl="1" eaLnBrk="1" hangingPunct="1"/>
            <a:r>
              <a:rPr lang="en-US" altLang="en-US" sz="2200" dirty="0" smtClean="0">
                <a:cs typeface="Arial" charset="0"/>
              </a:rPr>
              <a:t>Benefits will inform Debbie’s supervisor when she has been approved for intermittent FMLA leave.</a:t>
            </a:r>
          </a:p>
          <a:p>
            <a:pPr lvl="1" eaLnBrk="1" hangingPunct="1"/>
            <a:r>
              <a:rPr lang="en-US" altLang="en-US" sz="2200" dirty="0" smtClean="0">
                <a:cs typeface="Arial" charset="0"/>
              </a:rPr>
              <a:t>Debbie must also inform her supervisor when she is taking leave intermittently for this medical reason only.</a:t>
            </a:r>
          </a:p>
          <a:p>
            <a:pPr lvl="1" eaLnBrk="1" hangingPunct="1"/>
            <a:r>
              <a:rPr lang="en-US" altLang="en-US" sz="2200" dirty="0" smtClean="0">
                <a:cs typeface="Arial" charset="0"/>
              </a:rPr>
              <a:t>The department must inform Benefits immediately of any intermittent leave taken.  This can be accomplished by emailing </a:t>
            </a:r>
            <a:r>
              <a:rPr lang="en-US" altLang="en-US" sz="2200" dirty="0" smtClean="0">
                <a:cs typeface="Arial" charset="0"/>
                <a:hlinkClick r:id="rId3"/>
              </a:rPr>
              <a:t>intermittentfmla@siue.edu</a:t>
            </a:r>
            <a:r>
              <a:rPr lang="en-US" altLang="en-US" sz="2200" dirty="0" smtClean="0">
                <a:cs typeface="Arial" charset="0"/>
              </a:rPr>
              <a:t> to accurately track the authorized leave.  This email should only be used to  track intermittent FMLA leave.</a:t>
            </a:r>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31</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noFill/>
        </p:spPr>
        <p:txBody>
          <a:bodyPr>
            <a:normAutofit/>
          </a:bodyPr>
          <a:lstStyle/>
          <a:p>
            <a:pPr eaLnBrk="1" hangingPunct="1"/>
            <a:r>
              <a:rPr lang="en-US" altLang="en-US" sz="3400" dirty="0" smtClean="0"/>
              <a:t>Scenario 6</a:t>
            </a:r>
          </a:p>
        </p:txBody>
      </p:sp>
      <p:sp>
        <p:nvSpPr>
          <p:cNvPr id="67587" name="Rectangle 3"/>
          <p:cNvSpPr>
            <a:spLocks noGrp="1" noChangeArrowheads="1"/>
          </p:cNvSpPr>
          <p:nvPr>
            <p:ph idx="1"/>
          </p:nvPr>
        </p:nvSpPr>
        <p:spPr/>
        <p:txBody>
          <a:bodyPr/>
          <a:lstStyle/>
          <a:p>
            <a:pPr eaLnBrk="1" hangingPunct="1">
              <a:lnSpc>
                <a:spcPct val="90000"/>
              </a:lnSpc>
            </a:pPr>
            <a:endParaRPr lang="en-US" altLang="en-US" sz="2200" dirty="0" smtClean="0"/>
          </a:p>
          <a:p>
            <a:pPr marL="0" indent="0" eaLnBrk="1" hangingPunct="1">
              <a:lnSpc>
                <a:spcPct val="90000"/>
              </a:lnSpc>
              <a:buNone/>
            </a:pPr>
            <a:r>
              <a:rPr lang="en-US" altLang="en-US" sz="2200" dirty="0" smtClean="0"/>
              <a:t>John is having cardiac complications.  His doctor wants to perform surgery next week.  He will need to take two days off for the surgery (prep and surgery) and then three weeks off for recovery.  After that, he will have follow-up appointments for the next six months.  He has been an employee for two years and is full-time.  Will John’s leave be covered under FMLA?  </a:t>
            </a:r>
            <a:endParaRPr lang="en-US" altLang="en-US" dirty="0" smtClean="0"/>
          </a:p>
        </p:txBody>
      </p:sp>
      <p:sp>
        <p:nvSpPr>
          <p:cNvPr id="675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32</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7"/>
          <p:cNvSpPr>
            <a:spLocks noGrp="1"/>
          </p:cNvSpPr>
          <p:nvPr>
            <p:ph type="title"/>
          </p:nvPr>
        </p:nvSpPr>
        <p:spPr/>
        <p:txBody>
          <a:bodyPr>
            <a:normAutofit/>
          </a:bodyPr>
          <a:lstStyle/>
          <a:p>
            <a:pPr eaLnBrk="1" hangingPunct="1"/>
            <a:r>
              <a:rPr lang="en-US" altLang="en-US" sz="3400" dirty="0" smtClean="0"/>
              <a:t>Answer</a:t>
            </a:r>
          </a:p>
        </p:txBody>
      </p:sp>
      <p:sp>
        <p:nvSpPr>
          <p:cNvPr id="69635" name="Rectangle 2"/>
          <p:cNvSpPr>
            <a:spLocks noGrp="1" noChangeArrowheads="1"/>
          </p:cNvSpPr>
          <p:nvPr>
            <p:ph idx="1"/>
          </p:nvPr>
        </p:nvSpPr>
        <p:spPr/>
        <p:txBody>
          <a:bodyPr>
            <a:normAutofit/>
          </a:bodyPr>
          <a:lstStyle/>
          <a:p>
            <a:pPr eaLnBrk="1" hangingPunct="1">
              <a:buFont typeface="Wingdings" pitchFamily="2" charset="2"/>
              <a:buNone/>
            </a:pPr>
            <a:r>
              <a:rPr lang="en-US" altLang="en-US" sz="2200" b="1" dirty="0" smtClean="0"/>
              <a:t>YES!</a:t>
            </a:r>
          </a:p>
          <a:p>
            <a:pPr eaLnBrk="1" hangingPunct="1">
              <a:buFont typeface="Wingdings" pitchFamily="2" charset="2"/>
              <a:buNone/>
            </a:pPr>
            <a:endParaRPr lang="en-US" altLang="en-US" sz="2200" b="1" dirty="0" smtClean="0"/>
          </a:p>
          <a:p>
            <a:pPr eaLnBrk="1" hangingPunct="1"/>
            <a:r>
              <a:rPr lang="en-US" altLang="en-US" sz="2200" dirty="0" smtClean="0"/>
              <a:t>John’s condition would be considered a serious health condition.</a:t>
            </a:r>
          </a:p>
          <a:p>
            <a:pPr eaLnBrk="1" hangingPunct="1"/>
            <a:endParaRPr lang="en-US" altLang="en-US" sz="2200" dirty="0" smtClean="0"/>
          </a:p>
          <a:p>
            <a:pPr eaLnBrk="1" hangingPunct="1"/>
            <a:r>
              <a:rPr lang="en-US" altLang="en-US" sz="2200" dirty="0" smtClean="0"/>
              <a:t>As long as his leave is tied to either treatment or recovery of his condition, then he would be eligible for up to 12 weeks of leave under FMLA.</a:t>
            </a:r>
          </a:p>
          <a:p>
            <a:pPr eaLnBrk="1" hangingPunct="1"/>
            <a:endParaRPr lang="en-US" altLang="en-US" sz="2200" dirty="0" smtClean="0"/>
          </a:p>
          <a:p>
            <a:pPr eaLnBrk="1" hangingPunct="1"/>
            <a:r>
              <a:rPr lang="en-US" altLang="en-US" sz="2200" dirty="0" smtClean="0"/>
              <a:t>This example is a combination of block and intermittent FMLA.</a:t>
            </a:r>
          </a:p>
        </p:txBody>
      </p:sp>
      <p:sp>
        <p:nvSpPr>
          <p:cNvPr id="696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33</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dirty="0"/>
              <a:t>Scenario </a:t>
            </a:r>
            <a:r>
              <a:rPr lang="en-US" sz="3400" dirty="0" smtClean="0"/>
              <a:t>7</a:t>
            </a:r>
            <a:endParaRPr lang="en-US" sz="3400" dirty="0"/>
          </a:p>
        </p:txBody>
      </p:sp>
      <p:sp>
        <p:nvSpPr>
          <p:cNvPr id="71682" name="Content Placeholder 1"/>
          <p:cNvSpPr>
            <a:spLocks noGrp="1"/>
          </p:cNvSpPr>
          <p:nvPr>
            <p:ph idx="1"/>
          </p:nvPr>
        </p:nvSpPr>
        <p:spPr>
          <a:xfrm>
            <a:off x="838200" y="1715293"/>
            <a:ext cx="8229600" cy="4525963"/>
          </a:xfrm>
        </p:spPr>
        <p:txBody>
          <a:bodyPr>
            <a:normAutofit/>
          </a:bodyPr>
          <a:lstStyle/>
          <a:p>
            <a:endParaRPr lang="en-US" altLang="en-US" sz="2200" dirty="0" smtClean="0"/>
          </a:p>
          <a:p>
            <a:pPr marL="0" indent="0">
              <a:buNone/>
            </a:pPr>
            <a:r>
              <a:rPr lang="en-US" altLang="en-US" sz="2200" dirty="0" smtClean="0"/>
              <a:t>Nick has been approved for intermittent FMLA due to debilitating migraines.  His department has asked him to bring a medical certification each time he is out with a migraine.  He has been a full-time employee for eight and a half years.  Is this policy allowable with FMLA regulations?</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34</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6395"/>
            <a:ext cx="8229600" cy="838200"/>
          </a:xfrm>
        </p:spPr>
        <p:txBody>
          <a:bodyPr>
            <a:normAutofit/>
          </a:bodyPr>
          <a:lstStyle/>
          <a:p>
            <a:pPr>
              <a:defRPr/>
            </a:pPr>
            <a:r>
              <a:rPr lang="en-US" sz="3400" dirty="0"/>
              <a:t>Answer</a:t>
            </a:r>
          </a:p>
        </p:txBody>
      </p:sp>
      <p:sp>
        <p:nvSpPr>
          <p:cNvPr id="2" name="Content Placeholder 1"/>
          <p:cNvSpPr>
            <a:spLocks noGrp="1"/>
          </p:cNvSpPr>
          <p:nvPr>
            <p:ph idx="1"/>
          </p:nvPr>
        </p:nvSpPr>
        <p:spPr>
          <a:xfrm>
            <a:off x="457200" y="1371600"/>
            <a:ext cx="8229600" cy="4525963"/>
          </a:xfrm>
        </p:spPr>
        <p:txBody>
          <a:bodyPr>
            <a:noAutofit/>
          </a:bodyPr>
          <a:lstStyle/>
          <a:p>
            <a:pPr>
              <a:buFont typeface="Arial" charset="0"/>
              <a:buNone/>
              <a:defRPr/>
            </a:pPr>
            <a:r>
              <a:rPr lang="en-US" sz="2200" b="1" dirty="0" smtClean="0"/>
              <a:t>NO!</a:t>
            </a:r>
          </a:p>
          <a:p>
            <a:pPr>
              <a:buFont typeface="Arial" charset="0"/>
              <a:buNone/>
              <a:defRPr/>
            </a:pPr>
            <a:endParaRPr lang="en-US" sz="2200" dirty="0" smtClean="0"/>
          </a:p>
          <a:p>
            <a:pPr>
              <a:defRPr/>
            </a:pPr>
            <a:r>
              <a:rPr lang="en-US" sz="2200" dirty="0" smtClean="0"/>
              <a:t>Benefits may request a medical recertification for intermittent FMLA no more than six months from the date the intermittent FMLA was approved.  The employee must be given 15 calendar days to produce it. </a:t>
            </a:r>
          </a:p>
          <a:p>
            <a:pPr>
              <a:defRPr/>
            </a:pPr>
            <a:r>
              <a:rPr lang="en-US" sz="2200" dirty="0" smtClean="0"/>
              <a:t>An employer may not request recertification in less than the period specified </a:t>
            </a:r>
            <a:r>
              <a:rPr lang="en-US" sz="2200" b="1" u="sng" dirty="0" smtClean="0"/>
              <a:t>unless</a:t>
            </a:r>
            <a:r>
              <a:rPr lang="en-US" sz="2200" dirty="0" smtClean="0"/>
              <a:t> </a:t>
            </a:r>
          </a:p>
          <a:p>
            <a:pPr lvl="1">
              <a:defRPr/>
            </a:pPr>
            <a:r>
              <a:rPr lang="en-US" sz="2200" dirty="0" smtClean="0"/>
              <a:t>An extension of the leave is requested.</a:t>
            </a:r>
          </a:p>
          <a:p>
            <a:pPr lvl="1">
              <a:defRPr/>
            </a:pPr>
            <a:r>
              <a:rPr lang="en-US" sz="2200" dirty="0" smtClean="0"/>
              <a:t>Circumstances described by the previous certification have changed.</a:t>
            </a:r>
          </a:p>
          <a:p>
            <a:pPr lvl="1">
              <a:defRPr/>
            </a:pPr>
            <a:r>
              <a:rPr lang="en-US" sz="2200" dirty="0" smtClean="0"/>
              <a:t>The employer receives information that casts doubt on the reason for the employee’s absence.</a:t>
            </a:r>
            <a:endParaRPr lang="en-US" sz="2200"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35</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defRPr/>
            </a:pPr>
            <a:r>
              <a:rPr lang="en-US" sz="3400" dirty="0"/>
              <a:t>Scenario 8</a:t>
            </a:r>
          </a:p>
        </p:txBody>
      </p:sp>
      <p:sp>
        <p:nvSpPr>
          <p:cNvPr id="75778" name="Content Placeholder 1"/>
          <p:cNvSpPr>
            <a:spLocks noGrp="1"/>
          </p:cNvSpPr>
          <p:nvPr>
            <p:ph idx="1"/>
          </p:nvPr>
        </p:nvSpPr>
        <p:spPr>
          <a:xfrm>
            <a:off x="685800" y="1715293"/>
            <a:ext cx="8229600" cy="4525963"/>
          </a:xfrm>
        </p:spPr>
        <p:txBody>
          <a:bodyPr>
            <a:normAutofit/>
          </a:bodyPr>
          <a:lstStyle/>
          <a:p>
            <a:endParaRPr lang="en-US" altLang="en-US" sz="2200" dirty="0" smtClean="0"/>
          </a:p>
          <a:p>
            <a:pPr marL="0" indent="0">
              <a:buNone/>
            </a:pPr>
            <a:r>
              <a:rPr lang="en-US" altLang="en-US" sz="2200" dirty="0" smtClean="0"/>
              <a:t>Sandy dropped a computer monitor on her foot while at work.  She has applied for worker’s compensation since she broke several toes and is unable to work.  She has only been a full-time employee for a year and a half.  Is Sandy eligible for FMLA leave? </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36</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ltLang="en-US" sz="3400" dirty="0"/>
              <a:t>Answer</a:t>
            </a:r>
            <a:endParaRPr lang="en-US" sz="3400" dirty="0"/>
          </a:p>
        </p:txBody>
      </p:sp>
      <p:sp>
        <p:nvSpPr>
          <p:cNvPr id="77826" name="Content Placeholder 1"/>
          <p:cNvSpPr>
            <a:spLocks noGrp="1"/>
          </p:cNvSpPr>
          <p:nvPr>
            <p:ph idx="1"/>
          </p:nvPr>
        </p:nvSpPr>
        <p:spPr>
          <a:xfrm>
            <a:off x="533400" y="1447800"/>
            <a:ext cx="8229600" cy="4525963"/>
          </a:xfrm>
        </p:spPr>
        <p:txBody>
          <a:bodyPr>
            <a:normAutofit/>
          </a:bodyPr>
          <a:lstStyle/>
          <a:p>
            <a:pPr>
              <a:buFont typeface="Arial" charset="0"/>
              <a:buNone/>
            </a:pPr>
            <a:r>
              <a:rPr lang="en-US" altLang="en-US" sz="2200" b="1" dirty="0" smtClean="0"/>
              <a:t>YES!</a:t>
            </a:r>
          </a:p>
          <a:p>
            <a:pPr>
              <a:buFont typeface="Arial" charset="0"/>
              <a:buNone/>
            </a:pPr>
            <a:endParaRPr lang="en-US" altLang="en-US" sz="2200" b="1" dirty="0" smtClean="0"/>
          </a:p>
          <a:p>
            <a:r>
              <a:rPr lang="en-US" altLang="en-US" sz="2200" dirty="0" smtClean="0"/>
              <a:t>FMLA does not distinguish between work-related and non-work-related injuries.</a:t>
            </a:r>
          </a:p>
          <a:p>
            <a:endParaRPr lang="en-US" altLang="en-US" sz="2200" dirty="0" smtClean="0"/>
          </a:p>
          <a:p>
            <a:r>
              <a:rPr lang="en-US" altLang="en-US" sz="2200" dirty="0" smtClean="0"/>
              <a:t>If the employee is eligible for leave under FMLA and the injury is considered a "serious health condition," the worker’s compensation leave is treated under FMLA. </a:t>
            </a:r>
          </a:p>
          <a:p>
            <a:endParaRPr lang="en-US" altLang="en-US" sz="2200" dirty="0" smtClean="0"/>
          </a:p>
          <a:p>
            <a:r>
              <a:rPr lang="en-US" altLang="en-US" sz="2200" dirty="0" smtClean="0"/>
              <a:t>Any on-the-job injury that requires an employee to take leave for inpatient care or continuing treatment likely will be covered by FMLA.</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37</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normAutofit/>
          </a:bodyPr>
          <a:lstStyle/>
          <a:p>
            <a:pPr eaLnBrk="1" hangingPunct="1"/>
            <a:r>
              <a:rPr lang="en-US" altLang="en-US" sz="3400" dirty="0" smtClean="0"/>
              <a:t>Contact Information</a:t>
            </a:r>
          </a:p>
        </p:txBody>
      </p:sp>
      <p:sp>
        <p:nvSpPr>
          <p:cNvPr id="79875" name="Content Placeholder 2"/>
          <p:cNvSpPr>
            <a:spLocks noGrp="1"/>
          </p:cNvSpPr>
          <p:nvPr>
            <p:ph idx="1"/>
          </p:nvPr>
        </p:nvSpPr>
        <p:spPr>
          <a:xfrm>
            <a:off x="457200" y="1828800"/>
            <a:ext cx="8229600" cy="4525963"/>
          </a:xfrm>
        </p:spPr>
        <p:txBody>
          <a:bodyPr>
            <a:normAutofit lnSpcReduction="10000"/>
          </a:bodyPr>
          <a:lstStyle/>
          <a:p>
            <a:pPr eaLnBrk="1" hangingPunct="1">
              <a:spcBef>
                <a:spcPts val="600"/>
              </a:spcBef>
            </a:pPr>
            <a:endParaRPr lang="en-US" altLang="en-US" sz="2200" dirty="0" smtClean="0"/>
          </a:p>
          <a:p>
            <a:pPr marL="0" indent="0" eaLnBrk="1" hangingPunct="1">
              <a:spcBef>
                <a:spcPts val="600"/>
              </a:spcBef>
              <a:buNone/>
            </a:pPr>
            <a:r>
              <a:rPr lang="en-US" altLang="en-US" sz="2200" dirty="0" smtClean="0"/>
              <a:t>For further information or questions about FMLA, please visit:</a:t>
            </a:r>
            <a:br>
              <a:rPr lang="en-US" altLang="en-US" sz="2200" dirty="0" smtClean="0"/>
            </a:br>
            <a:r>
              <a:rPr lang="en-US" altLang="en-US" sz="2200" dirty="0" smtClean="0">
                <a:hlinkClick r:id="rId3"/>
              </a:rPr>
              <a:t>http://www.siue.edu/humanresources/benefits/leaves/fmla/index.shtml</a:t>
            </a:r>
            <a:endParaRPr lang="en-US" altLang="en-US" sz="2200" dirty="0" smtClean="0"/>
          </a:p>
          <a:p>
            <a:pPr marL="0" indent="0" eaLnBrk="1" hangingPunct="1">
              <a:spcBef>
                <a:spcPts val="600"/>
              </a:spcBef>
              <a:buNone/>
              <a:tabLst>
                <a:tab pos="1147763" algn="r"/>
                <a:tab pos="1260475" algn="l"/>
              </a:tabLst>
            </a:pPr>
            <a:endParaRPr lang="en-US" altLang="en-US" sz="2200" dirty="0" smtClean="0"/>
          </a:p>
          <a:p>
            <a:pPr marL="0" indent="0" eaLnBrk="1" hangingPunct="1">
              <a:spcBef>
                <a:spcPts val="600"/>
              </a:spcBef>
              <a:buNone/>
              <a:tabLst>
                <a:tab pos="1147763" algn="r"/>
                <a:tab pos="1260475" algn="l"/>
              </a:tabLst>
            </a:pPr>
            <a:r>
              <a:rPr lang="en-US" altLang="en-US" sz="2200" dirty="0"/>
              <a:t>	</a:t>
            </a:r>
            <a:r>
              <a:rPr lang="en-US" altLang="en-US" sz="2200" dirty="0" smtClean="0"/>
              <a:t>	Email:	</a:t>
            </a:r>
            <a:r>
              <a:rPr lang="en-US" altLang="en-US" sz="2200" dirty="0" smtClean="0">
                <a:hlinkClick r:id="rId4"/>
              </a:rPr>
              <a:t>benefitshr@siue.edu</a:t>
            </a:r>
            <a:endParaRPr lang="en-US" altLang="en-US" sz="2200" dirty="0" smtClean="0"/>
          </a:p>
          <a:p>
            <a:pPr marL="0" indent="0" eaLnBrk="1" hangingPunct="1">
              <a:spcBef>
                <a:spcPts val="600"/>
              </a:spcBef>
              <a:buFont typeface="Arial" charset="0"/>
              <a:buNone/>
              <a:tabLst>
                <a:tab pos="1147763" algn="r"/>
                <a:tab pos="1260475" algn="l"/>
              </a:tabLst>
            </a:pPr>
            <a:r>
              <a:rPr lang="en-US" altLang="en-US" sz="2200" dirty="0"/>
              <a:t>		</a:t>
            </a:r>
            <a:r>
              <a:rPr lang="en-US" altLang="en-US" sz="2200" dirty="0" smtClean="0"/>
              <a:t>Phone:	618-650-2190</a:t>
            </a:r>
          </a:p>
          <a:p>
            <a:pPr marL="0" indent="0" eaLnBrk="1" hangingPunct="1">
              <a:spcBef>
                <a:spcPts val="600"/>
              </a:spcBef>
              <a:buFont typeface="Arial" charset="0"/>
              <a:buNone/>
              <a:tabLst>
                <a:tab pos="1147763" algn="r"/>
                <a:tab pos="1260475" algn="l"/>
              </a:tabLst>
            </a:pPr>
            <a:r>
              <a:rPr lang="en-US" altLang="en-US" sz="2200" dirty="0" smtClean="0"/>
              <a:t>		Fax:		618-650-2646</a:t>
            </a:r>
          </a:p>
          <a:p>
            <a:pPr eaLnBrk="1" hangingPunct="1">
              <a:buFont typeface="Arial" charset="0"/>
              <a:buNone/>
            </a:pPr>
            <a:r>
              <a:rPr lang="en-US" altLang="en-US" sz="2200" b="1" dirty="0" smtClean="0"/>
              <a:t/>
            </a:r>
            <a:br>
              <a:rPr lang="en-US" altLang="en-US" sz="2200" b="1" dirty="0" smtClean="0"/>
            </a:br>
            <a:r>
              <a:rPr lang="en-US" altLang="en-US" b="1" dirty="0" smtClean="0"/>
              <a:t/>
            </a:r>
            <a:br>
              <a:rPr lang="en-US" altLang="en-US" b="1" dirty="0" smtClean="0"/>
            </a:br>
            <a:endParaRPr lang="en-US" altLang="en-US" dirty="0" smtClean="0"/>
          </a:p>
        </p:txBody>
      </p:sp>
      <p:sp>
        <p:nvSpPr>
          <p:cNvPr id="798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38</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400" dirty="0" smtClean="0"/>
              <a:t>Employee/Employer Rights</a:t>
            </a:r>
          </a:p>
        </p:txBody>
      </p:sp>
      <p:sp>
        <p:nvSpPr>
          <p:cNvPr id="12291" name="Rectangle 3"/>
          <p:cNvSpPr>
            <a:spLocks noGrp="1" noChangeArrowheads="1"/>
          </p:cNvSpPr>
          <p:nvPr>
            <p:ph idx="1"/>
          </p:nvPr>
        </p:nvSpPr>
        <p:spPr/>
        <p:txBody>
          <a:bodyPr>
            <a:normAutofit/>
          </a:bodyPr>
          <a:lstStyle/>
          <a:p>
            <a:pPr eaLnBrk="1" hangingPunct="1"/>
            <a:r>
              <a:rPr lang="en-US" altLang="en-US" sz="2200" dirty="0" smtClean="0"/>
              <a:t>With the appropriate amount of accrued sick/vacation time, FMLA entitles an employee to continue insurance benefits while on leave.</a:t>
            </a:r>
          </a:p>
          <a:p>
            <a:pPr lvl="1"/>
            <a:r>
              <a:rPr lang="en-US" altLang="en-US" sz="1800" dirty="0" smtClean="0"/>
              <a:t>If the employee does not have the appropriate amount of accrued sick/vacation time, the employee will be billed by CMS for insurance premiums.</a:t>
            </a:r>
          </a:p>
          <a:p>
            <a:pPr eaLnBrk="1" hangingPunct="1"/>
            <a:r>
              <a:rPr lang="en-US" altLang="en-US" sz="2200" dirty="0" smtClean="0"/>
              <a:t>Allows the employee the right to return to the same or an equivalent position with equal pay, benefits, and working conditions at the conclusion of the leave.</a:t>
            </a:r>
          </a:p>
          <a:p>
            <a:pPr eaLnBrk="1" hangingPunct="1"/>
            <a:r>
              <a:rPr lang="en-US" altLang="en-US" sz="2200" dirty="0" smtClean="0"/>
              <a:t>Since an employee’s job is protected when they are absent from work on FMLA, no negative employment actions will be taken against them due to the absence. </a:t>
            </a:r>
          </a:p>
          <a:p>
            <a:pPr eaLnBrk="1" hangingPunct="1"/>
            <a:r>
              <a:rPr lang="en-US" altLang="en-US" sz="2200" dirty="0" smtClean="0"/>
              <a:t>Gives the employer the right to 30 days of advanced notice from the employee where practical.</a:t>
            </a: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4</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ltLang="en-US" sz="3400" dirty="0" smtClean="0">
                <a:cs typeface="Arial" charset="0"/>
              </a:rPr>
              <a:t>Employee Eligibility</a:t>
            </a:r>
            <a:endParaRPr lang="en-US" sz="3400" dirty="0"/>
          </a:p>
        </p:txBody>
      </p:sp>
      <p:sp>
        <p:nvSpPr>
          <p:cNvPr id="14339" name="Content Placeholder 14"/>
          <p:cNvSpPr>
            <a:spLocks noGrp="1"/>
          </p:cNvSpPr>
          <p:nvPr>
            <p:ph idx="1"/>
          </p:nvPr>
        </p:nvSpPr>
        <p:spPr/>
        <p:txBody>
          <a:bodyPr/>
          <a:lstStyle/>
          <a:p>
            <a:pPr eaLnBrk="1" hangingPunct="1">
              <a:lnSpc>
                <a:spcPct val="90000"/>
              </a:lnSpc>
            </a:pPr>
            <a:endParaRPr lang="en-US" altLang="en-US" sz="2200" dirty="0" smtClean="0">
              <a:cs typeface="Arial" charset="0"/>
            </a:endParaRPr>
          </a:p>
          <a:p>
            <a:pPr eaLnBrk="1" hangingPunct="1">
              <a:lnSpc>
                <a:spcPct val="90000"/>
              </a:lnSpc>
            </a:pPr>
            <a:r>
              <a:rPr lang="en-US" altLang="en-US" sz="2200" dirty="0" smtClean="0">
                <a:cs typeface="Arial" charset="0"/>
              </a:rPr>
              <a:t>To be eligible for FMLA benefits, the employee must: </a:t>
            </a:r>
          </a:p>
          <a:p>
            <a:pPr marL="0" indent="0" eaLnBrk="1" hangingPunct="1">
              <a:lnSpc>
                <a:spcPct val="90000"/>
              </a:lnSpc>
              <a:buNone/>
            </a:pPr>
            <a:endParaRPr lang="en-US" altLang="en-US" sz="2200" dirty="0" smtClean="0">
              <a:cs typeface="Arial" charset="0"/>
            </a:endParaRPr>
          </a:p>
          <a:p>
            <a:pPr lvl="1" eaLnBrk="1" hangingPunct="1">
              <a:lnSpc>
                <a:spcPct val="90000"/>
              </a:lnSpc>
            </a:pPr>
            <a:r>
              <a:rPr lang="en-US" altLang="en-US" sz="2200" dirty="0" smtClean="0">
                <a:cs typeface="Arial" charset="0"/>
              </a:rPr>
              <a:t>Currently work for a covered employer at a location in the United States or any territory or possession of the U.S. where at least 50 employees are employed within 75 miles.</a:t>
            </a:r>
          </a:p>
          <a:p>
            <a:pPr marL="457200" lvl="1" indent="0" eaLnBrk="1" hangingPunct="1">
              <a:lnSpc>
                <a:spcPct val="90000"/>
              </a:lnSpc>
              <a:buNone/>
            </a:pPr>
            <a:endParaRPr lang="en-US" altLang="en-US" sz="2200" dirty="0" smtClean="0">
              <a:cs typeface="Arial" charset="0"/>
            </a:endParaRPr>
          </a:p>
          <a:p>
            <a:pPr lvl="1" eaLnBrk="1" hangingPunct="1">
              <a:lnSpc>
                <a:spcPct val="90000"/>
              </a:lnSpc>
            </a:pPr>
            <a:r>
              <a:rPr lang="en-US" altLang="en-US" sz="2200" dirty="0" smtClean="0">
                <a:cs typeface="Arial" charset="0"/>
              </a:rPr>
              <a:t>Have worked for the employer for a total of 12 months prior to the leave.</a:t>
            </a:r>
          </a:p>
          <a:p>
            <a:pPr lvl="1" eaLnBrk="1" hangingPunct="1">
              <a:lnSpc>
                <a:spcPct val="90000"/>
              </a:lnSpc>
            </a:pPr>
            <a:endParaRPr lang="en-US" altLang="en-US" sz="2200" dirty="0" smtClean="0">
              <a:cs typeface="Arial" charset="0"/>
            </a:endParaRPr>
          </a:p>
          <a:p>
            <a:pPr lvl="1" eaLnBrk="1" hangingPunct="1">
              <a:lnSpc>
                <a:spcPct val="90000"/>
              </a:lnSpc>
            </a:pPr>
            <a:r>
              <a:rPr lang="en-US" altLang="en-US" sz="2200" dirty="0" smtClean="0">
                <a:cs typeface="Arial" charset="0"/>
              </a:rPr>
              <a:t>Have worked at least 1,250 hours over the previous 12 months prior to the leave.</a:t>
            </a:r>
          </a:p>
          <a:p>
            <a:pPr lvl="1" eaLnBrk="1" hangingPunct="1">
              <a:lnSpc>
                <a:spcPct val="90000"/>
              </a:lnSpc>
              <a:buFont typeface="Wingdings" pitchFamily="2" charset="2"/>
              <a:buNone/>
            </a:pPr>
            <a:endParaRPr lang="en-US" altLang="en-US" sz="2400" dirty="0" smtClean="0">
              <a:cs typeface="Arial" charset="0"/>
            </a:endParaRPr>
          </a:p>
          <a:p>
            <a:pPr eaLnBrk="1" hangingPunct="1"/>
            <a:endParaRPr lang="en-US" altLang="en-US" dirty="0" smtClean="0"/>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5</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3736" y="838200"/>
            <a:ext cx="8229600" cy="838200"/>
          </a:xfrm>
        </p:spPr>
        <p:txBody>
          <a:bodyPr>
            <a:noAutofit/>
          </a:bodyPr>
          <a:lstStyle/>
          <a:p>
            <a:r>
              <a:rPr lang="en-US" sz="3400" dirty="0" smtClean="0"/>
              <a:t>FMLA – Qualifying Illness </a:t>
            </a:r>
            <a:r>
              <a:rPr lang="en-US" sz="3400" dirty="0"/>
              <a:t>or Injury </a:t>
            </a:r>
          </a:p>
        </p:txBody>
      </p:sp>
      <p:sp>
        <p:nvSpPr>
          <p:cNvPr id="2" name="Content Placeholder 1"/>
          <p:cNvSpPr>
            <a:spLocks noGrp="1"/>
          </p:cNvSpPr>
          <p:nvPr>
            <p:ph idx="1"/>
          </p:nvPr>
        </p:nvSpPr>
        <p:spPr>
          <a:xfrm>
            <a:off x="457200" y="1905000"/>
            <a:ext cx="8229600" cy="4525963"/>
          </a:xfrm>
        </p:spPr>
        <p:txBody>
          <a:bodyPr>
            <a:normAutofit/>
          </a:bodyPr>
          <a:lstStyle/>
          <a:p>
            <a:pPr>
              <a:defRPr/>
            </a:pPr>
            <a:r>
              <a:rPr lang="en-US" sz="2200" dirty="0" smtClean="0"/>
              <a:t>Employee's own serious health condition that prohibits the employee from performing all or part of the essential functions of his or her position within the meaning of the Americans with Disabilities Act.</a:t>
            </a:r>
          </a:p>
          <a:p>
            <a:pPr>
              <a:defRPr/>
            </a:pPr>
            <a:r>
              <a:rPr lang="en-US" sz="2200" dirty="0" smtClean="0"/>
              <a:t>Birth of a child and care of the child within the 12 months immediately following the birth.</a:t>
            </a:r>
          </a:p>
          <a:p>
            <a:pPr>
              <a:defRPr/>
            </a:pPr>
            <a:r>
              <a:rPr lang="en-US" sz="2200" dirty="0" smtClean="0"/>
              <a:t>Placement of a child in the employee's home for adoption or foster care within 12 months immediately following the placement.</a:t>
            </a:r>
          </a:p>
          <a:p>
            <a:pPr>
              <a:defRPr/>
            </a:pPr>
            <a:r>
              <a:rPr lang="en-US" sz="2200" dirty="0" smtClean="0"/>
              <a:t>Physical or psychological care due to a chronic or serious health condition of the employee's immediate family because of a mental or physical disability as defined by the Americans with Disabilities Act.</a:t>
            </a:r>
            <a:endParaRPr lang="en-US" sz="2200"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6</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eaLnBrk="1" hangingPunct="1"/>
            <a:r>
              <a:rPr lang="en-US" altLang="en-US" sz="3400" dirty="0" smtClean="0"/>
              <a:t>Serious Health Condition</a:t>
            </a:r>
          </a:p>
        </p:txBody>
      </p:sp>
      <p:sp>
        <p:nvSpPr>
          <p:cNvPr id="5" name="Content Placeholder 4"/>
          <p:cNvSpPr>
            <a:spLocks noGrp="1"/>
          </p:cNvSpPr>
          <p:nvPr>
            <p:ph idx="1"/>
          </p:nvPr>
        </p:nvSpPr>
        <p:spPr>
          <a:xfrm>
            <a:off x="457200" y="1593273"/>
            <a:ext cx="8229600" cy="5036127"/>
          </a:xfrm>
        </p:spPr>
        <p:txBody>
          <a:bodyPr rtlCol="0">
            <a:normAutofit fontScale="92500" lnSpcReduction="20000"/>
          </a:bodyPr>
          <a:lstStyle/>
          <a:p>
            <a:pPr eaLnBrk="1" fontAlgn="auto" hangingPunct="1">
              <a:spcAft>
                <a:spcPts val="0"/>
              </a:spcAft>
              <a:buFont typeface="Wingdings" pitchFamily="2" charset="2"/>
              <a:buNone/>
              <a:defRPr/>
            </a:pPr>
            <a:r>
              <a:rPr lang="en-US" sz="2400" b="1" dirty="0" smtClean="0"/>
              <a:t>A serious health condition of an employee is defined as:</a:t>
            </a:r>
          </a:p>
          <a:p>
            <a:pPr eaLnBrk="1" fontAlgn="auto" hangingPunct="1">
              <a:spcAft>
                <a:spcPts val="0"/>
              </a:spcAft>
              <a:buFont typeface="Arial" panose="020B0604020202020204" pitchFamily="34" charset="0"/>
              <a:buChar char="•"/>
              <a:defRPr/>
            </a:pPr>
            <a:r>
              <a:rPr lang="en-US" sz="2400" dirty="0" smtClean="0"/>
              <a:t>A condition that makes the employee unable to perform the functions of his or her position.</a:t>
            </a:r>
          </a:p>
          <a:p>
            <a:pPr eaLnBrk="1" fontAlgn="auto" hangingPunct="1">
              <a:spcAft>
                <a:spcPts val="0"/>
              </a:spcAft>
              <a:buFont typeface="Arial" panose="020B0604020202020204" pitchFamily="34" charset="0"/>
              <a:buChar char="•"/>
              <a:defRPr/>
            </a:pPr>
            <a:endParaRPr lang="en-US" sz="2400" dirty="0" smtClean="0"/>
          </a:p>
          <a:p>
            <a:pPr marL="53975" indent="-53975" eaLnBrk="1" fontAlgn="auto" hangingPunct="1">
              <a:spcAft>
                <a:spcPts val="0"/>
              </a:spcAft>
              <a:buFont typeface="Wingdings" pitchFamily="2" charset="2"/>
              <a:buNone/>
              <a:defRPr/>
            </a:pPr>
            <a:r>
              <a:rPr lang="en-US" sz="2400" b="1" dirty="0" smtClean="0"/>
              <a:t>The care of an immediate family member who has a serious health condition:</a:t>
            </a:r>
          </a:p>
          <a:p>
            <a:pPr eaLnBrk="1" fontAlgn="auto" hangingPunct="1">
              <a:spcAft>
                <a:spcPts val="0"/>
              </a:spcAft>
              <a:buFont typeface="Arial" panose="020B0604020202020204" pitchFamily="34" charset="0"/>
              <a:buChar char="•"/>
              <a:defRPr/>
            </a:pPr>
            <a:r>
              <a:rPr lang="en-US" sz="2400" dirty="0" smtClean="0"/>
              <a:t>An immediate family member is a legally married spouse, parent, son, daughter, or licensed civil union partner.</a:t>
            </a:r>
          </a:p>
          <a:p>
            <a:pPr eaLnBrk="1" fontAlgn="auto" hangingPunct="1">
              <a:spcAft>
                <a:spcPts val="0"/>
              </a:spcAft>
              <a:buFont typeface="Arial" panose="020B0604020202020204" pitchFamily="34" charset="0"/>
              <a:buChar char="•"/>
              <a:defRPr/>
            </a:pPr>
            <a:r>
              <a:rPr lang="en-US" sz="2400" dirty="0" smtClean="0"/>
              <a:t>“Parent” means the biological parent, adoptive parent, or step-parent of an employee.  This does not include “in-laws.”</a:t>
            </a:r>
          </a:p>
          <a:p>
            <a:pPr eaLnBrk="1" fontAlgn="auto" hangingPunct="1">
              <a:spcAft>
                <a:spcPts val="0"/>
              </a:spcAft>
              <a:buFont typeface="Arial" panose="020B0604020202020204" pitchFamily="34" charset="0"/>
              <a:buChar char="•"/>
              <a:defRPr/>
            </a:pPr>
            <a:r>
              <a:rPr lang="en-US" sz="2400" dirty="0" smtClean="0"/>
              <a:t>“Son” or “daughter” means a biological, adopted, or foster child, stepchild, or a legal ward of the employee.</a:t>
            </a:r>
            <a:endParaRPr lang="en-US" sz="2400" dirty="0"/>
          </a:p>
          <a:p>
            <a:pPr marL="0" indent="0" eaLnBrk="1" fontAlgn="auto" hangingPunct="1">
              <a:spcAft>
                <a:spcPts val="0"/>
              </a:spcAft>
              <a:buNone/>
              <a:defRPr/>
            </a:pPr>
            <a:endParaRPr lang="en-US" sz="2400" dirty="0" smtClean="0"/>
          </a:p>
          <a:p>
            <a:pPr marL="0" indent="0" eaLnBrk="1" fontAlgn="auto" hangingPunct="1">
              <a:spcAft>
                <a:spcPts val="0"/>
              </a:spcAft>
              <a:buNone/>
              <a:defRPr/>
            </a:pPr>
            <a:r>
              <a:rPr lang="en-US" sz="2400" dirty="0" smtClean="0"/>
              <a:t>Note: All diagnoses must be supported by a medical certification completed by the physician. </a:t>
            </a:r>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7</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61207"/>
            <a:ext cx="8229600" cy="838200"/>
          </a:xfrm>
        </p:spPr>
        <p:txBody>
          <a:bodyPr>
            <a:normAutofit/>
          </a:bodyPr>
          <a:lstStyle/>
          <a:p>
            <a:pPr marL="342900" indent="-342900" eaLnBrk="1" hangingPunct="1">
              <a:lnSpc>
                <a:spcPct val="90000"/>
              </a:lnSpc>
            </a:pPr>
            <a:r>
              <a:rPr lang="en-US" altLang="en-US" sz="3400" dirty="0" smtClean="0"/>
              <a:t>Chronic Health Condition</a:t>
            </a:r>
          </a:p>
        </p:txBody>
      </p:sp>
      <p:sp>
        <p:nvSpPr>
          <p:cNvPr id="20483" name="Rectangle 3"/>
          <p:cNvSpPr>
            <a:spLocks noGrp="1" noChangeArrowheads="1"/>
          </p:cNvSpPr>
          <p:nvPr>
            <p:ph idx="1"/>
          </p:nvPr>
        </p:nvSpPr>
        <p:spPr>
          <a:xfrm>
            <a:off x="450273" y="1599407"/>
            <a:ext cx="8229600" cy="4525963"/>
          </a:xfrm>
        </p:spPr>
        <p:txBody>
          <a:bodyPr/>
          <a:lstStyle/>
          <a:p>
            <a:pPr marL="347663" lvl="1" indent="-228600">
              <a:lnSpc>
                <a:spcPct val="90000"/>
              </a:lnSpc>
              <a:buFont typeface="Arial" panose="020B0604020202020204" pitchFamily="34" charset="0"/>
              <a:buChar char="•"/>
            </a:pPr>
            <a:endParaRPr lang="en-US" altLang="en-US" sz="2200" dirty="0" smtClean="0"/>
          </a:p>
          <a:p>
            <a:pPr marL="347663" lvl="1" indent="-228600">
              <a:lnSpc>
                <a:spcPct val="90000"/>
              </a:lnSpc>
              <a:buFont typeface="Arial" panose="020B0604020202020204" pitchFamily="34" charset="0"/>
              <a:buChar char="•"/>
            </a:pPr>
            <a:r>
              <a:rPr lang="en-US" altLang="en-US" sz="2200" dirty="0" smtClean="0"/>
              <a:t>An employee claiming a chronic health condition: </a:t>
            </a:r>
          </a:p>
          <a:p>
            <a:pPr marL="347663" lvl="1" indent="-228600">
              <a:lnSpc>
                <a:spcPct val="90000"/>
              </a:lnSpc>
              <a:buFont typeface="Arial" panose="020B0604020202020204" pitchFamily="34" charset="0"/>
              <a:buChar char="•"/>
            </a:pPr>
            <a:endParaRPr lang="en-US" altLang="en-US" sz="2200" dirty="0" smtClean="0"/>
          </a:p>
          <a:p>
            <a:pPr marL="974725" lvl="2" indent="-342900" eaLnBrk="1" hangingPunct="1">
              <a:lnSpc>
                <a:spcPct val="90000"/>
              </a:lnSpc>
              <a:buFontTx/>
              <a:buChar char="-"/>
            </a:pPr>
            <a:r>
              <a:rPr lang="en-US" altLang="en-US" sz="2200" dirty="0" smtClean="0"/>
              <a:t>Must make at least two in-person visits to a health care provider each year for the same underlying condition.</a:t>
            </a:r>
          </a:p>
          <a:p>
            <a:pPr marL="974725" lvl="2" indent="-342900" eaLnBrk="1" hangingPunct="1">
              <a:lnSpc>
                <a:spcPct val="90000"/>
              </a:lnSpc>
              <a:buFontTx/>
              <a:buChar char="-"/>
            </a:pPr>
            <a:endParaRPr lang="en-US" altLang="en-US" sz="2200" dirty="0"/>
          </a:p>
          <a:p>
            <a:pPr marL="974725" lvl="2" indent="-342900" eaLnBrk="1" hangingPunct="1">
              <a:lnSpc>
                <a:spcPct val="90000"/>
              </a:lnSpc>
              <a:buFontTx/>
              <a:buChar char="-"/>
            </a:pPr>
            <a:r>
              <a:rPr lang="en-US" altLang="en-US" sz="2200" dirty="0" smtClean="0"/>
              <a:t>May have episodic incapacity rather than a continuing period of incapacity.</a:t>
            </a:r>
            <a:r>
              <a:rPr lang="en-US" altLang="en-US" dirty="0" smtClean="0"/>
              <a:t/>
            </a:r>
            <a:br>
              <a:rPr lang="en-US" altLang="en-US" dirty="0" smtClean="0"/>
            </a:br>
            <a:endParaRPr lang="en-US" altLang="en-US" dirty="0" smtClean="0"/>
          </a:p>
        </p:txBody>
      </p:sp>
      <p:sp>
        <p:nvSpPr>
          <p:cNvPr id="204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8</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838200"/>
            <a:ext cx="8229600" cy="838200"/>
          </a:xfrm>
        </p:spPr>
        <p:txBody>
          <a:bodyPr>
            <a:noAutofit/>
          </a:bodyPr>
          <a:lstStyle/>
          <a:p>
            <a:pPr eaLnBrk="1" hangingPunct="1"/>
            <a:r>
              <a:rPr lang="en-US" altLang="en-US" sz="3400" dirty="0" smtClean="0"/>
              <a:t>Intermittent and Reduced Schedule Leave</a:t>
            </a:r>
          </a:p>
        </p:txBody>
      </p:sp>
      <p:sp>
        <p:nvSpPr>
          <p:cNvPr id="22531" name="Content Placeholder 12"/>
          <p:cNvSpPr>
            <a:spLocks noGrp="1"/>
          </p:cNvSpPr>
          <p:nvPr>
            <p:ph idx="1"/>
          </p:nvPr>
        </p:nvSpPr>
        <p:spPr>
          <a:xfrm>
            <a:off x="457200" y="1672281"/>
            <a:ext cx="8229600" cy="4525963"/>
          </a:xfrm>
        </p:spPr>
        <p:txBody>
          <a:bodyPr>
            <a:normAutofit/>
          </a:bodyPr>
          <a:lstStyle/>
          <a:p>
            <a:pPr eaLnBrk="1" hangingPunct="1"/>
            <a:r>
              <a:rPr lang="en-US" altLang="en-US" sz="2200" u="sng" dirty="0" smtClean="0">
                <a:cs typeface="Arial" charset="0"/>
              </a:rPr>
              <a:t>Intermittent leave</a:t>
            </a:r>
            <a:r>
              <a:rPr lang="en-US" altLang="en-US" sz="2200" dirty="0" smtClean="0">
                <a:cs typeface="Arial" charset="0"/>
              </a:rPr>
              <a:t> is leave that is taken at various periods of time for a single qualifying reason.</a:t>
            </a:r>
          </a:p>
          <a:p>
            <a:pPr lvl="1" eaLnBrk="1" hangingPunct="1"/>
            <a:r>
              <a:rPr lang="en-US" altLang="en-US" sz="2000" dirty="0" smtClean="0">
                <a:cs typeface="Arial" charset="0"/>
              </a:rPr>
              <a:t>Must be “medically necessary.”</a:t>
            </a:r>
          </a:p>
          <a:p>
            <a:pPr lvl="1" eaLnBrk="1" hangingPunct="1"/>
            <a:r>
              <a:rPr lang="en-US" altLang="en-US" sz="2000" dirty="0" smtClean="0">
                <a:cs typeface="Arial" charset="0"/>
              </a:rPr>
              <a:t>Can be planned or unplanned.</a:t>
            </a:r>
            <a:endParaRPr lang="en-US" altLang="en-US" sz="2000" dirty="0">
              <a:cs typeface="Arial" charset="0"/>
            </a:endParaRPr>
          </a:p>
          <a:p>
            <a:r>
              <a:rPr lang="en-US" altLang="en-US" sz="2200" dirty="0" smtClean="0">
                <a:cs typeface="Arial" charset="0"/>
              </a:rPr>
              <a:t>Foreseeable intermittent leave should be scheduled to avoid disrupting the department’s daily operation.</a:t>
            </a:r>
            <a:endParaRPr lang="en-US" altLang="en-US" sz="2200" dirty="0">
              <a:cs typeface="Arial" charset="0"/>
            </a:endParaRPr>
          </a:p>
          <a:p>
            <a:r>
              <a:rPr lang="en-US" altLang="en-US" sz="2200" dirty="0" smtClean="0">
                <a:cs typeface="Arial" charset="0"/>
              </a:rPr>
              <a:t>FMLA also allows for a temporary, reduced work schedule if necessitated by an FMLA-qualifying condition.</a:t>
            </a:r>
          </a:p>
          <a:p>
            <a:pPr lvl="1"/>
            <a:r>
              <a:rPr lang="en-US" altLang="en-US" sz="2000" dirty="0" smtClean="0">
                <a:cs typeface="Arial" charset="0"/>
              </a:rPr>
              <a:t>This will be coordinated with the department.  If the department is unable to accommodate the request, the department will work with Chad Martinez, Director of the Office of Equal Opportunity, Access, and Title IX Coordination, on a reasonable solution. </a:t>
            </a:r>
          </a:p>
          <a:p>
            <a:pPr eaLnBrk="1" hangingPunct="1"/>
            <a:endParaRPr lang="en-US" altLang="en-US" dirty="0" smtClean="0"/>
          </a:p>
        </p:txBody>
      </p:sp>
      <p:sp>
        <p:nvSpPr>
          <p:cNvPr id="2253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9</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PT Slide Master - Filmstrip 8-9-3 -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HR Presentation Template</Template>
  <TotalTime>13398</TotalTime>
  <Words>2905</Words>
  <Application>Microsoft Office PowerPoint</Application>
  <PresentationFormat>On-screen Show (4:3)</PresentationFormat>
  <Paragraphs>324</Paragraphs>
  <Slides>38</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Times New Roman</vt:lpstr>
      <vt:lpstr>Wingdings</vt:lpstr>
      <vt:lpstr>PPT Slide Master - Filmstrip 8-9-3 - Template</vt:lpstr>
      <vt:lpstr>Family and Medical Leave Act (FMLA) </vt:lpstr>
      <vt:lpstr>The Family and Medical Leave Act (FMLA)</vt:lpstr>
      <vt:lpstr>Reasons for the Family and Medical Leave Act</vt:lpstr>
      <vt:lpstr>Employee/Employer Rights</vt:lpstr>
      <vt:lpstr>Employee Eligibility</vt:lpstr>
      <vt:lpstr>FMLA – Qualifying Illness or Injury </vt:lpstr>
      <vt:lpstr>Serious Health Condition</vt:lpstr>
      <vt:lpstr>Chronic Health Condition</vt:lpstr>
      <vt:lpstr>Intermittent and Reduced Schedule Leave</vt:lpstr>
      <vt:lpstr>Military Exigency Leave </vt:lpstr>
      <vt:lpstr>Military Caregiver Leave</vt:lpstr>
      <vt:lpstr>FMLA Leave</vt:lpstr>
      <vt:lpstr>Work-Related Injury or Illness</vt:lpstr>
      <vt:lpstr>Responsibilities of the Employee</vt:lpstr>
      <vt:lpstr>Responsibilities of an Employee’s Supervisor</vt:lpstr>
      <vt:lpstr>Responsibilities of an Employee’s Supervisor</vt:lpstr>
      <vt:lpstr>Approved FMLA Medical Leave </vt:lpstr>
      <vt:lpstr>Approving and Tracking FMLA Leave</vt:lpstr>
      <vt:lpstr>Supervisor Responsibilities -  Return to Work </vt:lpstr>
      <vt:lpstr>Employee Responsibilities -  Return to Work </vt:lpstr>
      <vt:lpstr>Leave Extension</vt:lpstr>
      <vt:lpstr>Scenario 1</vt:lpstr>
      <vt:lpstr>Answer</vt:lpstr>
      <vt:lpstr>Scenario 2</vt:lpstr>
      <vt:lpstr>Answer</vt:lpstr>
      <vt:lpstr>Scenario 3</vt:lpstr>
      <vt:lpstr>Answer</vt:lpstr>
      <vt:lpstr>Scenario 4</vt:lpstr>
      <vt:lpstr>Answer</vt:lpstr>
      <vt:lpstr>Scenario 5</vt:lpstr>
      <vt:lpstr>Answer</vt:lpstr>
      <vt:lpstr>Scenario 6</vt:lpstr>
      <vt:lpstr>Answer</vt:lpstr>
      <vt:lpstr>Scenario 7</vt:lpstr>
      <vt:lpstr>Answer</vt:lpstr>
      <vt:lpstr>Scenario 8</vt:lpstr>
      <vt:lpstr>Answer</vt:lpstr>
      <vt:lpstr>Contact Information</vt:lpstr>
    </vt:vector>
  </TitlesOfParts>
  <Company>UNCCH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University of North Carolina</dc:title>
  <dc:creator>UNC6594</dc:creator>
  <cp:lastModifiedBy>Brueggemann, Bonnie</cp:lastModifiedBy>
  <cp:revision>660</cp:revision>
  <cp:lastPrinted>2016-05-16T16:04:50Z</cp:lastPrinted>
  <dcterms:created xsi:type="dcterms:W3CDTF">2003-01-10T13:02:50Z</dcterms:created>
  <dcterms:modified xsi:type="dcterms:W3CDTF">2018-01-26T14:23:09Z</dcterms:modified>
</cp:coreProperties>
</file>