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7" r:id="rId2"/>
    <p:sldId id="368" r:id="rId3"/>
    <p:sldId id="374" r:id="rId4"/>
    <p:sldId id="381" r:id="rId5"/>
    <p:sldId id="302" r:id="rId6"/>
    <p:sldId id="345" r:id="rId7"/>
    <p:sldId id="356" r:id="rId8"/>
    <p:sldId id="373" r:id="rId9"/>
    <p:sldId id="348" r:id="rId10"/>
    <p:sldId id="363" r:id="rId11"/>
    <p:sldId id="364" r:id="rId12"/>
    <p:sldId id="365" r:id="rId13"/>
    <p:sldId id="366" r:id="rId14"/>
    <p:sldId id="369" r:id="rId15"/>
    <p:sldId id="357" r:id="rId16"/>
    <p:sldId id="372" r:id="rId17"/>
    <p:sldId id="359" r:id="rId18"/>
    <p:sldId id="382" r:id="rId19"/>
    <p:sldId id="358" r:id="rId20"/>
    <p:sldId id="370" r:id="rId21"/>
    <p:sldId id="371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3" autoAdjust="0"/>
    <p:restoredTop sz="94660"/>
  </p:normalViewPr>
  <p:slideViewPr>
    <p:cSldViewPr>
      <p:cViewPr>
        <p:scale>
          <a:sx n="94" d="100"/>
          <a:sy n="94" d="100"/>
        </p:scale>
        <p:origin x="-9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D6B55F-88E1-4A0F-BD54-970B2AE2E7F5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1449B7-2F75-4C1B-B9B1-9903215FF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49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C0A00FD-6508-42DB-A47F-F2F517928C7D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02CDDB-7EE4-4D9D-AA74-339FB2315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2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Sherrie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93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Tamika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19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Tamika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30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Tamika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77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Tamika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251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Summer;  Bill as back</a:t>
            </a:r>
            <a:r>
              <a:rPr lang="en-US" baseline="0" dirty="0" smtClean="0"/>
              <a:t>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992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Summer; Bill as back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66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Summer; Bill as back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393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LaVontas; Bill as 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52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LaVontas; Bill as backup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528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LaVontas; Bill as back</a:t>
            </a:r>
            <a:r>
              <a:rPr lang="en-US" baseline="0" dirty="0" smtClean="0"/>
              <a:t> ;up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69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Sherrie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17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20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Sherrie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2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Sherrie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28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79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374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17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374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25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2CDDB-7EE4-4D9D-AA74-339FB23157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2590801"/>
            <a:ext cx="7086600" cy="1066799"/>
          </a:xfrm>
        </p:spPr>
        <p:txBody>
          <a:bodyPr/>
          <a:lstStyle>
            <a:lvl1pPr algn="r"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3800"/>
            <a:ext cx="7086600" cy="10668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26" name="Picture 2" descr="C:\Users\dparmen\Desktop\image block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352425"/>
            <a:ext cx="8467725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parmen\Desktop\larger e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801" y="4831080"/>
            <a:ext cx="2022437" cy="164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578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>
            <a:lvl1pPr>
              <a:defRPr baseline="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69" y="1676400"/>
            <a:ext cx="8229600" cy="4373563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lvl2pPr>
            <a:lvl3pPr>
              <a:spcBef>
                <a:spcPts val="0"/>
              </a:spcBef>
              <a:defRPr/>
            </a:lvl3pPr>
            <a:lvl4pPr marL="17145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lvl4pPr>
            <a:lvl5pPr marL="21717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2050" name="Picture 2" descr="C:\Users\dparmen\Desktop\images strip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"/>
            <a:ext cx="8846737" cy="48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parmen\Desktop\e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832" y="6156960"/>
            <a:ext cx="67376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06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4B89-9543-4429-813F-84FBFDAB41D1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821A-7F98-4E46-8C60-D991483A31E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parmen\Desktop\images strip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0"/>
            <a:ext cx="8846737" cy="48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dparmen\Desktop\e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832" y="6156960"/>
            <a:ext cx="67376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0969" y="762000"/>
            <a:ext cx="82296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4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B4B89-9543-4429-813F-84FBFDAB41D1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8821A-7F98-4E46-8C60-D991483A3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9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s.illinois.gov/SitePages/Glossary.asp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s.illinois.gov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200400"/>
            <a:ext cx="8229600" cy="1066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Information Session</a:t>
            </a:r>
            <a:br>
              <a:rPr lang="en-US" dirty="0" smtClean="0"/>
            </a:br>
            <a:r>
              <a:rPr lang="en-US" dirty="0" smtClean="0"/>
              <a:t>Layoffs, Separations, and Benefits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362200" y="4800601"/>
            <a:ext cx="3962400" cy="1219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Open Forum</a:t>
            </a:r>
          </a:p>
          <a:p>
            <a:pPr algn="ctr"/>
            <a:r>
              <a:rPr lang="en-US" dirty="0" smtClean="0"/>
              <a:t>April 20, 2015-Main Campus</a:t>
            </a:r>
          </a:p>
          <a:p>
            <a:pPr algn="ctr"/>
            <a:r>
              <a:rPr lang="en-US" dirty="0"/>
              <a:t>April </a:t>
            </a:r>
            <a:r>
              <a:rPr lang="en-US" dirty="0" smtClean="0"/>
              <a:t>28, </a:t>
            </a:r>
            <a:r>
              <a:rPr lang="en-US" dirty="0"/>
              <a:t>2015-Main </a:t>
            </a:r>
            <a:r>
              <a:rPr lang="en-US" dirty="0" smtClean="0"/>
              <a:t>Campus</a:t>
            </a:r>
          </a:p>
          <a:p>
            <a:pPr algn="ctr"/>
            <a:r>
              <a:rPr lang="en-US" dirty="0" smtClean="0"/>
              <a:t>April 27, 2015-SDM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4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Civil Service </a:t>
            </a:r>
            <a:r>
              <a:rPr lang="en-US" dirty="0" smtClean="0"/>
              <a:t>Employment Register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220" y="1951037"/>
            <a:ext cx="8229600" cy="4373563"/>
          </a:xfrm>
        </p:spPr>
        <p:txBody>
          <a:bodyPr/>
          <a:lstStyle/>
          <a:p>
            <a:pPr marL="347472" indent="-347472"/>
            <a:r>
              <a:rPr lang="en-US" sz="2400" dirty="0"/>
              <a:t>Registers are maintained by </a:t>
            </a:r>
            <a:r>
              <a:rPr lang="en-US" sz="2400" dirty="0" smtClean="0"/>
              <a:t>classification</a:t>
            </a:r>
            <a:endParaRPr lang="en-US" sz="2400" dirty="0"/>
          </a:p>
          <a:p>
            <a:pPr marL="347472" indent="-347472"/>
            <a:r>
              <a:rPr lang="en-US" sz="2400" dirty="0"/>
              <a:t>Applicants/employees are placed on registers by their  highest score and/or service </a:t>
            </a:r>
            <a:r>
              <a:rPr lang="en-US" sz="2400" dirty="0" smtClean="0"/>
              <a:t>time</a:t>
            </a:r>
            <a:endParaRPr lang="en-US" sz="2400" dirty="0"/>
          </a:p>
          <a:p>
            <a:pPr marL="347472" indent="-347472"/>
            <a:r>
              <a:rPr lang="en-US" sz="2400" dirty="0"/>
              <a:t>For appointment purposes, types of registers shall have precedence as </a:t>
            </a:r>
            <a:r>
              <a:rPr lang="en-US" sz="2400" dirty="0" smtClean="0"/>
              <a:t>follows:</a:t>
            </a:r>
          </a:p>
          <a:p>
            <a:pPr marL="747522" lvl="2" indent="-347472"/>
            <a:r>
              <a:rPr lang="en-US" sz="2200" dirty="0" smtClean="0"/>
              <a:t>Re-Employment</a:t>
            </a:r>
          </a:p>
          <a:p>
            <a:pPr marL="747522" lvl="2" indent="-347472"/>
            <a:r>
              <a:rPr lang="en-US" sz="2200" dirty="0" smtClean="0"/>
              <a:t>Promotional</a:t>
            </a:r>
          </a:p>
          <a:p>
            <a:pPr marL="747522" lvl="2" indent="-347472"/>
            <a:r>
              <a:rPr lang="en-US" sz="2200" dirty="0" smtClean="0"/>
              <a:t>Original </a:t>
            </a:r>
            <a:r>
              <a:rPr lang="en-US" sz="2200" dirty="0"/>
              <a:t>Entry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Civil Service </a:t>
            </a:r>
            <a:r>
              <a:rPr lang="en-US" dirty="0" smtClean="0"/>
              <a:t>Re-Employment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73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Contain </a:t>
            </a:r>
            <a:r>
              <a:rPr lang="en-US" sz="2400" dirty="0"/>
              <a:t>the names of status employees laid off through a reduction in </a:t>
            </a:r>
            <a:r>
              <a:rPr lang="en-US" sz="2400" dirty="0" smtClean="0"/>
              <a:t>force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Employees </a:t>
            </a:r>
            <a:r>
              <a:rPr lang="en-US" sz="2400" dirty="0"/>
              <a:t>listed by seniority earned in the applicable </a:t>
            </a:r>
            <a:r>
              <a:rPr lang="en-US" sz="2400" dirty="0" smtClean="0"/>
              <a:t>classification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employee on this register must be appointed to a vacancy in the </a:t>
            </a:r>
            <a:r>
              <a:rPr lang="en-US" sz="2400" dirty="0" smtClean="0"/>
              <a:t>classification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1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Civil Service </a:t>
            </a:r>
            <a:r>
              <a:rPr lang="en-US" dirty="0" smtClean="0"/>
              <a:t>Layoff and Reemployment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754563"/>
          </a:xfrm>
        </p:spPr>
        <p:txBody>
          <a:bodyPr>
            <a:normAutofit fontScale="40000" lnSpcReduction="20000"/>
          </a:bodyPr>
          <a:lstStyle/>
          <a:p>
            <a:pPr marL="347472" indent="-347472">
              <a:lnSpc>
                <a:spcPct val="120000"/>
              </a:lnSpc>
              <a:buNone/>
            </a:pPr>
            <a:endParaRPr lang="en-US" dirty="0" smtClean="0">
              <a:latin typeface="+mj-lt"/>
              <a:cs typeface="Times New Roman" panose="02020603050405020304" pitchFamily="18" charset="0"/>
            </a:endParaRPr>
          </a:p>
          <a:p>
            <a:pPr marL="347472" lvl="1" indent="-347472">
              <a:lnSpc>
                <a:spcPct val="120000"/>
              </a:lnSpc>
              <a:buFont typeface="Arial" pitchFamily="34" charset="0"/>
              <a:buChar char="•"/>
            </a:pPr>
            <a:r>
              <a:rPr lang="en-US" sz="5300" dirty="0" smtClean="0">
                <a:latin typeface="+mj-lt"/>
              </a:rPr>
              <a:t>Whenever </a:t>
            </a:r>
            <a:r>
              <a:rPr lang="en-US" sz="5300" dirty="0">
                <a:latin typeface="+mj-lt"/>
              </a:rPr>
              <a:t>it becomes necessary to reemploy one or more employees in a class, the employee last laid off by seniority </a:t>
            </a:r>
            <a:r>
              <a:rPr lang="en-US" sz="5300" dirty="0" smtClean="0">
                <a:latin typeface="+mj-lt"/>
              </a:rPr>
              <a:t>should </a:t>
            </a:r>
            <a:r>
              <a:rPr lang="en-US" sz="5300" dirty="0">
                <a:latin typeface="+mj-lt"/>
              </a:rPr>
              <a:t>be reemployed first, and further reemployment shall be made in the order of seniority until the reemployment register for that class is exhausted.  </a:t>
            </a:r>
          </a:p>
          <a:p>
            <a:pPr marL="347472" indent="-347472">
              <a:lnSpc>
                <a:spcPct val="120000"/>
              </a:lnSpc>
            </a:pPr>
            <a:endParaRPr lang="en-US" sz="5300" dirty="0" smtClean="0">
              <a:latin typeface="+mj-lt"/>
              <a:cs typeface="Times New Roman" panose="02020603050405020304" pitchFamily="18" charset="0"/>
            </a:endParaRPr>
          </a:p>
          <a:p>
            <a:pPr marL="347472" indent="-347472">
              <a:lnSpc>
                <a:spcPct val="120000"/>
              </a:lnSpc>
            </a:pPr>
            <a:r>
              <a:rPr lang="en-US" sz="5300" dirty="0" smtClean="0">
                <a:latin typeface="+mj-lt"/>
                <a:cs typeface="Times New Roman" panose="02020603050405020304" pitchFamily="18" charset="0"/>
              </a:rPr>
              <a:t>No </a:t>
            </a:r>
            <a:r>
              <a:rPr lang="en-US" sz="5300" dirty="0">
                <a:latin typeface="+mj-lt"/>
                <a:cs typeface="Times New Roman" panose="02020603050405020304" pitchFamily="18" charset="0"/>
              </a:rPr>
              <a:t>available employee </a:t>
            </a:r>
            <a:r>
              <a:rPr lang="en-US" sz="5300" dirty="0" smtClean="0">
                <a:latin typeface="+mj-lt"/>
                <a:cs typeface="Times New Roman" panose="02020603050405020304" pitchFamily="18" charset="0"/>
              </a:rPr>
              <a:t>should </a:t>
            </a:r>
            <a:r>
              <a:rPr lang="en-US" sz="5300" dirty="0">
                <a:latin typeface="+mj-lt"/>
                <a:cs typeface="Times New Roman" panose="02020603050405020304" pitchFamily="18" charset="0"/>
              </a:rPr>
              <a:t>be on the Reemployment Register with greater seniority than an employee working in the same class or in a lower class in which the employee has accrued seniority; unless the employee has chosen not to exercise bumping rights and provided a signed statement to that </a:t>
            </a:r>
            <a:r>
              <a:rPr lang="en-US" sz="5300" dirty="0" smtClean="0">
                <a:latin typeface="+mj-lt"/>
                <a:cs typeface="Times New Roman" panose="02020603050405020304" pitchFamily="18" charset="0"/>
              </a:rPr>
              <a:t>effect</a:t>
            </a:r>
          </a:p>
          <a:p>
            <a:pPr marL="347472" indent="-347472">
              <a:lnSpc>
                <a:spcPct val="120000"/>
              </a:lnSpc>
            </a:pPr>
            <a:endParaRPr lang="en-US" sz="5300" dirty="0" smtClean="0">
              <a:latin typeface="+mj-lt"/>
              <a:cs typeface="Times New Roman" panose="02020603050405020304" pitchFamily="18" charset="0"/>
            </a:endParaRPr>
          </a:p>
          <a:p>
            <a:pPr marL="347472" indent="-347472">
              <a:lnSpc>
                <a:spcPct val="120000"/>
              </a:lnSpc>
            </a:pPr>
            <a:r>
              <a:rPr lang="en-US" sz="5300" dirty="0" smtClean="0">
                <a:latin typeface="+mj-lt"/>
                <a:cs typeface="Times New Roman" panose="02020603050405020304" pitchFamily="18" charset="0"/>
              </a:rPr>
              <a:t>An </a:t>
            </a:r>
            <a:r>
              <a:rPr lang="en-US" sz="5300" dirty="0">
                <a:latin typeface="+mj-lt"/>
                <a:cs typeface="Times New Roman" panose="02020603050405020304" pitchFamily="18" charset="0"/>
              </a:rPr>
              <a:t>employee may turn down three employment opportunities before being removed from the Reemployment </a:t>
            </a:r>
            <a:r>
              <a:rPr lang="en-US" sz="5300" dirty="0" smtClean="0">
                <a:latin typeface="+mj-lt"/>
                <a:cs typeface="Times New Roman" panose="02020603050405020304" pitchFamily="18" charset="0"/>
              </a:rPr>
              <a:t>Register</a:t>
            </a:r>
            <a:endParaRPr lang="en-US" sz="5300" dirty="0">
              <a:latin typeface="+mj-lt"/>
              <a:cs typeface="Times New Roman" panose="02020603050405020304" pitchFamily="18" charset="0"/>
            </a:endParaRPr>
          </a:p>
          <a:p>
            <a:pPr marL="347472" indent="-347472"/>
            <a:endParaRPr lang="en-US" dirty="0" smtClean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21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Civil Service </a:t>
            </a:r>
            <a:r>
              <a:rPr lang="en-US" dirty="0" smtClean="0"/>
              <a:t>Employment Recalls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69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347472" lvl="1" indent="-347472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 smtClean="0"/>
              <a:t>An </a:t>
            </a:r>
            <a:r>
              <a:rPr lang="en-US" sz="2200" dirty="0"/>
              <a:t>employee who goes on layoff status during the probationary period may, upon written request of the employer, be reinstated by the Executive Director on either the original entry </a:t>
            </a:r>
            <a:r>
              <a:rPr lang="en-US" sz="2200" dirty="0" smtClean="0"/>
              <a:t>or </a:t>
            </a:r>
            <a:r>
              <a:rPr lang="en-US" sz="2200" dirty="0"/>
              <a:t>promotional register, as appropriate, in accordance with total service earned as of the date of the layoff and may be appointed thereafter to the same or similar </a:t>
            </a:r>
            <a:r>
              <a:rPr lang="en-US" sz="2200" dirty="0" smtClean="0"/>
              <a:t>position</a:t>
            </a:r>
          </a:p>
          <a:p>
            <a:pPr marL="914400" lvl="3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 smtClean="0"/>
              <a:t>The </a:t>
            </a:r>
            <a:r>
              <a:rPr lang="en-US" sz="2200" dirty="0"/>
              <a:t>reinstated employee </a:t>
            </a:r>
            <a:r>
              <a:rPr lang="en-US" sz="2200" dirty="0" smtClean="0"/>
              <a:t>should </a:t>
            </a:r>
            <a:r>
              <a:rPr lang="en-US" sz="2200" dirty="0"/>
              <a:t>complete the probationary period for the class in which eligibility has been established, although his/her service may be interrupted by one or more </a:t>
            </a:r>
            <a:r>
              <a:rPr lang="en-US" sz="2200" dirty="0" smtClean="0"/>
              <a:t>layoffs</a:t>
            </a:r>
          </a:p>
          <a:p>
            <a:pPr marL="914400" lvl="3" indent="-457200">
              <a:lnSpc>
                <a:spcPct val="120000"/>
              </a:lnSpc>
            </a:pPr>
            <a:r>
              <a:rPr lang="en-US" sz="2200" dirty="0" smtClean="0"/>
              <a:t>A </a:t>
            </a:r>
            <a:r>
              <a:rPr lang="en-US" sz="2200" dirty="0"/>
              <a:t>probationary employee does not have recall rights</a:t>
            </a:r>
          </a:p>
          <a:p>
            <a:pPr marL="914400" lvl="3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914400" lvl="3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4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7244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3800" dirty="0" smtClean="0"/>
              <a:t>Seasonal layoff (Civil Service Status employee only)</a:t>
            </a:r>
          </a:p>
          <a:p>
            <a:pPr lvl="1">
              <a:lnSpc>
                <a:spcPct val="120000"/>
              </a:lnSpc>
            </a:pPr>
            <a:r>
              <a:rPr lang="en-US" sz="3500" dirty="0" smtClean="0"/>
              <a:t>Employee who has less than a 12 month assignment and has a return to work date</a:t>
            </a:r>
          </a:p>
          <a:p>
            <a:pPr>
              <a:lnSpc>
                <a:spcPct val="120000"/>
              </a:lnSpc>
            </a:pPr>
            <a:r>
              <a:rPr lang="en-US" sz="3800" dirty="0" smtClean="0"/>
              <a:t>Permanent layoff (Civil Service Status employee &amp; Administrative </a:t>
            </a:r>
            <a:r>
              <a:rPr lang="en-US" sz="3800" smtClean="0"/>
              <a:t>Professional Staff </a:t>
            </a:r>
            <a:r>
              <a:rPr lang="en-US" sz="3800" dirty="0" smtClean="0"/>
              <a:t>employee only)</a:t>
            </a:r>
          </a:p>
          <a:p>
            <a:pPr lvl="1">
              <a:lnSpc>
                <a:spcPct val="120000"/>
              </a:lnSpc>
            </a:pPr>
            <a:r>
              <a:rPr lang="en-US" sz="3500" dirty="0" smtClean="0"/>
              <a:t>Employee whose defined assignment is terminated with no anticipated return to work date</a:t>
            </a:r>
          </a:p>
          <a:p>
            <a:pPr>
              <a:lnSpc>
                <a:spcPct val="120000"/>
              </a:lnSpc>
            </a:pPr>
            <a:r>
              <a:rPr lang="en-US" sz="3800" dirty="0" smtClean="0"/>
              <a:t>Resigned</a:t>
            </a:r>
          </a:p>
          <a:p>
            <a:pPr lvl="1">
              <a:lnSpc>
                <a:spcPct val="120000"/>
              </a:lnSpc>
            </a:pPr>
            <a:r>
              <a:rPr lang="en-US" sz="3500" dirty="0" smtClean="0"/>
              <a:t>Employee that voluntarily separates from the university</a:t>
            </a:r>
          </a:p>
          <a:p>
            <a:pPr>
              <a:lnSpc>
                <a:spcPct val="120000"/>
              </a:lnSpc>
            </a:pPr>
            <a:r>
              <a:rPr lang="en-US" sz="3800" dirty="0" smtClean="0"/>
              <a:t>Terminated</a:t>
            </a:r>
          </a:p>
          <a:p>
            <a:pPr lvl="1">
              <a:lnSpc>
                <a:spcPct val="120000"/>
              </a:lnSpc>
            </a:pPr>
            <a:r>
              <a:rPr lang="en-US" sz="3500" dirty="0" smtClean="0"/>
              <a:t>Employee whose position/assignment was eliminated or who was involuntarily separated from the University</a:t>
            </a:r>
          </a:p>
          <a:p>
            <a:pPr>
              <a:lnSpc>
                <a:spcPct val="120000"/>
              </a:lnSpc>
            </a:pPr>
            <a:r>
              <a:rPr lang="en-US" sz="3800" dirty="0" smtClean="0"/>
              <a:t>Retired</a:t>
            </a:r>
          </a:p>
          <a:p>
            <a:pPr lvl="1">
              <a:lnSpc>
                <a:spcPct val="120000"/>
              </a:lnSpc>
            </a:pPr>
            <a:r>
              <a:rPr lang="en-US" sz="3500" dirty="0" smtClean="0"/>
              <a:t>Employee that voluntarily separates from the university and retires under SURS</a:t>
            </a:r>
            <a:endParaRPr lang="en-US" sz="35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6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Benefits Summary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591709"/>
              </p:ext>
            </p:extLst>
          </p:nvPr>
        </p:nvGraphicFramePr>
        <p:xfrm>
          <a:off x="76199" y="1867080"/>
          <a:ext cx="8991600" cy="3619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4000"/>
                <a:gridCol w="1447800"/>
                <a:gridCol w="1600200"/>
                <a:gridCol w="1524000"/>
                <a:gridCol w="1524000"/>
                <a:gridCol w="1371600"/>
              </a:tblGrid>
              <a:tr h="56428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Seasonal layoff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Permanent layoff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Resigned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Terminated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Retired</a:t>
                      </a:r>
                      <a:endParaRPr lang="en-US" sz="1600" dirty="0"/>
                    </a:p>
                  </a:txBody>
                  <a:tcPr/>
                </a:tc>
              </a:tr>
              <a:tr h="994209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Insurance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Remains at the same</a:t>
                      </a:r>
                      <a:r>
                        <a:rPr lang="en-US" sz="1500" baseline="0" dirty="0" smtClean="0"/>
                        <a:t> cost, billed by CMS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75" dirty="0" smtClean="0"/>
                        <a:t>Eligible for COBRA for 18</a:t>
                      </a:r>
                      <a:r>
                        <a:rPr lang="en-US" sz="1475" baseline="0" dirty="0" smtClean="0"/>
                        <a:t> months per CMS costs /regulations</a:t>
                      </a:r>
                      <a:endParaRPr lang="en-US" sz="1475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50" dirty="0" smtClean="0"/>
                        <a:t>Eligible for COBRA for 18</a:t>
                      </a:r>
                      <a:r>
                        <a:rPr lang="en-US" sz="1450" baseline="0" dirty="0" smtClean="0"/>
                        <a:t> months per CMS costs/regulations</a:t>
                      </a:r>
                      <a:endParaRPr lang="en-US" sz="14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50" dirty="0" smtClean="0"/>
                        <a:t>Eligible for COBRA for 18</a:t>
                      </a:r>
                      <a:r>
                        <a:rPr lang="en-US" sz="1450" baseline="0" dirty="0" smtClean="0"/>
                        <a:t> months per CMS costs/regulations</a:t>
                      </a:r>
                      <a:endParaRPr lang="en-US" sz="14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Based upon</a:t>
                      </a:r>
                      <a:r>
                        <a:rPr lang="en-US" sz="1500" baseline="0" dirty="0" smtClean="0"/>
                        <a:t> selection and annuity </a:t>
                      </a:r>
                      <a:endParaRPr lang="en-US" sz="1500" dirty="0"/>
                    </a:p>
                  </a:txBody>
                  <a:tcPr/>
                </a:tc>
              </a:tr>
              <a:tr h="81155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Vacation/Sick</a:t>
                      </a:r>
                      <a:r>
                        <a:rPr lang="en-US" sz="1500" baseline="0" dirty="0" smtClean="0"/>
                        <a:t> payout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Not eligible for payout, balance frozen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Not eligible for payout, balance</a:t>
                      </a:r>
                      <a:r>
                        <a:rPr lang="en-US" sz="1500" baseline="0" dirty="0" smtClean="0"/>
                        <a:t> frozen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Eligible for payout up to the</a:t>
                      </a:r>
                      <a:r>
                        <a:rPr lang="en-US" sz="1500" baseline="0" dirty="0" smtClean="0"/>
                        <a:t> maximum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Eligible for payout up to the</a:t>
                      </a:r>
                      <a:r>
                        <a:rPr lang="en-US" sz="1500" baseline="0" dirty="0" smtClean="0"/>
                        <a:t> maximum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Eligible for payout up to the</a:t>
                      </a:r>
                      <a:r>
                        <a:rPr lang="en-US" sz="1500" baseline="0" dirty="0" smtClean="0"/>
                        <a:t> maximum</a:t>
                      </a:r>
                      <a:endParaRPr lang="en-US" sz="1500" dirty="0"/>
                    </a:p>
                  </a:txBody>
                  <a:tcPr/>
                </a:tc>
              </a:tr>
              <a:tr h="765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SURS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</a:t>
                      </a:r>
                      <a:r>
                        <a:rPr lang="en-US" sz="1500" baseline="0" dirty="0" smtClean="0"/>
                        <a:t> separation refund, SURS balance frozen for vested amounts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separation refund, SURS balance</a:t>
                      </a:r>
                      <a:r>
                        <a:rPr lang="en-US" sz="1500" baseline="0" dirty="0" smtClean="0"/>
                        <a:t> frozen for vested amounts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Separation refund allowed for vested amounts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Separation refund allowed for vested amounts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Separation refund or annuitize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22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US" dirty="0" smtClean="0"/>
              <a:t>Benefits Summary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566944"/>
              </p:ext>
            </p:extLst>
          </p:nvPr>
        </p:nvGraphicFramePr>
        <p:xfrm>
          <a:off x="228600" y="1976120"/>
          <a:ext cx="8610600" cy="2971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5100"/>
                <a:gridCol w="1435100"/>
                <a:gridCol w="1435100"/>
                <a:gridCol w="1435100"/>
                <a:gridCol w="1435100"/>
                <a:gridCol w="14351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Seasonal layoff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Permanent layoff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Resigned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Terminated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Retired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Supplemental Retirement (403b</a:t>
                      </a:r>
                      <a:r>
                        <a:rPr lang="en-US" sz="1500" baseline="0" dirty="0" smtClean="0"/>
                        <a:t> and 457)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withdrawal unless age requirement met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 withdrawal unless age requirement met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Ability to withdraw contributions, consider tax consequences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Ability to withdraw contributions,</a:t>
                      </a:r>
                      <a:r>
                        <a:rPr lang="en-US" sz="1500" baseline="0" dirty="0" smtClean="0"/>
                        <a:t> consider tax consequences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Ability to withdraw contributions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Tuition Waivers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Eligible,</a:t>
                      </a:r>
                      <a:r>
                        <a:rPr lang="en-US" sz="1500" baseline="0" dirty="0" smtClean="0"/>
                        <a:t> still considered an SIUE employee</a:t>
                      </a:r>
                      <a:endParaRPr lang="en-US" sz="1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SIU</a:t>
                      </a:r>
                      <a:r>
                        <a:rPr lang="en-US" sz="1400" baseline="0" dirty="0" smtClean="0"/>
                        <a:t> system</a:t>
                      </a:r>
                      <a:r>
                        <a:rPr lang="en-US" sz="1400" dirty="0" smtClean="0"/>
                        <a:t> only,</a:t>
                      </a:r>
                      <a:r>
                        <a:rPr lang="en-US" sz="1400" baseline="0" dirty="0" smtClean="0"/>
                        <a:t> based upon admission requirements, one year only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Not eligible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Not eligible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smtClean="0"/>
                        <a:t>SIU</a:t>
                      </a:r>
                      <a:r>
                        <a:rPr lang="en-US" sz="1500" baseline="0" smtClean="0"/>
                        <a:t> system </a:t>
                      </a:r>
                      <a:r>
                        <a:rPr lang="en-US" sz="1500" baseline="0" dirty="0" smtClean="0"/>
                        <a:t>only based upon admission requirements</a:t>
                      </a:r>
                      <a:endParaRPr lang="en-US" sz="15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23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Insurance Benefits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 dirty="0"/>
              <a:t>Who is eligible </a:t>
            </a:r>
            <a:r>
              <a:rPr lang="en-US" sz="2800" dirty="0" smtClean="0"/>
              <a:t>to apply for </a:t>
            </a:r>
            <a:r>
              <a:rPr lang="en-US" sz="2800" dirty="0"/>
              <a:t>Unemployment Insurance</a:t>
            </a:r>
            <a:r>
              <a:rPr lang="en-US" sz="2800" dirty="0" smtClean="0"/>
              <a:t>?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8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800" dirty="0" smtClean="0"/>
              <a:t>These </a:t>
            </a:r>
            <a:r>
              <a:rPr lang="en-US" sz="2800" dirty="0"/>
              <a:t>employees are eligible to apply for unemployment: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Permanent Layoff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Employees terminated for cause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8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800" dirty="0" smtClean="0"/>
              <a:t>These employees are </a:t>
            </a:r>
            <a:r>
              <a:rPr lang="en-US" sz="2800" u="sng" dirty="0" smtClean="0"/>
              <a:t>not</a:t>
            </a:r>
            <a:r>
              <a:rPr lang="en-US" sz="2800" dirty="0" smtClean="0"/>
              <a:t> eligible for unemployment: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Seasonal Layoff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Employees who resign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Employees who retire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5695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Insurance Benefits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400" dirty="0" smtClean="0"/>
              <a:t>Generally</a:t>
            </a:r>
            <a:r>
              <a:rPr lang="en-US" sz="2400" dirty="0"/>
              <a:t>, to be eligible for </a:t>
            </a:r>
            <a:r>
              <a:rPr lang="en-US" sz="2400" dirty="0" smtClean="0"/>
              <a:t>(UI) Unemployment Insurance </a:t>
            </a:r>
            <a:r>
              <a:rPr lang="en-US" sz="2400" dirty="0"/>
              <a:t>benefits you must: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Have </a:t>
            </a:r>
            <a:r>
              <a:rPr lang="en-US" sz="2200" dirty="0"/>
              <a:t>lost your job through no fault of your </a:t>
            </a:r>
            <a:r>
              <a:rPr lang="en-US" sz="2200" dirty="0" smtClean="0"/>
              <a:t>own</a:t>
            </a:r>
            <a:endParaRPr lang="en-US" sz="2200" dirty="0"/>
          </a:p>
          <a:p>
            <a:pPr lvl="1">
              <a:lnSpc>
                <a:spcPct val="110000"/>
              </a:lnSpc>
            </a:pPr>
            <a:r>
              <a:rPr lang="en-US" sz="2200" dirty="0"/>
              <a:t>H</a:t>
            </a:r>
            <a:r>
              <a:rPr lang="en-US" sz="2200" dirty="0" smtClean="0"/>
              <a:t>ave </a:t>
            </a:r>
            <a:r>
              <a:rPr lang="en-US" sz="2200" dirty="0"/>
              <a:t>earned wages in </a:t>
            </a:r>
            <a:r>
              <a:rPr lang="en-US" sz="2200" u="sng" dirty="0">
                <a:hlinkClick r:id="rId3" tooltip="Glossary Page"/>
              </a:rPr>
              <a:t>insured </a:t>
            </a:r>
            <a:r>
              <a:rPr lang="en-US" sz="2200" u="sng" dirty="0" smtClean="0">
                <a:hlinkClick r:id="rId3" tooltip="Glossary Page"/>
              </a:rPr>
              <a:t>employment</a:t>
            </a:r>
            <a:endParaRPr lang="en-US" sz="2200" u="sng" dirty="0" smtClean="0"/>
          </a:p>
          <a:p>
            <a:pPr lvl="2">
              <a:lnSpc>
                <a:spcPct val="110000"/>
              </a:lnSpc>
            </a:pPr>
            <a:r>
              <a:rPr lang="en-US" sz="2000" dirty="0"/>
              <a:t>Insured work is work performed for an employer who is subject to the law --- one who is required to make payments to the state under the Illinois Unemployment Insurance </a:t>
            </a:r>
            <a:r>
              <a:rPr lang="en-US" sz="2000" dirty="0" smtClean="0"/>
              <a:t>Act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Be </a:t>
            </a:r>
            <a:r>
              <a:rPr lang="en-US" sz="2200" dirty="0"/>
              <a:t>available for new </a:t>
            </a:r>
            <a:r>
              <a:rPr lang="en-US" sz="2200" dirty="0" smtClean="0"/>
              <a:t>work</a:t>
            </a:r>
            <a:endParaRPr lang="en-US" sz="2200" dirty="0"/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Be </a:t>
            </a:r>
            <a:r>
              <a:rPr lang="en-US" sz="2200" dirty="0"/>
              <a:t>actively seeking new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3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Unemployment Insurance Benefits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6578" y="1798637"/>
            <a:ext cx="8229600" cy="43735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800" dirty="0" smtClean="0"/>
              <a:t>State of Illinois benefits are administered by the Illinois Department of Employment Security (IDES)</a:t>
            </a:r>
          </a:p>
          <a:p>
            <a:pPr lvl="1">
              <a:lnSpc>
                <a:spcPct val="120000"/>
              </a:lnSpc>
            </a:pPr>
            <a:r>
              <a:rPr lang="en-US" sz="1800" dirty="0"/>
              <a:t>A</a:t>
            </a:r>
            <a:r>
              <a:rPr lang="en-US" sz="1800" dirty="0" smtClean="0"/>
              <a:t>mount </a:t>
            </a:r>
            <a:r>
              <a:rPr lang="en-US" sz="1800" dirty="0"/>
              <a:t>of </a:t>
            </a:r>
            <a:r>
              <a:rPr lang="en-US" sz="1800" dirty="0" smtClean="0"/>
              <a:t>benefits vary from $51/week to $569/week</a:t>
            </a:r>
          </a:p>
          <a:p>
            <a:pPr lvl="2">
              <a:lnSpc>
                <a:spcPct val="120000"/>
              </a:lnSpc>
            </a:pPr>
            <a:r>
              <a:rPr lang="en-US" sz="1700" dirty="0" smtClean="0"/>
              <a:t>Benefits are dependent on the amount of money you earned per week, marital status and number of dependents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Benefits can be paid for up to 26 weeks or more depending on the state unemployment rate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/>
              <a:t>Your </a:t>
            </a:r>
            <a:r>
              <a:rPr lang="en-US" sz="1800" dirty="0"/>
              <a:t>unemployment insurance benefits </a:t>
            </a:r>
            <a:r>
              <a:rPr lang="en-US" sz="1800" dirty="0" smtClean="0"/>
              <a:t>are fully </a:t>
            </a:r>
            <a:r>
              <a:rPr lang="en-US" sz="1800" dirty="0"/>
              <a:t>taxable on your state and federal income tax </a:t>
            </a:r>
            <a:r>
              <a:rPr lang="en-US" sz="1800" dirty="0" smtClean="0"/>
              <a:t>returns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Additional information regarding unemployment can be found at 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www.ides.illinois.gov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Benefits can be applied for benefits online or by contacting one of the IDES office locations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7667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Objectives &amp;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0" y="1828800"/>
            <a:ext cx="8503920" cy="44958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5100" dirty="0" smtClean="0"/>
              <a:t>Purpose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200" dirty="0" smtClean="0"/>
              <a:t>To provide the necessary information concerning employee layoffs, separations, re-employment and benefits</a:t>
            </a:r>
          </a:p>
          <a:p>
            <a:pPr>
              <a:lnSpc>
                <a:spcPct val="120000"/>
              </a:lnSpc>
            </a:pPr>
            <a:r>
              <a:rPr lang="en-US" sz="5100" dirty="0" smtClean="0"/>
              <a:t>Agenda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200" dirty="0" smtClean="0"/>
              <a:t>Employee Classifications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200" dirty="0" smtClean="0"/>
              <a:t>Civil Service Statute and Rules</a:t>
            </a:r>
          </a:p>
          <a:p>
            <a:pPr marL="1428750" lvl="3" indent="-457200">
              <a:lnSpc>
                <a:spcPct val="120000"/>
              </a:lnSpc>
            </a:pPr>
            <a:r>
              <a:rPr lang="en-US" sz="4200" dirty="0" smtClean="0"/>
              <a:t>Seniority </a:t>
            </a:r>
          </a:p>
          <a:p>
            <a:pPr marL="1428750" lvl="3" indent="-457200">
              <a:lnSpc>
                <a:spcPct val="120000"/>
              </a:lnSpc>
            </a:pPr>
            <a:r>
              <a:rPr lang="en-US" sz="4200" dirty="0" smtClean="0"/>
              <a:t>Lay off &amp; bumping </a:t>
            </a:r>
          </a:p>
          <a:p>
            <a:pPr marL="1428750" lvl="3" indent="-457200">
              <a:lnSpc>
                <a:spcPct val="120000"/>
              </a:lnSpc>
            </a:pPr>
            <a:r>
              <a:rPr lang="en-US" sz="4200" dirty="0" smtClean="0"/>
              <a:t>Recall and re-employment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700" dirty="0" smtClean="0"/>
              <a:t>Administrative Staff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700" dirty="0" smtClean="0"/>
              <a:t>Administrative Professional Staff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700" dirty="0" smtClean="0"/>
              <a:t>Employee Benefits Summary</a:t>
            </a:r>
          </a:p>
          <a:p>
            <a:pPr marL="747522" lvl="1" indent="-347472">
              <a:lnSpc>
                <a:spcPct val="120000"/>
              </a:lnSpc>
            </a:pPr>
            <a:r>
              <a:rPr lang="en-US" sz="4700" dirty="0" smtClean="0"/>
              <a:t>Unemployment Insurance Benefits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7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43" y="1752600"/>
            <a:ext cx="8229600" cy="43735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/>
              <a:t>To assist our employees in this transitional period, HR will schedule training sessions for employees who receive lay off or termination notices on the following topics: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How to apply for Unemployment Benefits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Resume writing</a:t>
            </a:r>
            <a:r>
              <a:rPr lang="en-US" sz="2200" dirty="0"/>
              <a:t> </a:t>
            </a:r>
            <a:r>
              <a:rPr lang="en-US" sz="2200" dirty="0" smtClean="0"/>
              <a:t>seminars</a:t>
            </a:r>
            <a:r>
              <a:rPr lang="en-US" sz="2200" dirty="0"/>
              <a:t> </a:t>
            </a:r>
            <a:r>
              <a:rPr lang="en-US" sz="2200" dirty="0" smtClean="0"/>
              <a:t>provided by the Career Development Center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/>
              <a:t>Interviewing Skills seminars provided by the Office of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8370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971800"/>
            <a:ext cx="8229600" cy="8382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5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Classifications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347472" indent="-347472"/>
            <a:r>
              <a:rPr lang="en-US" sz="2400" dirty="0" smtClean="0"/>
              <a:t>Civil </a:t>
            </a:r>
            <a:r>
              <a:rPr lang="en-US" sz="2400" dirty="0"/>
              <a:t>Service</a:t>
            </a:r>
          </a:p>
          <a:p>
            <a:pPr marL="742950" lvl="2" indent="-342900"/>
            <a:r>
              <a:rPr lang="en-US" sz="2200" dirty="0"/>
              <a:t>Open Range (Non Represented)</a:t>
            </a:r>
          </a:p>
          <a:p>
            <a:pPr marL="742950" lvl="2" indent="-342900"/>
            <a:r>
              <a:rPr lang="en-US" sz="2200" dirty="0"/>
              <a:t>Represented</a:t>
            </a:r>
          </a:p>
          <a:p>
            <a:pPr marL="347472" indent="-347472"/>
            <a:r>
              <a:rPr lang="en-US" sz="2400" dirty="0"/>
              <a:t>Administrative Staff (Non Represented)</a:t>
            </a:r>
          </a:p>
          <a:p>
            <a:pPr marL="857250" lvl="2" indent="-457200"/>
            <a:r>
              <a:rPr lang="en-US" sz="2200" dirty="0"/>
              <a:t>Term Appointment</a:t>
            </a:r>
          </a:p>
          <a:p>
            <a:pPr marL="857250" lvl="2" indent="-457200"/>
            <a:r>
              <a:rPr lang="en-US" sz="2200" dirty="0"/>
              <a:t>Continuous Appointment</a:t>
            </a:r>
          </a:p>
          <a:p>
            <a:pPr marL="347472" indent="-347472"/>
            <a:r>
              <a:rPr lang="en-US" sz="2400" dirty="0"/>
              <a:t>Administrative Professional Staff (Represented)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56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Service Seniority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73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Amount of time worked in a class or classification series</a:t>
            </a:r>
            <a:endParaRPr lang="en-US" sz="2400" dirty="0"/>
          </a:p>
          <a:p>
            <a:r>
              <a:rPr lang="en-US" sz="2400" dirty="0" smtClean="0"/>
              <a:t>Accumulates upon completion of probationary period and dates back</a:t>
            </a:r>
            <a:r>
              <a:rPr lang="en-US" sz="2400" dirty="0"/>
              <a:t> </a:t>
            </a:r>
            <a:r>
              <a:rPr lang="en-US" sz="2400" dirty="0" smtClean="0"/>
              <a:t>to the day of original employment in the class</a:t>
            </a:r>
          </a:p>
          <a:p>
            <a:r>
              <a:rPr lang="en-US" sz="2400" dirty="0" smtClean="0"/>
              <a:t>Once earned in a classification, it is retained during any period of continuous employment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4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/>
              <a:t>Civil Service Seniority-Accumulation (Basic Components)</a:t>
            </a:r>
            <a:endParaRPr lang="en-US" sz="3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0687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Seniority is earned by classification and/or classification </a:t>
            </a:r>
            <a:r>
              <a:rPr lang="en-US" sz="2400" dirty="0" smtClean="0"/>
              <a:t>series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Seniority earned in a higher classification in a promotional line is added to seniority in a lower class in the same promotional </a:t>
            </a:r>
            <a:r>
              <a:rPr lang="en-US" sz="2400" dirty="0" smtClean="0"/>
              <a:t>line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Seniority earned in a lower classification cannot be counted towards seniority in a higher </a:t>
            </a:r>
            <a:r>
              <a:rPr lang="en-US" sz="2400" dirty="0" smtClean="0"/>
              <a:t>classification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sz="2400" dirty="0"/>
              <a:t>Seniority is accumulated during a layoff caused by a break in the academic calendar or during any layoff not in excess of 30 consecutive work </a:t>
            </a:r>
            <a:r>
              <a:rPr lang="en-US" sz="2400" dirty="0" smtClean="0"/>
              <a:t>days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0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/>
          <a:p>
            <a:r>
              <a:rPr lang="en-US" dirty="0" smtClean="0"/>
              <a:t>Civil Service Layoff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02163"/>
          </a:xfrm>
        </p:spPr>
        <p:txBody>
          <a:bodyPr>
            <a:normAutofit/>
          </a:bodyPr>
          <a:lstStyle/>
          <a:p>
            <a:pPr marL="347472" indent="-347472"/>
            <a:r>
              <a:rPr lang="en-US" sz="2400" dirty="0" smtClean="0"/>
              <a:t>Typically</a:t>
            </a:r>
            <a:r>
              <a:rPr lang="en-US" sz="2400" dirty="0"/>
              <a:t>, specific positions and/or classifications are targeted for elimination or </a:t>
            </a:r>
            <a:r>
              <a:rPr lang="en-US" sz="2400" dirty="0" smtClean="0"/>
              <a:t>reduction</a:t>
            </a:r>
            <a:endParaRPr lang="en-US" sz="2400" dirty="0"/>
          </a:p>
          <a:p>
            <a:pPr marL="347472" lvl="1" indent="-347472">
              <a:buFont typeface="Arial" panose="020B0604020202020204" pitchFamily="34" charset="0"/>
              <a:buChar char="•"/>
            </a:pPr>
            <a:r>
              <a:rPr lang="en-US" sz="2400" dirty="0" smtClean="0"/>
              <a:t>Within </a:t>
            </a:r>
            <a:r>
              <a:rPr lang="en-US" sz="2400" dirty="0"/>
              <a:t>a specific class, the order of layoff is first determined by employment status </a:t>
            </a:r>
          </a:p>
          <a:p>
            <a:pPr marL="347472" lvl="1" indent="-347472">
              <a:buFont typeface="Arial" panose="020B0604020202020204" pitchFamily="34" charset="0"/>
              <a:buChar char="•"/>
            </a:pPr>
            <a:r>
              <a:rPr lang="en-US" sz="2400" dirty="0" smtClean="0"/>
              <a:t>Probationary </a:t>
            </a:r>
            <a:r>
              <a:rPr lang="en-US" sz="2400" dirty="0"/>
              <a:t>employees are laid off before status </a:t>
            </a:r>
            <a:r>
              <a:rPr lang="en-US" sz="2400" dirty="0" smtClean="0"/>
              <a:t>employees</a:t>
            </a:r>
            <a:endParaRPr lang="en-US" sz="2400" dirty="0"/>
          </a:p>
          <a:p>
            <a:pPr marL="347472" indent="-347472"/>
            <a:r>
              <a:rPr lang="en-US" sz="2400" dirty="0" smtClean="0"/>
              <a:t>Status </a:t>
            </a:r>
            <a:r>
              <a:rPr lang="en-US" sz="2400" dirty="0"/>
              <a:t>employees are then laid off based on service and seniority starting with the least senior employee in a particular </a:t>
            </a:r>
            <a:r>
              <a:rPr lang="en-US" sz="2400" dirty="0" smtClean="0"/>
              <a:t>classification</a:t>
            </a:r>
            <a:endParaRPr lang="en-US" sz="2400" dirty="0"/>
          </a:p>
          <a:p>
            <a:pPr marL="347472" indent="-347472"/>
            <a:r>
              <a:rPr lang="en-US" sz="2400" dirty="0" smtClean="0"/>
              <a:t>Status </a:t>
            </a:r>
            <a:r>
              <a:rPr lang="en-US" sz="2400" dirty="0"/>
              <a:t>employees subject to layoff will receive </a:t>
            </a:r>
            <a:r>
              <a:rPr lang="en-US" sz="2400" dirty="0" smtClean="0"/>
              <a:t>a minimum of a </a:t>
            </a:r>
            <a:r>
              <a:rPr lang="en-US" sz="2400" dirty="0"/>
              <a:t>30-day notice prior to layoff action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1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Civil Service Layoff and Seniority Rights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347472" indent="-347472">
              <a:lnSpc>
                <a:spcPct val="120000"/>
              </a:lnSpc>
            </a:pPr>
            <a:r>
              <a:rPr lang="en-US" sz="7400" dirty="0"/>
              <a:t>Employees subject to layoff have the opportunity to exercise their seniority rights and displace an employee in the classification or classification series with less </a:t>
            </a:r>
            <a:r>
              <a:rPr lang="en-US" sz="7400" dirty="0" smtClean="0"/>
              <a:t>seniority</a:t>
            </a:r>
            <a:endParaRPr lang="en-US" sz="7400" dirty="0"/>
          </a:p>
          <a:p>
            <a:pPr marL="347472" indent="-347472">
              <a:lnSpc>
                <a:spcPct val="120000"/>
              </a:lnSpc>
            </a:pPr>
            <a:r>
              <a:rPr lang="en-US" sz="7400" dirty="0"/>
              <a:t>Employees cannot choose a specific employee or position when exercising their seniority </a:t>
            </a:r>
            <a:r>
              <a:rPr lang="en-US" sz="7400" dirty="0" smtClean="0"/>
              <a:t>rights</a:t>
            </a:r>
          </a:p>
          <a:p>
            <a:pPr marL="747522" lvl="2" indent="-347472">
              <a:lnSpc>
                <a:spcPct val="120000"/>
              </a:lnSpc>
            </a:pPr>
            <a:r>
              <a:rPr lang="en-US" sz="6800" dirty="0" smtClean="0"/>
              <a:t>Employees </a:t>
            </a:r>
            <a:r>
              <a:rPr lang="en-US" sz="6800" dirty="0"/>
              <a:t>must bump the least senior person in the </a:t>
            </a:r>
            <a:r>
              <a:rPr lang="en-US" sz="6800" dirty="0" smtClean="0"/>
              <a:t>classification</a:t>
            </a:r>
            <a:endParaRPr lang="en-US" sz="6800" dirty="0"/>
          </a:p>
          <a:p>
            <a:pPr marL="347472" indent="-347472">
              <a:lnSpc>
                <a:spcPct val="120000"/>
              </a:lnSpc>
            </a:pPr>
            <a:r>
              <a:rPr lang="en-US" sz="7400" dirty="0"/>
              <a:t>An employee in a position with an authorized specialty factor may not be bumped by another employee with greater seniority unless the employee with greater seniority possesses the same specialized certification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Gloria</a:t>
            </a:r>
            <a:endParaRPr lang="en-US" u="sng" dirty="0"/>
          </a:p>
          <a:p>
            <a:pPr>
              <a:lnSpc>
                <a:spcPct val="120000"/>
              </a:lnSpc>
            </a:pPr>
            <a:r>
              <a:rPr lang="en-US" dirty="0" smtClean="0"/>
              <a:t>5 </a:t>
            </a:r>
            <a:r>
              <a:rPr lang="en-US" dirty="0"/>
              <a:t>years </a:t>
            </a:r>
            <a:r>
              <a:rPr lang="en-US" dirty="0" smtClean="0"/>
              <a:t>Office Administrator                                                              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Donte</a:t>
            </a:r>
            <a:endParaRPr lang="en-US" u="sng" dirty="0"/>
          </a:p>
          <a:p>
            <a:pPr>
              <a:lnSpc>
                <a:spcPct val="120000"/>
              </a:lnSpc>
            </a:pPr>
            <a:r>
              <a:rPr lang="en-US" dirty="0" smtClean="0"/>
              <a:t>4 years Office Administrator (and lower classifications in the series)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/>
              <a:t>years </a:t>
            </a:r>
            <a:r>
              <a:rPr lang="en-US" dirty="0" smtClean="0"/>
              <a:t>Office Manager (6 years total for Office Manager)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Cindy</a:t>
            </a:r>
            <a:endParaRPr lang="en-US" u="sng" dirty="0"/>
          </a:p>
          <a:p>
            <a:pPr>
              <a:lnSpc>
                <a:spcPct val="120000"/>
              </a:lnSpc>
            </a:pPr>
            <a:r>
              <a:rPr lang="en-US" dirty="0" smtClean="0"/>
              <a:t>7 </a:t>
            </a:r>
            <a:r>
              <a:rPr lang="en-US" dirty="0"/>
              <a:t>years </a:t>
            </a:r>
            <a:r>
              <a:rPr lang="en-US" dirty="0" smtClean="0"/>
              <a:t>Office Manager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Donna</a:t>
            </a:r>
            <a:endParaRPr lang="en-US" u="sng" dirty="0"/>
          </a:p>
          <a:p>
            <a:pPr>
              <a:lnSpc>
                <a:spcPct val="120000"/>
              </a:lnSpc>
            </a:pPr>
            <a:r>
              <a:rPr lang="en-US" dirty="0" smtClean="0"/>
              <a:t>5 </a:t>
            </a:r>
            <a:r>
              <a:rPr lang="en-US" dirty="0"/>
              <a:t>years </a:t>
            </a:r>
            <a:r>
              <a:rPr lang="en-US" dirty="0" smtClean="0"/>
              <a:t>Office Support Specialist</a:t>
            </a:r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00600" y="1874837"/>
            <a:ext cx="4038600" cy="45259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900" dirty="0" smtClean="0"/>
              <a:t>Gloria’s </a:t>
            </a:r>
            <a:r>
              <a:rPr lang="en-US" sz="2900" dirty="0"/>
              <a:t>position is eliminated</a:t>
            </a:r>
          </a:p>
          <a:p>
            <a:pPr>
              <a:lnSpc>
                <a:spcPct val="120000"/>
              </a:lnSpc>
            </a:pP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 smtClean="0"/>
              <a:t>Gloria </a:t>
            </a:r>
            <a:r>
              <a:rPr lang="en-US" sz="2900" dirty="0"/>
              <a:t>can exercise seniority rights and displace </a:t>
            </a:r>
            <a:r>
              <a:rPr lang="en-US" sz="2900" dirty="0" smtClean="0"/>
              <a:t>Donte (Office Administrator)</a:t>
            </a:r>
            <a:endParaRPr lang="en-US" sz="2900" dirty="0"/>
          </a:p>
          <a:p>
            <a:pPr>
              <a:lnSpc>
                <a:spcPct val="120000"/>
              </a:lnSpc>
            </a:pP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 smtClean="0"/>
              <a:t>Donte </a:t>
            </a:r>
            <a:r>
              <a:rPr lang="en-US" sz="2900" dirty="0"/>
              <a:t>does not have enough seniority to displace </a:t>
            </a:r>
            <a:r>
              <a:rPr lang="en-US" sz="2900" dirty="0" smtClean="0"/>
              <a:t>Cindy, </a:t>
            </a:r>
            <a:r>
              <a:rPr lang="en-US" sz="2900" dirty="0"/>
              <a:t>however he does have enough seniority to displace </a:t>
            </a:r>
            <a:r>
              <a:rPr lang="en-US" sz="2900" dirty="0" smtClean="0"/>
              <a:t>Donna (Office Support Specialist)</a:t>
            </a:r>
            <a:endParaRPr lang="en-US" sz="2900" dirty="0"/>
          </a:p>
          <a:p>
            <a:pPr>
              <a:lnSpc>
                <a:spcPct val="120000"/>
              </a:lnSpc>
            </a:pP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 smtClean="0"/>
              <a:t>Donte </a:t>
            </a:r>
            <a:r>
              <a:rPr lang="en-US" sz="2900" dirty="0"/>
              <a:t>will be placed on the Reemployment Register for the </a:t>
            </a:r>
            <a:r>
              <a:rPr lang="en-US" sz="2900" dirty="0" smtClean="0"/>
              <a:t>Office Administrator and </a:t>
            </a:r>
            <a:r>
              <a:rPr lang="en-US" sz="2900" dirty="0"/>
              <a:t>the </a:t>
            </a:r>
            <a:r>
              <a:rPr lang="en-US" sz="2900" dirty="0" smtClean="0"/>
              <a:t>Office Manager</a:t>
            </a:r>
            <a:endParaRPr lang="en-US" sz="2900" dirty="0"/>
          </a:p>
          <a:p>
            <a:pPr>
              <a:lnSpc>
                <a:spcPct val="120000"/>
              </a:lnSpc>
            </a:pP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 smtClean="0"/>
              <a:t>Donna </a:t>
            </a:r>
            <a:r>
              <a:rPr lang="en-US" sz="2900" dirty="0"/>
              <a:t>will be placed on the Reemployment Register for </a:t>
            </a:r>
            <a:r>
              <a:rPr lang="en-US" sz="2900" dirty="0" smtClean="0"/>
              <a:t>Office Support Specialist </a:t>
            </a:r>
            <a:endParaRPr lang="en-US" sz="29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69" y="838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Civil Service </a:t>
            </a:r>
            <a:r>
              <a:rPr lang="en-US" dirty="0" smtClean="0">
                <a:solidFill>
                  <a:srgbClr val="FF0000"/>
                </a:solidFill>
              </a:rPr>
              <a:t>Seniority </a:t>
            </a:r>
            <a:r>
              <a:rPr lang="en-US" dirty="0">
                <a:solidFill>
                  <a:srgbClr val="FF0000"/>
                </a:solidFill>
              </a:rPr>
              <a:t>Rights (Example)</a:t>
            </a:r>
          </a:p>
        </p:txBody>
      </p:sp>
    </p:spTree>
    <p:extLst>
      <p:ext uri="{BB962C8B-B14F-4D97-AF65-F5344CB8AC3E}">
        <p14:creationId xmlns:p14="http://schemas.microsoft.com/office/powerpoint/2010/main" val="101187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14800" cy="4373563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u="sng" dirty="0" smtClean="0"/>
              <a:t>Tamika</a:t>
            </a:r>
            <a:endParaRPr lang="en-US" u="sng" dirty="0"/>
          </a:p>
          <a:p>
            <a:pPr>
              <a:lnSpc>
                <a:spcPct val="120000"/>
              </a:lnSpc>
            </a:pPr>
            <a:r>
              <a:rPr lang="en-US" dirty="0"/>
              <a:t>3 years Business Manager I                                                              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/>
              <a:t>Bill</a:t>
            </a:r>
          </a:p>
          <a:p>
            <a:pPr>
              <a:lnSpc>
                <a:spcPct val="120000"/>
              </a:lnSpc>
            </a:pPr>
            <a:r>
              <a:rPr lang="en-US" dirty="0"/>
              <a:t>1 year Business Manager I</a:t>
            </a:r>
          </a:p>
          <a:p>
            <a:pPr>
              <a:lnSpc>
                <a:spcPct val="120000"/>
              </a:lnSpc>
            </a:pPr>
            <a:r>
              <a:rPr lang="en-US" dirty="0"/>
              <a:t>4 years Accountant </a:t>
            </a:r>
            <a:r>
              <a:rPr lang="en-US" dirty="0" smtClean="0"/>
              <a:t>II (and lower classifications in series – Accountant I)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/>
              <a:t>Chris</a:t>
            </a:r>
          </a:p>
          <a:p>
            <a:pPr>
              <a:lnSpc>
                <a:spcPct val="120000"/>
              </a:lnSpc>
            </a:pPr>
            <a:r>
              <a:rPr lang="en-US" dirty="0"/>
              <a:t>5 years Accountant II</a:t>
            </a:r>
          </a:p>
          <a:p>
            <a:pPr>
              <a:lnSpc>
                <a:spcPct val="120000"/>
              </a:lnSpc>
            </a:pPr>
            <a:r>
              <a:rPr lang="en-US" dirty="0"/>
              <a:t>7 years (total) Accountant I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u="sng" dirty="0"/>
              <a:t>Darla</a:t>
            </a:r>
          </a:p>
          <a:p>
            <a:pPr>
              <a:lnSpc>
                <a:spcPct val="120000"/>
              </a:lnSpc>
            </a:pPr>
            <a:r>
              <a:rPr lang="en-US" dirty="0"/>
              <a:t>2 years Accountant I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953000" y="1951037"/>
            <a:ext cx="4038600" cy="467836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000" dirty="0" smtClean="0"/>
              <a:t>Tamika’s </a:t>
            </a:r>
            <a:r>
              <a:rPr lang="en-US" sz="4000" dirty="0"/>
              <a:t>position is eliminated</a:t>
            </a:r>
          </a:p>
          <a:p>
            <a:pPr>
              <a:lnSpc>
                <a:spcPct val="120000"/>
              </a:lnSpc>
            </a:pPr>
            <a:endParaRPr lang="en-US" sz="4000" dirty="0"/>
          </a:p>
          <a:p>
            <a:pPr>
              <a:lnSpc>
                <a:spcPct val="120000"/>
              </a:lnSpc>
            </a:pPr>
            <a:r>
              <a:rPr lang="en-US" sz="4000" dirty="0" smtClean="0"/>
              <a:t>Tamika </a:t>
            </a:r>
            <a:r>
              <a:rPr lang="en-US" sz="4000" dirty="0"/>
              <a:t>can exercise seniority rights and displace Bill (Business </a:t>
            </a:r>
            <a:r>
              <a:rPr lang="en-US" sz="4000" dirty="0" smtClean="0"/>
              <a:t>Manager </a:t>
            </a:r>
            <a:r>
              <a:rPr lang="en-US" sz="4000" dirty="0"/>
              <a:t>I)</a:t>
            </a:r>
          </a:p>
          <a:p>
            <a:pPr>
              <a:lnSpc>
                <a:spcPct val="120000"/>
              </a:lnSpc>
            </a:pPr>
            <a:endParaRPr lang="en-US" sz="4000" dirty="0"/>
          </a:p>
          <a:p>
            <a:pPr>
              <a:lnSpc>
                <a:spcPct val="120000"/>
              </a:lnSpc>
            </a:pPr>
            <a:r>
              <a:rPr lang="en-US" sz="4000" dirty="0"/>
              <a:t>Bill does not have enough seniority to displace Chris, however he does have enough seniority to displace Darla (Accountant I)</a:t>
            </a:r>
          </a:p>
          <a:p>
            <a:pPr>
              <a:lnSpc>
                <a:spcPct val="120000"/>
              </a:lnSpc>
            </a:pPr>
            <a:endParaRPr lang="en-US" sz="4000" dirty="0"/>
          </a:p>
          <a:p>
            <a:pPr>
              <a:lnSpc>
                <a:spcPct val="120000"/>
              </a:lnSpc>
            </a:pPr>
            <a:r>
              <a:rPr lang="en-US" sz="4000" dirty="0"/>
              <a:t>Bill will be placed on the Reemployment Register for the Business Manager I and the Accountant II</a:t>
            </a:r>
          </a:p>
          <a:p>
            <a:pPr>
              <a:lnSpc>
                <a:spcPct val="120000"/>
              </a:lnSpc>
            </a:pPr>
            <a:endParaRPr lang="en-US" sz="4000" dirty="0"/>
          </a:p>
          <a:p>
            <a:pPr>
              <a:lnSpc>
                <a:spcPct val="120000"/>
              </a:lnSpc>
            </a:pPr>
            <a:r>
              <a:rPr lang="en-US" sz="4000" dirty="0"/>
              <a:t>Darla will be placed on the Reemployment Register for the Accountant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69" y="8382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Civil Service Seniority Rights (Example)</a:t>
            </a:r>
          </a:p>
        </p:txBody>
      </p:sp>
    </p:spTree>
    <p:extLst>
      <p:ext uri="{BB962C8B-B14F-4D97-AF65-F5344CB8AC3E}">
        <p14:creationId xmlns:p14="http://schemas.microsoft.com/office/powerpoint/2010/main" val="290481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tivat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Captivate Template</Template>
  <TotalTime>1994</TotalTime>
  <Words>1560</Words>
  <Application>Microsoft Office PowerPoint</Application>
  <PresentationFormat>On-screen Show (4:3)</PresentationFormat>
  <Paragraphs>247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Captivate Template</vt:lpstr>
      <vt:lpstr>Information Session Layoffs, Separations, and Benefits</vt:lpstr>
      <vt:lpstr>Training Objectives &amp; Agenda</vt:lpstr>
      <vt:lpstr>Employee Classifications</vt:lpstr>
      <vt:lpstr>Civil Service Seniority</vt:lpstr>
      <vt:lpstr>Civil Service Seniority-Accumulation (Basic Components)</vt:lpstr>
      <vt:lpstr>Civil Service Layoff</vt:lpstr>
      <vt:lpstr>Civil Service Layoff and Seniority Rights</vt:lpstr>
      <vt:lpstr>Civil Service Seniority Rights (Example)</vt:lpstr>
      <vt:lpstr>Civil Service Seniority Rights (Example)</vt:lpstr>
      <vt:lpstr>Civil Service Employment Register Maintenance</vt:lpstr>
      <vt:lpstr>Civil Service Re-Employment Registers</vt:lpstr>
      <vt:lpstr>Civil Service Layoff and Reemployment Registers</vt:lpstr>
      <vt:lpstr>Civil Service Employment Recalls</vt:lpstr>
      <vt:lpstr>Benefits Terminology</vt:lpstr>
      <vt:lpstr>Benefits Summary</vt:lpstr>
      <vt:lpstr>Benefits Summary</vt:lpstr>
      <vt:lpstr>Unemployment Insurance Benefits</vt:lpstr>
      <vt:lpstr>Unemployment Insurance Benefits</vt:lpstr>
      <vt:lpstr>Unemployment Insurance Benefits</vt:lpstr>
      <vt:lpstr>Training Opportunities</vt:lpstr>
      <vt:lpstr>Questions?</vt:lpstr>
    </vt:vector>
  </TitlesOfParts>
  <Company>SIUE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Human Resources</dc:title>
  <dc:creator>Rowe, Jennifer</dc:creator>
  <cp:lastModifiedBy>Chura, Joyree</cp:lastModifiedBy>
  <cp:revision>176</cp:revision>
  <cp:lastPrinted>2015-04-17T20:39:07Z</cp:lastPrinted>
  <dcterms:created xsi:type="dcterms:W3CDTF">2013-09-09T17:04:05Z</dcterms:created>
  <dcterms:modified xsi:type="dcterms:W3CDTF">2015-05-07T20:51:33Z</dcterms:modified>
</cp:coreProperties>
</file>