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56" r:id="rId2"/>
    <p:sldId id="258" r:id="rId3"/>
    <p:sldId id="259" r:id="rId4"/>
    <p:sldId id="257" r:id="rId5"/>
    <p:sldId id="261" r:id="rId6"/>
    <p:sldId id="268" r:id="rId7"/>
    <p:sldId id="263" r:id="rId8"/>
    <p:sldId id="262" r:id="rId9"/>
    <p:sldId id="264" r:id="rId10"/>
    <p:sldId id="265" r:id="rId11"/>
    <p:sldId id="266" r:id="rId12"/>
    <p:sldId id="267" r:id="rId13"/>
    <p:sldId id="276" r:id="rId14"/>
    <p:sldId id="277" r:id="rId15"/>
    <p:sldId id="278" r:id="rId16"/>
    <p:sldId id="279" r:id="rId17"/>
    <p:sldId id="280" r:id="rId18"/>
    <p:sldId id="281" r:id="rId19"/>
    <p:sldId id="282" r:id="rId20"/>
    <p:sldId id="283" r:id="rId21"/>
    <p:sldId id="284" r:id="rId22"/>
    <p:sldId id="285" r:id="rId23"/>
    <p:sldId id="286"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43"/>
    <p:restoredTop sz="94674"/>
  </p:normalViewPr>
  <p:slideViewPr>
    <p:cSldViewPr snapToGrid="0" snapToObjects="1">
      <p:cViewPr varScale="1">
        <p:scale>
          <a:sx n="102" d="100"/>
          <a:sy n="102" d="100"/>
        </p:scale>
        <p:origin x="126" y="21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slide" Target="../slides/slide17.xml"/><Relationship Id="rId2" Type="http://schemas.openxmlformats.org/officeDocument/2006/relationships/slide" Target="../slides/slide16.xml"/><Relationship Id="rId1" Type="http://schemas.openxmlformats.org/officeDocument/2006/relationships/slide" Target="../slides/slide8.xml"/><Relationship Id="rId4"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7ECCA2-E1E1-2440-ABA3-62DD87C57E65}" type="doc">
      <dgm:prSet loTypeId="urn:microsoft.com/office/officeart/2005/8/layout/matrix3" loCatId="" qsTypeId="urn:microsoft.com/office/officeart/2005/8/quickstyle/simple4" qsCatId="simple" csTypeId="urn:microsoft.com/office/officeart/2005/8/colors/accent1_2" csCatId="accent1" phldr="1"/>
      <dgm:spPr/>
      <dgm:t>
        <a:bodyPr/>
        <a:lstStyle/>
        <a:p>
          <a:endParaRPr lang="en-US"/>
        </a:p>
      </dgm:t>
    </dgm:pt>
    <dgm:pt modelId="{C5A55E1A-8FC8-3642-BAD8-DEC20C1A51A8}">
      <dgm:prSet phldrT="[Text]" custT="1"/>
      <dgm:spPr/>
      <dgm:t>
        <a:bodyPr/>
        <a:lstStyle/>
        <a:p>
          <a:r>
            <a:rPr lang="en-US" sz="2400" dirty="0" smtClean="0">
              <a:hlinkClick xmlns:r="http://schemas.openxmlformats.org/officeDocument/2006/relationships" r:id="rId1" action="ppaction://hlinksldjump"/>
            </a:rPr>
            <a:t>What is a thesis?</a:t>
          </a:r>
          <a:endParaRPr lang="en-US" sz="2400" dirty="0"/>
        </a:p>
      </dgm:t>
    </dgm:pt>
    <dgm:pt modelId="{9C9EF3AD-7064-894B-AC98-D771177DE6BB}" type="parTrans" cxnId="{46AE9DD4-E22F-E547-AFAA-016C6AA5CFAF}">
      <dgm:prSet/>
      <dgm:spPr/>
      <dgm:t>
        <a:bodyPr/>
        <a:lstStyle/>
        <a:p>
          <a:endParaRPr lang="en-US"/>
        </a:p>
      </dgm:t>
    </dgm:pt>
    <dgm:pt modelId="{F77D0399-7C98-454E-A359-BEFB59633D8F}" type="sibTrans" cxnId="{46AE9DD4-E22F-E547-AFAA-016C6AA5CFAF}">
      <dgm:prSet/>
      <dgm:spPr/>
      <dgm:t>
        <a:bodyPr/>
        <a:lstStyle/>
        <a:p>
          <a:endParaRPr lang="en-US"/>
        </a:p>
      </dgm:t>
    </dgm:pt>
    <dgm:pt modelId="{BF4069D7-6C6C-084B-80F1-FEF3954766CD}">
      <dgm:prSet phldrT="[Text]"/>
      <dgm:spPr/>
      <dgm:t>
        <a:bodyPr/>
        <a:lstStyle/>
        <a:p>
          <a:r>
            <a:rPr lang="en-US" dirty="0" smtClean="0">
              <a:hlinkClick xmlns:r="http://schemas.openxmlformats.org/officeDocument/2006/relationships" r:id="rId2" action="ppaction://hlinksldjump"/>
            </a:rPr>
            <a:t>Who is the audience?</a:t>
          </a:r>
          <a:endParaRPr lang="en-US" dirty="0"/>
        </a:p>
      </dgm:t>
    </dgm:pt>
    <dgm:pt modelId="{F60708E8-19BF-FA41-9B7B-A05413A0A69D}" type="parTrans" cxnId="{EBA1D717-BA93-5346-9207-090C76363C4F}">
      <dgm:prSet/>
      <dgm:spPr/>
      <dgm:t>
        <a:bodyPr/>
        <a:lstStyle/>
        <a:p>
          <a:endParaRPr lang="en-US"/>
        </a:p>
      </dgm:t>
    </dgm:pt>
    <dgm:pt modelId="{688B6DD1-28C5-F944-B355-D8EDD005BE7C}" type="sibTrans" cxnId="{EBA1D717-BA93-5346-9207-090C76363C4F}">
      <dgm:prSet/>
      <dgm:spPr/>
      <dgm:t>
        <a:bodyPr/>
        <a:lstStyle/>
        <a:p>
          <a:endParaRPr lang="en-US"/>
        </a:p>
      </dgm:t>
    </dgm:pt>
    <dgm:pt modelId="{EF3A783E-2814-2C4B-A1BC-F6CD823E464B}">
      <dgm:prSet phldrT="[Text]"/>
      <dgm:spPr/>
      <dgm:t>
        <a:bodyPr/>
        <a:lstStyle/>
        <a:p>
          <a:r>
            <a:rPr lang="en-US" dirty="0" smtClean="0">
              <a:hlinkClick xmlns:r="http://schemas.openxmlformats.org/officeDocument/2006/relationships" r:id="rId3" action="ppaction://hlinksldjump"/>
            </a:rPr>
            <a:t>How is a thesis organized?</a:t>
          </a:r>
          <a:endParaRPr lang="en-US" dirty="0"/>
        </a:p>
      </dgm:t>
    </dgm:pt>
    <dgm:pt modelId="{40DD0F62-7E10-F444-9F8D-95A48920AF59}" type="parTrans" cxnId="{66969CAA-4106-C143-9F18-EFDA47635D78}">
      <dgm:prSet/>
      <dgm:spPr/>
      <dgm:t>
        <a:bodyPr/>
        <a:lstStyle/>
        <a:p>
          <a:endParaRPr lang="en-US"/>
        </a:p>
      </dgm:t>
    </dgm:pt>
    <dgm:pt modelId="{E324F663-5520-BD49-B7CA-8C934EB48788}" type="sibTrans" cxnId="{66969CAA-4106-C143-9F18-EFDA47635D78}">
      <dgm:prSet/>
      <dgm:spPr/>
      <dgm:t>
        <a:bodyPr/>
        <a:lstStyle/>
        <a:p>
          <a:endParaRPr lang="en-US"/>
        </a:p>
      </dgm:t>
    </dgm:pt>
    <dgm:pt modelId="{B3189389-560B-8E45-B7FA-6D68AF8FCD64}">
      <dgm:prSet phldrT="[Text]"/>
      <dgm:spPr/>
      <dgm:t>
        <a:bodyPr/>
        <a:lstStyle/>
        <a:p>
          <a:r>
            <a:rPr lang="en-US" dirty="0" smtClean="0">
              <a:hlinkClick xmlns:r="http://schemas.openxmlformats.org/officeDocument/2006/relationships" r:id="rId4" action="ppaction://hlinksldjump"/>
            </a:rPr>
            <a:t>How do I start writing or get unstuck?</a:t>
          </a:r>
          <a:endParaRPr lang="en-US" dirty="0"/>
        </a:p>
      </dgm:t>
    </dgm:pt>
    <dgm:pt modelId="{3C19522F-80F1-0A4D-BA60-2F53872C373C}" type="parTrans" cxnId="{15FC1205-E68F-3042-8E90-BD7DD2CA0C50}">
      <dgm:prSet/>
      <dgm:spPr/>
      <dgm:t>
        <a:bodyPr/>
        <a:lstStyle/>
        <a:p>
          <a:endParaRPr lang="en-US"/>
        </a:p>
      </dgm:t>
    </dgm:pt>
    <dgm:pt modelId="{3F58CC20-0093-AE47-8D11-A29F29AECB8A}" type="sibTrans" cxnId="{15FC1205-E68F-3042-8E90-BD7DD2CA0C50}">
      <dgm:prSet/>
      <dgm:spPr/>
      <dgm:t>
        <a:bodyPr/>
        <a:lstStyle/>
        <a:p>
          <a:endParaRPr lang="en-US"/>
        </a:p>
      </dgm:t>
    </dgm:pt>
    <dgm:pt modelId="{B64326D2-8CF4-0C42-A7FE-D67E90B8D66C}" type="pres">
      <dgm:prSet presAssocID="{857ECCA2-E1E1-2440-ABA3-62DD87C57E65}" presName="matrix" presStyleCnt="0">
        <dgm:presLayoutVars>
          <dgm:chMax val="1"/>
          <dgm:dir/>
          <dgm:resizeHandles val="exact"/>
        </dgm:presLayoutVars>
      </dgm:prSet>
      <dgm:spPr/>
      <dgm:t>
        <a:bodyPr/>
        <a:lstStyle/>
        <a:p>
          <a:endParaRPr lang="en-US"/>
        </a:p>
      </dgm:t>
    </dgm:pt>
    <dgm:pt modelId="{98E29800-3506-9A43-BE30-E2006FC06DFA}" type="pres">
      <dgm:prSet presAssocID="{857ECCA2-E1E1-2440-ABA3-62DD87C57E65}" presName="diamond" presStyleLbl="bgShp" presStyleIdx="0" presStyleCnt="1"/>
      <dgm:spPr/>
    </dgm:pt>
    <dgm:pt modelId="{D8113E3E-C6CD-7E40-8853-8072D89B7A3C}" type="pres">
      <dgm:prSet presAssocID="{857ECCA2-E1E1-2440-ABA3-62DD87C57E65}" presName="quad1" presStyleLbl="node1" presStyleIdx="0" presStyleCnt="4">
        <dgm:presLayoutVars>
          <dgm:chMax val="0"/>
          <dgm:chPref val="0"/>
          <dgm:bulletEnabled val="1"/>
        </dgm:presLayoutVars>
      </dgm:prSet>
      <dgm:spPr/>
      <dgm:t>
        <a:bodyPr/>
        <a:lstStyle/>
        <a:p>
          <a:endParaRPr lang="en-US"/>
        </a:p>
      </dgm:t>
    </dgm:pt>
    <dgm:pt modelId="{59A907A5-8242-E04C-B6D0-8E7FAE7153CA}" type="pres">
      <dgm:prSet presAssocID="{857ECCA2-E1E1-2440-ABA3-62DD87C57E65}" presName="quad2" presStyleLbl="node1" presStyleIdx="1" presStyleCnt="4">
        <dgm:presLayoutVars>
          <dgm:chMax val="0"/>
          <dgm:chPref val="0"/>
          <dgm:bulletEnabled val="1"/>
        </dgm:presLayoutVars>
      </dgm:prSet>
      <dgm:spPr/>
      <dgm:t>
        <a:bodyPr/>
        <a:lstStyle/>
        <a:p>
          <a:endParaRPr lang="en-US"/>
        </a:p>
      </dgm:t>
    </dgm:pt>
    <dgm:pt modelId="{AF3BD061-03DE-3F41-A81B-75E110BD3F35}" type="pres">
      <dgm:prSet presAssocID="{857ECCA2-E1E1-2440-ABA3-62DD87C57E65}" presName="quad3" presStyleLbl="node1" presStyleIdx="2" presStyleCnt="4">
        <dgm:presLayoutVars>
          <dgm:chMax val="0"/>
          <dgm:chPref val="0"/>
          <dgm:bulletEnabled val="1"/>
        </dgm:presLayoutVars>
      </dgm:prSet>
      <dgm:spPr/>
      <dgm:t>
        <a:bodyPr/>
        <a:lstStyle/>
        <a:p>
          <a:endParaRPr lang="en-US"/>
        </a:p>
      </dgm:t>
    </dgm:pt>
    <dgm:pt modelId="{6CE03691-83C8-CE48-88D1-6AC9B7C3DF45}" type="pres">
      <dgm:prSet presAssocID="{857ECCA2-E1E1-2440-ABA3-62DD87C57E65}" presName="quad4" presStyleLbl="node1" presStyleIdx="3" presStyleCnt="4">
        <dgm:presLayoutVars>
          <dgm:chMax val="0"/>
          <dgm:chPref val="0"/>
          <dgm:bulletEnabled val="1"/>
        </dgm:presLayoutVars>
      </dgm:prSet>
      <dgm:spPr/>
      <dgm:t>
        <a:bodyPr/>
        <a:lstStyle/>
        <a:p>
          <a:endParaRPr lang="en-US"/>
        </a:p>
      </dgm:t>
    </dgm:pt>
  </dgm:ptLst>
  <dgm:cxnLst>
    <dgm:cxn modelId="{6067FE7A-8FA6-3848-A973-48DFA912C334}" type="presOf" srcId="{C5A55E1A-8FC8-3642-BAD8-DEC20C1A51A8}" destId="{D8113E3E-C6CD-7E40-8853-8072D89B7A3C}" srcOrd="0" destOrd="0" presId="urn:microsoft.com/office/officeart/2005/8/layout/matrix3"/>
    <dgm:cxn modelId="{487B2EFC-8F03-8B48-81E8-776F5F9971A0}" type="presOf" srcId="{857ECCA2-E1E1-2440-ABA3-62DD87C57E65}" destId="{B64326D2-8CF4-0C42-A7FE-D67E90B8D66C}" srcOrd="0" destOrd="0" presId="urn:microsoft.com/office/officeart/2005/8/layout/matrix3"/>
    <dgm:cxn modelId="{46AE9DD4-E22F-E547-AFAA-016C6AA5CFAF}" srcId="{857ECCA2-E1E1-2440-ABA3-62DD87C57E65}" destId="{C5A55E1A-8FC8-3642-BAD8-DEC20C1A51A8}" srcOrd="0" destOrd="0" parTransId="{9C9EF3AD-7064-894B-AC98-D771177DE6BB}" sibTransId="{F77D0399-7C98-454E-A359-BEFB59633D8F}"/>
    <dgm:cxn modelId="{EBA1D717-BA93-5346-9207-090C76363C4F}" srcId="{857ECCA2-E1E1-2440-ABA3-62DD87C57E65}" destId="{BF4069D7-6C6C-084B-80F1-FEF3954766CD}" srcOrd="1" destOrd="0" parTransId="{F60708E8-19BF-FA41-9B7B-A05413A0A69D}" sibTransId="{688B6DD1-28C5-F944-B355-D8EDD005BE7C}"/>
    <dgm:cxn modelId="{66969CAA-4106-C143-9F18-EFDA47635D78}" srcId="{857ECCA2-E1E1-2440-ABA3-62DD87C57E65}" destId="{EF3A783E-2814-2C4B-A1BC-F6CD823E464B}" srcOrd="2" destOrd="0" parTransId="{40DD0F62-7E10-F444-9F8D-95A48920AF59}" sibTransId="{E324F663-5520-BD49-B7CA-8C934EB48788}"/>
    <dgm:cxn modelId="{5EB7695E-5400-BD49-B790-C5BA594BE165}" type="presOf" srcId="{B3189389-560B-8E45-B7FA-6D68AF8FCD64}" destId="{6CE03691-83C8-CE48-88D1-6AC9B7C3DF45}" srcOrd="0" destOrd="0" presId="urn:microsoft.com/office/officeart/2005/8/layout/matrix3"/>
    <dgm:cxn modelId="{15FC1205-E68F-3042-8E90-BD7DD2CA0C50}" srcId="{857ECCA2-E1E1-2440-ABA3-62DD87C57E65}" destId="{B3189389-560B-8E45-B7FA-6D68AF8FCD64}" srcOrd="3" destOrd="0" parTransId="{3C19522F-80F1-0A4D-BA60-2F53872C373C}" sibTransId="{3F58CC20-0093-AE47-8D11-A29F29AECB8A}"/>
    <dgm:cxn modelId="{6A4B29EE-F6E0-2A4B-AF1C-69F523FEFCBB}" type="presOf" srcId="{BF4069D7-6C6C-084B-80F1-FEF3954766CD}" destId="{59A907A5-8242-E04C-B6D0-8E7FAE7153CA}" srcOrd="0" destOrd="0" presId="urn:microsoft.com/office/officeart/2005/8/layout/matrix3"/>
    <dgm:cxn modelId="{FEFFA91F-37EB-1C47-B0D2-027DC586E7AE}" type="presOf" srcId="{EF3A783E-2814-2C4B-A1BC-F6CD823E464B}" destId="{AF3BD061-03DE-3F41-A81B-75E110BD3F35}" srcOrd="0" destOrd="0" presId="urn:microsoft.com/office/officeart/2005/8/layout/matrix3"/>
    <dgm:cxn modelId="{E3B7413F-C0C9-8B43-BFA4-18AF33A800B8}" type="presParOf" srcId="{B64326D2-8CF4-0C42-A7FE-D67E90B8D66C}" destId="{98E29800-3506-9A43-BE30-E2006FC06DFA}" srcOrd="0" destOrd="0" presId="urn:microsoft.com/office/officeart/2005/8/layout/matrix3"/>
    <dgm:cxn modelId="{438F83AB-B933-BB40-A71E-5F62668B6040}" type="presParOf" srcId="{B64326D2-8CF4-0C42-A7FE-D67E90B8D66C}" destId="{D8113E3E-C6CD-7E40-8853-8072D89B7A3C}" srcOrd="1" destOrd="0" presId="urn:microsoft.com/office/officeart/2005/8/layout/matrix3"/>
    <dgm:cxn modelId="{29D6636A-9E55-9448-ABFC-32F9B09435F4}" type="presParOf" srcId="{B64326D2-8CF4-0C42-A7FE-D67E90B8D66C}" destId="{59A907A5-8242-E04C-B6D0-8E7FAE7153CA}" srcOrd="2" destOrd="0" presId="urn:microsoft.com/office/officeart/2005/8/layout/matrix3"/>
    <dgm:cxn modelId="{A591AC16-F4AA-AE4D-AD87-649B3A6AFFBE}" type="presParOf" srcId="{B64326D2-8CF4-0C42-A7FE-D67E90B8D66C}" destId="{AF3BD061-03DE-3F41-A81B-75E110BD3F35}" srcOrd="3" destOrd="0" presId="urn:microsoft.com/office/officeart/2005/8/layout/matrix3"/>
    <dgm:cxn modelId="{079104D4-EBAB-8643-8F35-2ADFD8178616}" type="presParOf" srcId="{B64326D2-8CF4-0C42-A7FE-D67E90B8D66C}" destId="{6CE03691-83C8-CE48-88D1-6AC9B7C3DF45}"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E29800-3506-9A43-BE30-E2006FC06DFA}">
      <dsp:nvSpPr>
        <dsp:cNvPr id="0" name=""/>
        <dsp:cNvSpPr/>
      </dsp:nvSpPr>
      <dsp:spPr>
        <a:xfrm>
          <a:off x="1851818" y="0"/>
          <a:ext cx="4525963" cy="4525963"/>
        </a:xfrm>
        <a:prstGeom prst="diamond">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D8113E3E-C6CD-7E40-8853-8072D89B7A3C}">
      <dsp:nvSpPr>
        <dsp:cNvPr id="0" name=""/>
        <dsp:cNvSpPr/>
      </dsp:nvSpPr>
      <dsp:spPr>
        <a:xfrm>
          <a:off x="2281784" y="429966"/>
          <a:ext cx="1765125" cy="1765125"/>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hlinkClick xmlns:r="http://schemas.openxmlformats.org/officeDocument/2006/relationships" r:id="" action="ppaction://hlinksldjump"/>
            </a:rPr>
            <a:t>What is a thesis?</a:t>
          </a:r>
          <a:endParaRPr lang="en-US" sz="2400" kern="1200" dirty="0"/>
        </a:p>
      </dsp:txBody>
      <dsp:txXfrm>
        <a:off x="2367950" y="516132"/>
        <a:ext cx="1592793" cy="1592793"/>
      </dsp:txXfrm>
    </dsp:sp>
    <dsp:sp modelId="{59A907A5-8242-E04C-B6D0-8E7FAE7153CA}">
      <dsp:nvSpPr>
        <dsp:cNvPr id="0" name=""/>
        <dsp:cNvSpPr/>
      </dsp:nvSpPr>
      <dsp:spPr>
        <a:xfrm>
          <a:off x="4182689" y="429966"/>
          <a:ext cx="1765125" cy="1765125"/>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hlinkClick xmlns:r="http://schemas.openxmlformats.org/officeDocument/2006/relationships" r:id="" action="ppaction://hlinksldjump"/>
            </a:rPr>
            <a:t>Who is the audience?</a:t>
          </a:r>
          <a:endParaRPr lang="en-US" sz="2200" kern="1200" dirty="0"/>
        </a:p>
      </dsp:txBody>
      <dsp:txXfrm>
        <a:off x="4268855" y="516132"/>
        <a:ext cx="1592793" cy="1592793"/>
      </dsp:txXfrm>
    </dsp:sp>
    <dsp:sp modelId="{AF3BD061-03DE-3F41-A81B-75E110BD3F35}">
      <dsp:nvSpPr>
        <dsp:cNvPr id="0" name=""/>
        <dsp:cNvSpPr/>
      </dsp:nvSpPr>
      <dsp:spPr>
        <a:xfrm>
          <a:off x="2281784" y="2330870"/>
          <a:ext cx="1765125" cy="1765125"/>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hlinkClick xmlns:r="http://schemas.openxmlformats.org/officeDocument/2006/relationships" r:id="" action="ppaction://hlinksldjump"/>
            </a:rPr>
            <a:t>How is a thesis organized?</a:t>
          </a:r>
          <a:endParaRPr lang="en-US" sz="2200" kern="1200" dirty="0"/>
        </a:p>
      </dsp:txBody>
      <dsp:txXfrm>
        <a:off x="2367950" y="2417036"/>
        <a:ext cx="1592793" cy="1592793"/>
      </dsp:txXfrm>
    </dsp:sp>
    <dsp:sp modelId="{6CE03691-83C8-CE48-88D1-6AC9B7C3DF45}">
      <dsp:nvSpPr>
        <dsp:cNvPr id="0" name=""/>
        <dsp:cNvSpPr/>
      </dsp:nvSpPr>
      <dsp:spPr>
        <a:xfrm>
          <a:off x="4182689" y="2330870"/>
          <a:ext cx="1765125" cy="1765125"/>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hlinkClick xmlns:r="http://schemas.openxmlformats.org/officeDocument/2006/relationships" r:id="" action="ppaction://hlinksldjump"/>
            </a:rPr>
            <a:t>How do I start writing or get unstuck?</a:t>
          </a:r>
          <a:endParaRPr lang="en-US" sz="2200" kern="1200" dirty="0"/>
        </a:p>
      </dsp:txBody>
      <dsp:txXfrm>
        <a:off x="4268855" y="2417036"/>
        <a:ext cx="1592793" cy="1592793"/>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D64767-436C-4D3C-A35B-5780D68D9F6A}" type="datetimeFigureOut">
              <a:rPr lang="en-US" smtClean="0"/>
              <a:t>10/25/2018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411370-28BD-418D-9FD3-236C9E3C05B0}" type="slidenum">
              <a:rPr lang="en-US" smtClean="0"/>
              <a:t>‹#›</a:t>
            </a:fld>
            <a:endParaRPr lang="en-US"/>
          </a:p>
        </p:txBody>
      </p:sp>
    </p:spTree>
    <p:extLst>
      <p:ext uri="{BB962C8B-B14F-4D97-AF65-F5344CB8AC3E}">
        <p14:creationId xmlns:p14="http://schemas.microsoft.com/office/powerpoint/2010/main" val="422235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411370-28BD-418D-9FD3-236C9E3C05B0}" type="slidenum">
              <a:rPr lang="en-US" smtClean="0"/>
              <a:t>1</a:t>
            </a:fld>
            <a:endParaRPr lang="en-US"/>
          </a:p>
        </p:txBody>
      </p:sp>
    </p:spTree>
    <p:extLst>
      <p:ext uri="{BB962C8B-B14F-4D97-AF65-F5344CB8AC3E}">
        <p14:creationId xmlns:p14="http://schemas.microsoft.com/office/powerpoint/2010/main" val="8818920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3626A8C-5621-E941-BBFC-92FB43C6694C}" type="datetimeFigureOut">
              <a:rPr lang="en-US" smtClean="0"/>
              <a:t>10/25/2018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3E9E3B-E17E-E84B-8A69-0643EE6F832E}" type="slidenum">
              <a:rPr lang="en-US" smtClean="0"/>
              <a:t>‹#›</a:t>
            </a:fld>
            <a:endParaRPr lang="en-US"/>
          </a:p>
        </p:txBody>
      </p:sp>
    </p:spTree>
    <p:extLst>
      <p:ext uri="{BB962C8B-B14F-4D97-AF65-F5344CB8AC3E}">
        <p14:creationId xmlns:p14="http://schemas.microsoft.com/office/powerpoint/2010/main" val="452732715"/>
      </p:ext>
    </p:extLst>
  </p:cSld>
  <p:clrMapOvr>
    <a:masterClrMapping/>
  </p:clrMapOvr>
  <p:transition spd="slow">
    <p:cove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626A8C-5621-E941-BBFC-92FB43C6694C}" type="datetimeFigureOut">
              <a:rPr lang="en-US" smtClean="0"/>
              <a:t>10/25/2018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3E9E3B-E17E-E84B-8A69-0643EE6F832E}" type="slidenum">
              <a:rPr lang="en-US" smtClean="0"/>
              <a:t>‹#›</a:t>
            </a:fld>
            <a:endParaRPr lang="en-US"/>
          </a:p>
        </p:txBody>
      </p:sp>
    </p:spTree>
    <p:extLst>
      <p:ext uri="{BB962C8B-B14F-4D97-AF65-F5344CB8AC3E}">
        <p14:creationId xmlns:p14="http://schemas.microsoft.com/office/powerpoint/2010/main" val="616415930"/>
      </p:ext>
    </p:extLst>
  </p:cSld>
  <p:clrMapOvr>
    <a:masterClrMapping/>
  </p:clrMapOvr>
  <p:transition spd="slow">
    <p:cove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626A8C-5621-E941-BBFC-92FB43C6694C}" type="datetimeFigureOut">
              <a:rPr lang="en-US" smtClean="0"/>
              <a:t>10/25/2018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3E9E3B-E17E-E84B-8A69-0643EE6F832E}" type="slidenum">
              <a:rPr lang="en-US" smtClean="0"/>
              <a:t>‹#›</a:t>
            </a:fld>
            <a:endParaRPr lang="en-US"/>
          </a:p>
        </p:txBody>
      </p:sp>
    </p:spTree>
    <p:extLst>
      <p:ext uri="{BB962C8B-B14F-4D97-AF65-F5344CB8AC3E}">
        <p14:creationId xmlns:p14="http://schemas.microsoft.com/office/powerpoint/2010/main" val="3482762483"/>
      </p:ext>
    </p:extLst>
  </p:cSld>
  <p:clrMapOvr>
    <a:masterClrMapping/>
  </p:clrMapOvr>
  <p:transition spd="slow">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626A8C-5621-E941-BBFC-92FB43C6694C}" type="datetimeFigureOut">
              <a:rPr lang="en-US" smtClean="0"/>
              <a:t>10/25/2018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3E9E3B-E17E-E84B-8A69-0643EE6F832E}" type="slidenum">
              <a:rPr lang="en-US" smtClean="0"/>
              <a:t>‹#›</a:t>
            </a:fld>
            <a:endParaRPr lang="en-US"/>
          </a:p>
        </p:txBody>
      </p:sp>
    </p:spTree>
    <p:extLst>
      <p:ext uri="{BB962C8B-B14F-4D97-AF65-F5344CB8AC3E}">
        <p14:creationId xmlns:p14="http://schemas.microsoft.com/office/powerpoint/2010/main" val="3018882241"/>
      </p:ext>
    </p:extLst>
  </p:cSld>
  <p:clrMapOvr>
    <a:masterClrMapping/>
  </p:clrMapOvr>
  <p:transition spd="slow">
    <p:cov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3626A8C-5621-E941-BBFC-92FB43C6694C}" type="datetimeFigureOut">
              <a:rPr lang="en-US" smtClean="0"/>
              <a:t>10/25/2018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3E9E3B-E17E-E84B-8A69-0643EE6F832E}" type="slidenum">
              <a:rPr lang="en-US" smtClean="0"/>
              <a:t>‹#›</a:t>
            </a:fld>
            <a:endParaRPr lang="en-US"/>
          </a:p>
        </p:txBody>
      </p:sp>
    </p:spTree>
    <p:extLst>
      <p:ext uri="{BB962C8B-B14F-4D97-AF65-F5344CB8AC3E}">
        <p14:creationId xmlns:p14="http://schemas.microsoft.com/office/powerpoint/2010/main" val="1550391298"/>
      </p:ext>
    </p:extLst>
  </p:cSld>
  <p:clrMapOvr>
    <a:masterClrMapping/>
  </p:clrMapOvr>
  <p:transition spd="slow">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3626A8C-5621-E941-BBFC-92FB43C6694C}" type="datetimeFigureOut">
              <a:rPr lang="en-US" smtClean="0"/>
              <a:t>10/25/2018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3E9E3B-E17E-E84B-8A69-0643EE6F832E}" type="slidenum">
              <a:rPr lang="en-US" smtClean="0"/>
              <a:t>‹#›</a:t>
            </a:fld>
            <a:endParaRPr lang="en-US"/>
          </a:p>
        </p:txBody>
      </p:sp>
    </p:spTree>
    <p:extLst>
      <p:ext uri="{BB962C8B-B14F-4D97-AF65-F5344CB8AC3E}">
        <p14:creationId xmlns:p14="http://schemas.microsoft.com/office/powerpoint/2010/main" val="2314186505"/>
      </p:ext>
    </p:extLst>
  </p:cSld>
  <p:clrMapOvr>
    <a:masterClrMapping/>
  </p:clrMapOvr>
  <p:transition spd="slow">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3626A8C-5621-E941-BBFC-92FB43C6694C}" type="datetimeFigureOut">
              <a:rPr lang="en-US" smtClean="0"/>
              <a:t>10/25/2018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3E9E3B-E17E-E84B-8A69-0643EE6F832E}" type="slidenum">
              <a:rPr lang="en-US" smtClean="0"/>
              <a:t>‹#›</a:t>
            </a:fld>
            <a:endParaRPr lang="en-US"/>
          </a:p>
        </p:txBody>
      </p:sp>
    </p:spTree>
    <p:extLst>
      <p:ext uri="{BB962C8B-B14F-4D97-AF65-F5344CB8AC3E}">
        <p14:creationId xmlns:p14="http://schemas.microsoft.com/office/powerpoint/2010/main" val="393139915"/>
      </p:ext>
    </p:extLst>
  </p:cSld>
  <p:clrMapOvr>
    <a:masterClrMapping/>
  </p:clrMapOvr>
  <p:transition spd="slow">
    <p:cove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3626A8C-5621-E941-BBFC-92FB43C6694C}" type="datetimeFigureOut">
              <a:rPr lang="en-US" smtClean="0"/>
              <a:t>10/25/2018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3E9E3B-E17E-E84B-8A69-0643EE6F832E}" type="slidenum">
              <a:rPr lang="en-US" smtClean="0"/>
              <a:t>‹#›</a:t>
            </a:fld>
            <a:endParaRPr lang="en-US"/>
          </a:p>
        </p:txBody>
      </p:sp>
    </p:spTree>
    <p:extLst>
      <p:ext uri="{BB962C8B-B14F-4D97-AF65-F5344CB8AC3E}">
        <p14:creationId xmlns:p14="http://schemas.microsoft.com/office/powerpoint/2010/main" val="2707262340"/>
      </p:ext>
    </p:extLst>
  </p:cSld>
  <p:clrMapOvr>
    <a:masterClrMapping/>
  </p:clrMapOvr>
  <p:transition spd="slow">
    <p:cov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626A8C-5621-E941-BBFC-92FB43C6694C}" type="datetimeFigureOut">
              <a:rPr lang="en-US" smtClean="0"/>
              <a:t>10/25/2018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3E9E3B-E17E-E84B-8A69-0643EE6F832E}" type="slidenum">
              <a:rPr lang="en-US" smtClean="0"/>
              <a:t>‹#›</a:t>
            </a:fld>
            <a:endParaRPr lang="en-US"/>
          </a:p>
        </p:txBody>
      </p:sp>
    </p:spTree>
    <p:extLst>
      <p:ext uri="{BB962C8B-B14F-4D97-AF65-F5344CB8AC3E}">
        <p14:creationId xmlns:p14="http://schemas.microsoft.com/office/powerpoint/2010/main" val="1974336644"/>
      </p:ext>
    </p:extLst>
  </p:cSld>
  <p:clrMapOvr>
    <a:masterClrMapping/>
  </p:clrMapOvr>
  <p:transition spd="slow">
    <p:cov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626A8C-5621-E941-BBFC-92FB43C6694C}" type="datetimeFigureOut">
              <a:rPr lang="en-US" smtClean="0"/>
              <a:t>10/25/2018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3E9E3B-E17E-E84B-8A69-0643EE6F832E}" type="slidenum">
              <a:rPr lang="en-US" smtClean="0"/>
              <a:t>‹#›</a:t>
            </a:fld>
            <a:endParaRPr lang="en-US"/>
          </a:p>
        </p:txBody>
      </p:sp>
    </p:spTree>
    <p:extLst>
      <p:ext uri="{BB962C8B-B14F-4D97-AF65-F5344CB8AC3E}">
        <p14:creationId xmlns:p14="http://schemas.microsoft.com/office/powerpoint/2010/main" val="2491956969"/>
      </p:ext>
    </p:extLst>
  </p:cSld>
  <p:clrMapOvr>
    <a:masterClrMapping/>
  </p:clrMapOvr>
  <p:transition spd="slow">
    <p:cove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626A8C-5621-E941-BBFC-92FB43C6694C}" type="datetimeFigureOut">
              <a:rPr lang="en-US" smtClean="0"/>
              <a:t>10/25/2018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3E9E3B-E17E-E84B-8A69-0643EE6F832E}" type="slidenum">
              <a:rPr lang="en-US" smtClean="0"/>
              <a:t>‹#›</a:t>
            </a:fld>
            <a:endParaRPr lang="en-US"/>
          </a:p>
        </p:txBody>
      </p:sp>
    </p:spTree>
    <p:extLst>
      <p:ext uri="{BB962C8B-B14F-4D97-AF65-F5344CB8AC3E}">
        <p14:creationId xmlns:p14="http://schemas.microsoft.com/office/powerpoint/2010/main" val="3496366191"/>
      </p:ext>
    </p:extLst>
  </p:cSld>
  <p:clrMapOvr>
    <a:masterClrMapping/>
  </p:clrMapOvr>
  <p:transition spd="slow">
    <p:cove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626A8C-5621-E941-BBFC-92FB43C6694C}" type="datetimeFigureOut">
              <a:rPr lang="en-US" smtClean="0"/>
              <a:t>10/25/2018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3E9E3B-E17E-E84B-8A69-0643EE6F832E}" type="slidenum">
              <a:rPr lang="en-US" smtClean="0"/>
              <a:t>‹#›</a:t>
            </a:fld>
            <a:endParaRPr lang="en-US"/>
          </a:p>
        </p:txBody>
      </p:sp>
    </p:spTree>
    <p:extLst>
      <p:ext uri="{BB962C8B-B14F-4D97-AF65-F5344CB8AC3E}">
        <p14:creationId xmlns:p14="http://schemas.microsoft.com/office/powerpoint/2010/main" val="6804578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cover/>
  </p:transition>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 Target="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slide" Target="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slide" Target="slide14.xml"/><Relationship Id="rId7" Type="http://schemas.openxmlformats.org/officeDocument/2006/relationships/slide" Target="slide17.xml"/><Relationship Id="rId2" Type="http://schemas.openxmlformats.org/officeDocument/2006/relationships/slide" Target="slide13.xml"/><Relationship Id="rId1" Type="http://schemas.openxmlformats.org/officeDocument/2006/relationships/slideLayout" Target="../slideLayouts/slideLayout7.xml"/><Relationship Id="rId6" Type="http://schemas.openxmlformats.org/officeDocument/2006/relationships/slide" Target="slide6.xml"/><Relationship Id="rId5" Type="http://schemas.openxmlformats.org/officeDocument/2006/relationships/slide" Target="slide8.xml"/><Relationship Id="rId4" Type="http://schemas.openxmlformats.org/officeDocument/2006/relationships/slide" Target="slide15.xml"/></Relationships>
</file>

<file path=ppt/slides/_rels/slide13.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5.jp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6.jp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8.jpg"/><Relationship Id="rId1" Type="http://schemas.openxmlformats.org/officeDocument/2006/relationships/slideLayout" Target="../slideLayouts/slideLayout4.xml"/><Relationship Id="rId4" Type="http://schemas.openxmlformats.org/officeDocument/2006/relationships/slide" Target="slide12.xml"/></Relationships>
</file>

<file path=ppt/slides/_rels/slide19.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slide" Target="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slide" Target="slide1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 Target="slide9.xml"/><Relationship Id="rId7" Type="http://schemas.openxmlformats.org/officeDocument/2006/relationships/slide" Target="slide6.xml"/><Relationship Id="rId2" Type="http://schemas.openxmlformats.org/officeDocument/2006/relationships/image" Target="../media/image2.jpg"/><Relationship Id="rId1" Type="http://schemas.openxmlformats.org/officeDocument/2006/relationships/slideLayout" Target="../slideLayouts/slideLayout4.xml"/><Relationship Id="rId6" Type="http://schemas.openxmlformats.org/officeDocument/2006/relationships/slide" Target="slide12.xml"/><Relationship Id="rId5" Type="http://schemas.openxmlformats.org/officeDocument/2006/relationships/slide" Target="slide11.xml"/><Relationship Id="rId4" Type="http://schemas.openxmlformats.org/officeDocument/2006/relationships/slide" Target="slide10.xml"/></Relationships>
</file>

<file path=ppt/slides/_rels/slide9.xml.rels><?xml version="1.0" encoding="UTF-8" standalone="yes"?>
<Relationships xmlns="http://schemas.openxmlformats.org/package/2006/relationships"><Relationship Id="rId2" Type="http://schemas.openxmlformats.org/officeDocument/2006/relationships/slide" Target="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38325"/>
            <a:ext cx="7772400" cy="1470025"/>
          </a:xfrm>
        </p:spPr>
        <p:txBody>
          <a:bodyPr/>
          <a:lstStyle/>
          <a:p>
            <a:r>
              <a:rPr lang="en-US" dirty="0" smtClean="0">
                <a:solidFill>
                  <a:schemeClr val="tx2">
                    <a:lumMod val="50000"/>
                    <a:lumOff val="50000"/>
                  </a:schemeClr>
                </a:solidFill>
              </a:rPr>
              <a:t>Thesis?</a:t>
            </a:r>
            <a:endParaRPr lang="en-US" dirty="0">
              <a:solidFill>
                <a:schemeClr val="tx2">
                  <a:lumMod val="50000"/>
                  <a:lumOff val="50000"/>
                </a:schemeClr>
              </a:solidFill>
            </a:endParaRPr>
          </a:p>
        </p:txBody>
      </p:sp>
      <p:sp>
        <p:nvSpPr>
          <p:cNvPr id="3" name="Subtitle 2"/>
          <p:cNvSpPr>
            <a:spLocks noGrp="1"/>
          </p:cNvSpPr>
          <p:nvPr>
            <p:ph type="subTitle" idx="1"/>
          </p:nvPr>
        </p:nvSpPr>
        <p:spPr>
          <a:xfrm>
            <a:off x="1257300" y="3359150"/>
            <a:ext cx="6400800" cy="1207911"/>
          </a:xfrm>
        </p:spPr>
        <p:txBody>
          <a:bodyPr/>
          <a:lstStyle/>
          <a:p>
            <a:r>
              <a:rPr lang="en-US" dirty="0" smtClean="0">
                <a:solidFill>
                  <a:schemeClr val="tx2">
                    <a:lumMod val="50000"/>
                    <a:lumOff val="50000"/>
                  </a:schemeClr>
                </a:solidFill>
              </a:rPr>
              <a:t>You’ve already come this far.</a:t>
            </a:r>
          </a:p>
          <a:p>
            <a:r>
              <a:rPr lang="en-US" dirty="0">
                <a:solidFill>
                  <a:schemeClr val="tx2">
                    <a:lumMod val="50000"/>
                    <a:lumOff val="50000"/>
                  </a:schemeClr>
                </a:solidFill>
              </a:rPr>
              <a:t>Just Get it Done!  </a:t>
            </a:r>
          </a:p>
          <a:p>
            <a:endParaRPr lang="en-US" dirty="0">
              <a:solidFill>
                <a:schemeClr val="tx2">
                  <a:lumMod val="50000"/>
                  <a:lumOff val="50000"/>
                </a:schemeClr>
              </a:solidFill>
            </a:endParaRPr>
          </a:p>
        </p:txBody>
      </p:sp>
      <p:sp>
        <p:nvSpPr>
          <p:cNvPr id="5" name="Action Button: Forward or Next 4">
            <a:hlinkClick r:id="" action="ppaction://hlinkshowjump?jump=nextslide" highlightClick="1"/>
          </p:cNvPr>
          <p:cNvSpPr/>
          <p:nvPr/>
        </p:nvSpPr>
        <p:spPr>
          <a:xfrm>
            <a:off x="8267700" y="6497218"/>
            <a:ext cx="850900" cy="360781"/>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8233628"/>
      </p:ext>
    </p:extLst>
  </p:cSld>
  <p:clrMapOvr>
    <a:masterClrMapping/>
  </p:clrMapOvr>
  <p:transition spd="slow">
    <p:cove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93652" y="569820"/>
            <a:ext cx="7346946" cy="5786199"/>
          </a:xfrm>
          <a:prstGeom prst="rect">
            <a:avLst/>
          </a:prstGeom>
          <a:noFill/>
        </p:spPr>
        <p:txBody>
          <a:bodyPr wrap="square" rtlCol="0">
            <a:spAutoFit/>
          </a:bodyPr>
          <a:lstStyle/>
          <a:p>
            <a:r>
              <a:rPr lang="en-US" sz="3200" dirty="0"/>
              <a:t>“My thesis is a hurdle that I have to jump through.</a:t>
            </a:r>
            <a:r>
              <a:rPr lang="en-US" sz="3200" dirty="0" smtClean="0"/>
              <a:t>”</a:t>
            </a:r>
            <a:endParaRPr lang="en-US" sz="3200" dirty="0"/>
          </a:p>
          <a:p>
            <a:endParaRPr lang="en-US" sz="3200" dirty="0" smtClean="0"/>
          </a:p>
          <a:p>
            <a:r>
              <a:rPr lang="en-US" sz="3200" dirty="0" smtClean="0">
                <a:solidFill>
                  <a:srgbClr val="2F97B5"/>
                </a:solidFill>
              </a:rPr>
              <a:t>Well, </a:t>
            </a:r>
            <a:r>
              <a:rPr lang="en-US" sz="3200" dirty="0" err="1" smtClean="0">
                <a:solidFill>
                  <a:srgbClr val="2F97B5"/>
                </a:solidFill>
              </a:rPr>
              <a:t>kinda</a:t>
            </a:r>
            <a:r>
              <a:rPr lang="en-US" sz="3200" dirty="0" smtClean="0">
                <a:solidFill>
                  <a:srgbClr val="2F97B5"/>
                </a:solidFill>
              </a:rPr>
              <a:t>. The thesis </a:t>
            </a:r>
            <a:r>
              <a:rPr lang="en-US" sz="3200" b="1" dirty="0" smtClean="0">
                <a:solidFill>
                  <a:schemeClr val="tx2">
                    <a:lumMod val="75000"/>
                    <a:lumOff val="25000"/>
                  </a:schemeClr>
                </a:solidFill>
              </a:rPr>
              <a:t>is</a:t>
            </a:r>
            <a:r>
              <a:rPr lang="en-US" sz="3200" dirty="0" smtClean="0">
                <a:solidFill>
                  <a:srgbClr val="2F97B5"/>
                </a:solidFill>
              </a:rPr>
              <a:t> your culminating project, and so in that regard, you have to complete it in order to receive your degree. But if you view your thesis as an opportunity to stretch yourself as a scholar and engage deeply with a research question that interests you, the thesis doesn’t have to be a burden.</a:t>
            </a:r>
            <a:endParaRPr lang="en-US" sz="3200" dirty="0">
              <a:solidFill>
                <a:srgbClr val="2F97B5"/>
              </a:solidFill>
            </a:endParaRPr>
          </a:p>
          <a:p>
            <a:endParaRPr lang="en-US" dirty="0"/>
          </a:p>
        </p:txBody>
      </p:sp>
      <p:sp>
        <p:nvSpPr>
          <p:cNvPr id="3" name="TextBox 2"/>
          <p:cNvSpPr txBox="1"/>
          <p:nvPr/>
        </p:nvSpPr>
        <p:spPr>
          <a:xfrm>
            <a:off x="3197282" y="6169081"/>
            <a:ext cx="2766443"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hlinkClick r:id="rId2" action="ppaction://hlinksldjump"/>
              </a:rPr>
              <a:t>Return to list of statements</a:t>
            </a:r>
            <a:endParaRPr lang="en-US" dirty="0"/>
          </a:p>
        </p:txBody>
      </p:sp>
    </p:spTree>
    <p:extLst>
      <p:ext uri="{BB962C8B-B14F-4D97-AF65-F5344CB8AC3E}">
        <p14:creationId xmlns:p14="http://schemas.microsoft.com/office/powerpoint/2010/main" val="4132279609"/>
      </p:ext>
    </p:extLst>
  </p:cSld>
  <p:clrMapOvr>
    <a:masterClrMapping/>
  </p:clrMapOvr>
  <p:transition spd="slow">
    <p:cove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3515" y="737176"/>
            <a:ext cx="8095854" cy="5355312"/>
          </a:xfrm>
          <a:prstGeom prst="rect">
            <a:avLst/>
          </a:prstGeom>
          <a:noFill/>
        </p:spPr>
        <p:txBody>
          <a:bodyPr wrap="square" rtlCol="0">
            <a:spAutoFit/>
          </a:bodyPr>
          <a:lstStyle/>
          <a:p>
            <a:r>
              <a:rPr lang="en-US" sz="3200" dirty="0"/>
              <a:t>“My thesis has to be long, and I’ve never written </a:t>
            </a:r>
            <a:r>
              <a:rPr lang="en-US" sz="3200" dirty="0" smtClean="0"/>
              <a:t>something </a:t>
            </a:r>
            <a:r>
              <a:rPr lang="en-US" sz="3200" dirty="0"/>
              <a:t>that long.</a:t>
            </a:r>
            <a:r>
              <a:rPr lang="en-US" dirty="0" smtClean="0"/>
              <a:t>”</a:t>
            </a:r>
          </a:p>
          <a:p>
            <a:endParaRPr lang="en-US" dirty="0"/>
          </a:p>
          <a:p>
            <a:endParaRPr lang="en-US" dirty="0" smtClean="0"/>
          </a:p>
          <a:p>
            <a:r>
              <a:rPr lang="en-US" sz="3200" dirty="0" smtClean="0">
                <a:solidFill>
                  <a:srgbClr val="2F97B5"/>
                </a:solidFill>
              </a:rPr>
              <a:t>A thesis is long-</a:t>
            </a:r>
            <a:r>
              <a:rPr lang="en-US" sz="3200" dirty="0" err="1" smtClean="0">
                <a:solidFill>
                  <a:srgbClr val="2F97B5"/>
                </a:solidFill>
              </a:rPr>
              <a:t>ish</a:t>
            </a:r>
            <a:r>
              <a:rPr lang="en-US" sz="3200" dirty="0" smtClean="0">
                <a:solidFill>
                  <a:srgbClr val="2F97B5"/>
                </a:solidFill>
              </a:rPr>
              <a:t>, averaging between 60-120 pages. Consider, though, that in your graduate program, you’ve probably written several “seminar” length papers of around 20 pages each. That’s almost the length</a:t>
            </a:r>
            <a:r>
              <a:rPr lang="en-US" sz="3200" dirty="0">
                <a:solidFill>
                  <a:srgbClr val="2F97B5"/>
                </a:solidFill>
              </a:rPr>
              <a:t> </a:t>
            </a:r>
            <a:r>
              <a:rPr lang="en-US" sz="3200" dirty="0" smtClean="0">
                <a:solidFill>
                  <a:srgbClr val="2F97B5"/>
                </a:solidFill>
              </a:rPr>
              <a:t>of a thesis chapter. It’s really a manageable project when you think about it in that way.</a:t>
            </a:r>
            <a:endParaRPr lang="en-US" sz="3200" dirty="0">
              <a:solidFill>
                <a:srgbClr val="2F97B5"/>
              </a:solidFill>
            </a:endParaRPr>
          </a:p>
          <a:p>
            <a:endParaRPr lang="en-US" dirty="0"/>
          </a:p>
        </p:txBody>
      </p:sp>
      <p:sp>
        <p:nvSpPr>
          <p:cNvPr id="4" name="TextBox 3"/>
          <p:cNvSpPr txBox="1"/>
          <p:nvPr/>
        </p:nvSpPr>
        <p:spPr>
          <a:xfrm>
            <a:off x="3038552" y="6098933"/>
            <a:ext cx="2834470"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hlinkClick r:id="rId2" action="ppaction://hlinksldjump"/>
              </a:rPr>
              <a:t>Return to list of statements.</a:t>
            </a:r>
            <a:endParaRPr lang="en-US" dirty="0"/>
          </a:p>
        </p:txBody>
      </p:sp>
    </p:spTree>
    <p:extLst>
      <p:ext uri="{BB962C8B-B14F-4D97-AF65-F5344CB8AC3E}">
        <p14:creationId xmlns:p14="http://schemas.microsoft.com/office/powerpoint/2010/main" val="3502788964"/>
      </p:ext>
    </p:extLst>
  </p:cSld>
  <p:clrMapOvr>
    <a:masterClrMapping/>
  </p:clrMapOvr>
  <p:transition spd="slow">
    <p:cove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ction Button: Custom 1">
            <a:hlinkClick r:id="" action="ppaction://noaction" highlightClick="1"/>
          </p:cNvPr>
          <p:cNvSpPr/>
          <p:nvPr/>
        </p:nvSpPr>
        <p:spPr>
          <a:xfrm>
            <a:off x="861678" y="1667012"/>
            <a:ext cx="2743768" cy="1292785"/>
          </a:xfrm>
          <a:prstGeom prst="actionButtonBlan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bg1"/>
                </a:solidFill>
                <a:hlinkClick r:id="rId2" action="ppaction://hlinksldjump"/>
              </a:rPr>
              <a:t>An original piece of scholarship</a:t>
            </a:r>
            <a:endParaRPr lang="en-US" dirty="0">
              <a:solidFill>
                <a:schemeClr val="bg1"/>
              </a:solidFill>
            </a:endParaRPr>
          </a:p>
        </p:txBody>
      </p:sp>
      <p:sp>
        <p:nvSpPr>
          <p:cNvPr id="3" name="TextBox 2"/>
          <p:cNvSpPr txBox="1"/>
          <p:nvPr/>
        </p:nvSpPr>
        <p:spPr>
          <a:xfrm>
            <a:off x="1995466" y="492525"/>
            <a:ext cx="2902498" cy="646331"/>
          </a:xfrm>
          <a:prstGeom prst="rect">
            <a:avLst/>
          </a:prstGeom>
          <a:noFill/>
        </p:spPr>
        <p:txBody>
          <a:bodyPr wrap="square" rtlCol="0">
            <a:spAutoFit/>
          </a:bodyPr>
          <a:lstStyle/>
          <a:p>
            <a:r>
              <a:rPr lang="en-US" sz="3600" dirty="0" smtClean="0"/>
              <a:t>A  thesis is…</a:t>
            </a:r>
            <a:endParaRPr lang="en-US" sz="3600" dirty="0"/>
          </a:p>
        </p:txBody>
      </p:sp>
      <p:sp>
        <p:nvSpPr>
          <p:cNvPr id="6" name="Action Button: Custom 5">
            <a:hlinkClick r:id="" action="ppaction://noaction" highlightClick="1"/>
          </p:cNvPr>
          <p:cNvSpPr/>
          <p:nvPr/>
        </p:nvSpPr>
        <p:spPr>
          <a:xfrm>
            <a:off x="4897964" y="2251253"/>
            <a:ext cx="3628122" cy="1417087"/>
          </a:xfrm>
          <a:prstGeom prst="actionButtonBlan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hlinkClick r:id="rId3" action="ppaction://hlinksldjump"/>
              </a:rPr>
              <a:t>An original argument with sufficient evidence to show your committee that you’ve thought  deeply about a research question.</a:t>
            </a:r>
            <a:endParaRPr lang="en-US" dirty="0"/>
          </a:p>
        </p:txBody>
      </p:sp>
      <p:sp>
        <p:nvSpPr>
          <p:cNvPr id="7" name="Action Button: Custom 6">
            <a:hlinkClick r:id="" action="ppaction://noaction" highlightClick="1"/>
          </p:cNvPr>
          <p:cNvSpPr/>
          <p:nvPr/>
        </p:nvSpPr>
        <p:spPr>
          <a:xfrm>
            <a:off x="1995466" y="3668340"/>
            <a:ext cx="2584703" cy="1042416"/>
          </a:xfrm>
          <a:prstGeom prst="actionButtonBlan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hlinkClick r:id="rId2" action="ppaction://hlinksldjump"/>
              </a:rPr>
              <a:t>An independent research project</a:t>
            </a:r>
            <a:endParaRPr lang="en-US" dirty="0"/>
          </a:p>
        </p:txBody>
      </p:sp>
      <p:sp>
        <p:nvSpPr>
          <p:cNvPr id="9" name="Action Button: Custom 8">
            <a:hlinkClick r:id="" action="ppaction://noaction" highlightClick="1"/>
          </p:cNvPr>
          <p:cNvSpPr/>
          <p:nvPr/>
        </p:nvSpPr>
        <p:spPr>
          <a:xfrm>
            <a:off x="5691615" y="4710756"/>
            <a:ext cx="2335603" cy="1042416"/>
          </a:xfrm>
          <a:prstGeom prst="actionButtonBlan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hlinkClick r:id="rId4" action="ppaction://hlinksldjump"/>
              </a:rPr>
              <a:t>Long(</a:t>
            </a:r>
            <a:r>
              <a:rPr lang="en-US" dirty="0" err="1" smtClean="0">
                <a:hlinkClick r:id="rId4" action="ppaction://hlinksldjump"/>
              </a:rPr>
              <a:t>ish</a:t>
            </a:r>
            <a:r>
              <a:rPr lang="en-US" dirty="0" smtClean="0">
                <a:hlinkClick r:id="rId4" action="ppaction://hlinksldjump"/>
              </a:rPr>
              <a:t>)</a:t>
            </a:r>
            <a:endParaRPr lang="en-US" dirty="0"/>
          </a:p>
        </p:txBody>
      </p:sp>
      <p:sp>
        <p:nvSpPr>
          <p:cNvPr id="10" name="TextBox 9"/>
          <p:cNvSpPr txBox="1"/>
          <p:nvPr/>
        </p:nvSpPr>
        <p:spPr>
          <a:xfrm>
            <a:off x="498866" y="5466900"/>
            <a:ext cx="4399097" cy="369332"/>
          </a:xfrm>
          <a:prstGeom prst="rect">
            <a:avLst/>
          </a:prstGeom>
          <a:noFill/>
        </p:spPr>
        <p:txBody>
          <a:bodyPr wrap="square" rtlCol="0">
            <a:spAutoFit/>
          </a:bodyPr>
          <a:lstStyle/>
          <a:p>
            <a:r>
              <a:rPr lang="en-US" dirty="0" smtClean="0"/>
              <a:t>Click on any box to get further information.</a:t>
            </a:r>
            <a:endParaRPr lang="en-US" dirty="0"/>
          </a:p>
        </p:txBody>
      </p:sp>
      <p:sp>
        <p:nvSpPr>
          <p:cNvPr id="4" name="Action Button: Forward or Next 3">
            <a:hlinkClick r:id="" action="ppaction://hlinkshowjump?jump=nextslide" highlightClick="1"/>
          </p:cNvPr>
          <p:cNvSpPr/>
          <p:nvPr/>
        </p:nvSpPr>
        <p:spPr>
          <a:xfrm>
            <a:off x="8027218" y="6450656"/>
            <a:ext cx="1116782" cy="407344"/>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Action Button: Back or Previous 4">
            <a:hlinkClick r:id="rId5" action="ppaction://hlinksldjump" highlightClick="1"/>
          </p:cNvPr>
          <p:cNvSpPr/>
          <p:nvPr/>
        </p:nvSpPr>
        <p:spPr>
          <a:xfrm>
            <a:off x="0" y="6450656"/>
            <a:ext cx="1152921" cy="407344"/>
          </a:xfrm>
          <a:prstGeom prst="actionButtonBackPrevio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Action Button: Custom 7">
            <a:hlinkClick r:id="rId6" action="ppaction://hlinksldjump" highlightClick="1"/>
          </p:cNvPr>
          <p:cNvSpPr/>
          <p:nvPr/>
        </p:nvSpPr>
        <p:spPr>
          <a:xfrm>
            <a:off x="3843124" y="6473635"/>
            <a:ext cx="1474090" cy="384365"/>
          </a:xfrm>
          <a:prstGeom prst="actionButtonBlan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Return</a:t>
            </a:r>
            <a:endParaRPr lang="en-US" dirty="0"/>
          </a:p>
        </p:txBody>
      </p:sp>
      <p:sp>
        <p:nvSpPr>
          <p:cNvPr id="11" name="Action Button: Custom 10">
            <a:hlinkClick r:id="rId7" action="ppaction://hlinksldjump" highlightClick="1"/>
          </p:cNvPr>
          <p:cNvSpPr/>
          <p:nvPr/>
        </p:nvSpPr>
        <p:spPr>
          <a:xfrm>
            <a:off x="1995466" y="6450655"/>
            <a:ext cx="1272667" cy="407345"/>
          </a:xfrm>
          <a:prstGeom prst="actionButtonBlan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Skip to Organization</a:t>
            </a:r>
            <a:endParaRPr lang="en-US" sz="1400" dirty="0"/>
          </a:p>
        </p:txBody>
      </p:sp>
      <p:sp>
        <p:nvSpPr>
          <p:cNvPr id="12" name="Action Button: Custom 11">
            <a:hlinkClick r:id="rId8" action="ppaction://hlinksldjump" highlightClick="1"/>
          </p:cNvPr>
          <p:cNvSpPr/>
          <p:nvPr/>
        </p:nvSpPr>
        <p:spPr>
          <a:xfrm>
            <a:off x="6062133" y="6473635"/>
            <a:ext cx="1371600" cy="384365"/>
          </a:xfrm>
          <a:prstGeom prst="actionButtonBlan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Skip to Audience</a:t>
            </a:r>
            <a:endParaRPr lang="en-US" sz="1400" dirty="0"/>
          </a:p>
        </p:txBody>
      </p:sp>
    </p:spTree>
    <p:extLst>
      <p:ext uri="{BB962C8B-B14F-4D97-AF65-F5344CB8AC3E}">
        <p14:creationId xmlns:p14="http://schemas.microsoft.com/office/powerpoint/2010/main" val="3436805034"/>
      </p:ext>
    </p:extLst>
  </p:cSld>
  <p:clrMapOvr>
    <a:masterClrMapping/>
  </p:clrMapOvr>
  <p:transition spd="slow">
    <p:cove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838199"/>
            <a:ext cx="4038600" cy="5287963"/>
          </a:xfrm>
        </p:spPr>
        <p:txBody>
          <a:bodyPr>
            <a:normAutofit fontScale="85000" lnSpcReduction="20000"/>
          </a:bodyPr>
          <a:lstStyle/>
          <a:p>
            <a:pPr marL="0" indent="0">
              <a:buNone/>
            </a:pPr>
            <a:r>
              <a:rPr lang="en-US" dirty="0" smtClean="0"/>
              <a:t>The thesis is an independent project. However, it is important that you communicate regularly with your chair, who will be able to offer you advice and help you think through your project. Your thesis chair wants to talk with you, so avail yourself of the opportunity. (And your chair won’t charge you for advice!)</a:t>
            </a:r>
          </a:p>
          <a:p>
            <a:pPr marL="0" indent="0">
              <a:buNone/>
            </a:pPr>
            <a:endParaRPr lang="en-US" dirty="0" smtClean="0"/>
          </a:p>
          <a:p>
            <a:pPr marL="0" indent="0">
              <a:buNone/>
            </a:pPr>
            <a:r>
              <a:rPr lang="en-US" dirty="0" smtClean="0"/>
              <a:t>Being part of a writing group may also help you make progress on your project.</a:t>
            </a:r>
            <a:endParaRPr lang="en-US" dirty="0"/>
          </a:p>
        </p:txBody>
      </p:sp>
      <p:pic>
        <p:nvPicPr>
          <p:cNvPr id="5" name="Content Placeholder 4" descr="231H.jpg"/>
          <p:cNvPicPr>
            <a:picLocks noGrp="1" noChangeAspect="1"/>
          </p:cNvPicPr>
          <p:nvPr>
            <p:ph sz="half" idx="2"/>
          </p:nvPr>
        </p:nvPicPr>
        <p:blipFill>
          <a:blip r:embed="rId2">
            <a:extLst>
              <a:ext uri="{28A0092B-C50C-407E-A947-70E740481C1C}">
                <a14:useLocalDpi xmlns:a14="http://schemas.microsoft.com/office/drawing/2010/main" val="0"/>
              </a:ext>
            </a:extLst>
          </a:blip>
          <a:srcRect l="20256" r="20256"/>
          <a:stretch>
            <a:fillRect/>
          </a:stretch>
        </p:blipFill>
        <p:spPr>
          <a:xfrm>
            <a:off x="4648200" y="1409700"/>
            <a:ext cx="4038600" cy="4525963"/>
          </a:xfrm>
        </p:spPr>
      </p:pic>
      <p:sp>
        <p:nvSpPr>
          <p:cNvPr id="6" name="Action Button: Back or Previous 5">
            <a:hlinkClick r:id="rId3" action="ppaction://hlinksldjump" highlightClick="1"/>
          </p:cNvPr>
          <p:cNvSpPr/>
          <p:nvPr/>
        </p:nvSpPr>
        <p:spPr>
          <a:xfrm>
            <a:off x="0" y="6433945"/>
            <a:ext cx="1286593" cy="424055"/>
          </a:xfrm>
          <a:prstGeom prst="actionButtonBackPrevio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Action Button: Forward or Next 6">
            <a:hlinkClick r:id="" action="ppaction://hlinkshowjump?jump=nextslide" highlightClick="1"/>
          </p:cNvPr>
          <p:cNvSpPr/>
          <p:nvPr/>
        </p:nvSpPr>
        <p:spPr>
          <a:xfrm>
            <a:off x="7853230" y="6433945"/>
            <a:ext cx="1290770" cy="424055"/>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Action Button: Custom 7">
            <a:hlinkClick r:id="rId3" action="ppaction://hlinksldjump" highlightClick="1"/>
          </p:cNvPr>
          <p:cNvSpPr/>
          <p:nvPr/>
        </p:nvSpPr>
        <p:spPr>
          <a:xfrm>
            <a:off x="3837813" y="6433945"/>
            <a:ext cx="1620773" cy="424055"/>
          </a:xfrm>
          <a:prstGeom prst="actionButtonBlan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Return</a:t>
            </a:r>
            <a:endParaRPr lang="en-US" dirty="0"/>
          </a:p>
        </p:txBody>
      </p:sp>
    </p:spTree>
    <p:extLst>
      <p:ext uri="{BB962C8B-B14F-4D97-AF65-F5344CB8AC3E}">
        <p14:creationId xmlns:p14="http://schemas.microsoft.com/office/powerpoint/2010/main" val="887458761"/>
      </p:ext>
    </p:extLst>
  </p:cSld>
  <p:clrMapOvr>
    <a:masterClrMapping/>
  </p:clrMapOvr>
  <p:transition spd="slow">
    <p:cove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648200" y="914400"/>
            <a:ext cx="4038600" cy="5211763"/>
          </a:xfrm>
        </p:spPr>
        <p:txBody>
          <a:bodyPr/>
          <a:lstStyle/>
          <a:p>
            <a:pPr marL="0" indent="0">
              <a:buNone/>
            </a:pPr>
            <a:r>
              <a:rPr lang="en-US" dirty="0" smtClean="0"/>
              <a:t>In the thesis, you are providing analysis and interpretation of, for example, a text (Literature), or an event (History). You must also place your analysis within a larger framework of scholarship and develop your own argument about what your topic means.</a:t>
            </a:r>
            <a:endParaRPr lang="en-US" dirty="0"/>
          </a:p>
        </p:txBody>
      </p:sp>
      <p:pic>
        <p:nvPicPr>
          <p:cNvPr id="7" name="Content Placeholder 6" descr="DeathtoStock_Wired4.jpg"/>
          <p:cNvPicPr>
            <a:picLocks noGrp="1" noChangeAspect="1"/>
          </p:cNvPicPr>
          <p:nvPr>
            <p:ph sz="half" idx="1"/>
          </p:nvPr>
        </p:nvPicPr>
        <p:blipFill>
          <a:blip r:embed="rId2">
            <a:extLst>
              <a:ext uri="{28A0092B-C50C-407E-A947-70E740481C1C}">
                <a14:useLocalDpi xmlns:a14="http://schemas.microsoft.com/office/drawing/2010/main" val="0"/>
              </a:ext>
            </a:extLst>
          </a:blip>
          <a:srcRect l="20256" r="20256"/>
          <a:stretch>
            <a:fillRect/>
          </a:stretch>
        </p:blipFill>
        <p:spPr>
          <a:xfrm>
            <a:off x="457200" y="1181100"/>
            <a:ext cx="4038600" cy="4525963"/>
          </a:xfrm>
        </p:spPr>
      </p:pic>
      <p:sp>
        <p:nvSpPr>
          <p:cNvPr id="8" name="Action Button: Back or Previous 7">
            <a:hlinkClick r:id="" action="ppaction://hlinkshowjump?jump=previousslide" highlightClick="1"/>
          </p:cNvPr>
          <p:cNvSpPr/>
          <p:nvPr/>
        </p:nvSpPr>
        <p:spPr>
          <a:xfrm>
            <a:off x="0" y="6333675"/>
            <a:ext cx="1203048" cy="524325"/>
          </a:xfrm>
          <a:prstGeom prst="actionButtonBackPrevio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Action Button: Forward or Next 8">
            <a:hlinkClick r:id="" action="ppaction://hlinkshowjump?jump=nextslide" highlightClick="1"/>
          </p:cNvPr>
          <p:cNvSpPr/>
          <p:nvPr/>
        </p:nvSpPr>
        <p:spPr>
          <a:xfrm>
            <a:off x="8003611" y="6333675"/>
            <a:ext cx="1140389" cy="524325"/>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Action Button: Custom 9">
            <a:hlinkClick r:id="rId3" action="ppaction://hlinksldjump" highlightClick="1"/>
          </p:cNvPr>
          <p:cNvSpPr/>
          <p:nvPr/>
        </p:nvSpPr>
        <p:spPr>
          <a:xfrm>
            <a:off x="3792943" y="6333675"/>
            <a:ext cx="1587355" cy="524325"/>
          </a:xfrm>
          <a:prstGeom prst="actionButtonBlan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Return</a:t>
            </a:r>
            <a:endParaRPr lang="en-US" dirty="0"/>
          </a:p>
        </p:txBody>
      </p:sp>
    </p:spTree>
    <p:extLst>
      <p:ext uri="{BB962C8B-B14F-4D97-AF65-F5344CB8AC3E}">
        <p14:creationId xmlns:p14="http://schemas.microsoft.com/office/powerpoint/2010/main" val="154532213"/>
      </p:ext>
    </p:extLst>
  </p:cSld>
  <p:clrMapOvr>
    <a:masterClrMapping/>
  </p:clrMapOvr>
  <p:transition spd="slow">
    <p:cove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half" idx="2"/>
          </p:nvPr>
        </p:nvSpPr>
        <p:spPr>
          <a:xfrm>
            <a:off x="457200" y="901700"/>
            <a:ext cx="3008313" cy="4691063"/>
          </a:xfrm>
        </p:spPr>
        <p:txBody>
          <a:bodyPr>
            <a:normAutofit/>
          </a:bodyPr>
          <a:lstStyle/>
          <a:p>
            <a:endParaRPr lang="en-US" sz="2000" dirty="0" smtClean="0"/>
          </a:p>
          <a:p>
            <a:endParaRPr lang="en-US" sz="2000" dirty="0"/>
          </a:p>
          <a:p>
            <a:endParaRPr lang="en-US" sz="2000" dirty="0" smtClean="0"/>
          </a:p>
          <a:p>
            <a:r>
              <a:rPr lang="en-US" sz="2000" dirty="0" smtClean="0"/>
              <a:t>A thesis typically runs 60-120 pages, including references. </a:t>
            </a:r>
          </a:p>
          <a:p>
            <a:endParaRPr lang="en-US" sz="2000" dirty="0"/>
          </a:p>
          <a:p>
            <a:endParaRPr lang="en-US" sz="2000" dirty="0"/>
          </a:p>
        </p:txBody>
      </p:sp>
      <p:pic>
        <p:nvPicPr>
          <p:cNvPr id="10" name="Content Placeholder 9" descr="DeathtoStock_Wired2.jpg"/>
          <p:cNvPicPr>
            <a:picLocks noGrp="1" noChangeAspect="1"/>
          </p:cNvPicPr>
          <p:nvPr>
            <p:ph idx="1"/>
          </p:nvPr>
        </p:nvPicPr>
        <p:blipFill>
          <a:blip r:embed="rId2">
            <a:extLst>
              <a:ext uri="{28A0092B-C50C-407E-A947-70E740481C1C}">
                <a14:useLocalDpi xmlns:a14="http://schemas.microsoft.com/office/drawing/2010/main" val="0"/>
              </a:ext>
            </a:extLst>
          </a:blip>
          <a:srcRect l="20883" r="20883"/>
          <a:stretch>
            <a:fillRect/>
          </a:stretch>
        </p:blipFill>
        <p:spPr/>
      </p:pic>
      <p:sp>
        <p:nvSpPr>
          <p:cNvPr id="11" name="Action Button: Back or Previous 10">
            <a:hlinkClick r:id="" action="ppaction://hlinkshowjump?jump=previousslide" highlightClick="1"/>
          </p:cNvPr>
          <p:cNvSpPr/>
          <p:nvPr/>
        </p:nvSpPr>
        <p:spPr>
          <a:xfrm>
            <a:off x="-1" y="6383810"/>
            <a:ext cx="1119503" cy="459568"/>
          </a:xfrm>
          <a:prstGeom prst="actionButtonBackPrevio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Action Button: Forward or Next 11">
            <a:hlinkClick r:id="" action="ppaction://hlinkshowjump?jump=nextslide" highlightClick="1"/>
          </p:cNvPr>
          <p:cNvSpPr/>
          <p:nvPr/>
        </p:nvSpPr>
        <p:spPr>
          <a:xfrm>
            <a:off x="8020320" y="6383810"/>
            <a:ext cx="1123680" cy="459568"/>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Action Button: Custom 12">
            <a:hlinkClick r:id="rId3" action="ppaction://hlinksldjump" highlightClick="1"/>
          </p:cNvPr>
          <p:cNvSpPr/>
          <p:nvPr/>
        </p:nvSpPr>
        <p:spPr>
          <a:xfrm>
            <a:off x="3859779" y="6383810"/>
            <a:ext cx="1754445" cy="459568"/>
          </a:xfrm>
          <a:prstGeom prst="actionButtonBlan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Return</a:t>
            </a:r>
            <a:endParaRPr lang="en-US" dirty="0"/>
          </a:p>
        </p:txBody>
      </p:sp>
    </p:spTree>
    <p:extLst>
      <p:ext uri="{BB962C8B-B14F-4D97-AF65-F5344CB8AC3E}">
        <p14:creationId xmlns:p14="http://schemas.microsoft.com/office/powerpoint/2010/main" val="3099063080"/>
      </p:ext>
    </p:extLst>
  </p:cSld>
  <p:clrMapOvr>
    <a:masterClrMapping/>
  </p:clrMapOvr>
  <p:transition spd="slow">
    <p:cove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69H.jpg"/>
          <p:cNvPicPr>
            <a:picLocks noGrp="1" noChangeAspect="1"/>
          </p:cNvPicPr>
          <p:nvPr>
            <p:ph idx="1"/>
          </p:nvPr>
        </p:nvPicPr>
        <p:blipFill>
          <a:blip r:embed="rId2">
            <a:extLst>
              <a:ext uri="{28A0092B-C50C-407E-A947-70E740481C1C}">
                <a14:useLocalDpi xmlns:a14="http://schemas.microsoft.com/office/drawing/2010/main" val="0"/>
              </a:ext>
            </a:extLst>
          </a:blip>
          <a:srcRect t="-35877" b="-35877"/>
          <a:stretch>
            <a:fillRect/>
          </a:stretch>
        </p:blipFill>
        <p:spPr/>
      </p:pic>
      <p:sp>
        <p:nvSpPr>
          <p:cNvPr id="4" name="Text Placeholder 3"/>
          <p:cNvSpPr>
            <a:spLocks noGrp="1"/>
          </p:cNvSpPr>
          <p:nvPr>
            <p:ph type="body" sz="half" idx="2"/>
          </p:nvPr>
        </p:nvSpPr>
        <p:spPr>
          <a:xfrm>
            <a:off x="457200" y="1657674"/>
            <a:ext cx="3008313" cy="3086100"/>
          </a:xfrm>
        </p:spPr>
        <p:txBody>
          <a:bodyPr>
            <a:normAutofit/>
          </a:bodyPr>
          <a:lstStyle/>
          <a:p>
            <a:r>
              <a:rPr lang="en-US" sz="2000" dirty="0" smtClean="0"/>
              <a:t>The primary audience for your thesis is your committee. They are the people who approve of your final draft.</a:t>
            </a:r>
          </a:p>
          <a:p>
            <a:endParaRPr lang="en-US" sz="2000" dirty="0"/>
          </a:p>
          <a:p>
            <a:r>
              <a:rPr lang="en-US" sz="2000" dirty="0" smtClean="0"/>
              <a:t>A secondary audience is the larger academic community.</a:t>
            </a:r>
            <a:endParaRPr lang="en-US" sz="2000" dirty="0"/>
          </a:p>
        </p:txBody>
      </p:sp>
      <p:sp>
        <p:nvSpPr>
          <p:cNvPr id="6" name="Action Button: Back or Previous 5">
            <a:hlinkClick r:id="" action="ppaction://hlinkshowjump?jump=previousslide" highlightClick="1"/>
          </p:cNvPr>
          <p:cNvSpPr/>
          <p:nvPr/>
        </p:nvSpPr>
        <p:spPr>
          <a:xfrm>
            <a:off x="0" y="6283540"/>
            <a:ext cx="1042416" cy="574459"/>
          </a:xfrm>
          <a:prstGeom prst="actionButtonBackPrevio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Action Button: Forward or Next 6">
            <a:hlinkClick r:id="" action="ppaction://hlinkshowjump?jump=nextslide" highlightClick="1"/>
          </p:cNvPr>
          <p:cNvSpPr/>
          <p:nvPr/>
        </p:nvSpPr>
        <p:spPr>
          <a:xfrm>
            <a:off x="8087156" y="6283540"/>
            <a:ext cx="1056844" cy="574459"/>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Action Button: Custom 7">
            <a:hlinkClick r:id="rId3" action="ppaction://hlinksldjump" highlightClick="1"/>
          </p:cNvPr>
          <p:cNvSpPr/>
          <p:nvPr/>
        </p:nvSpPr>
        <p:spPr>
          <a:xfrm>
            <a:off x="4010160" y="6417233"/>
            <a:ext cx="1503810" cy="440767"/>
          </a:xfrm>
          <a:prstGeom prst="actionButtonBlan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Return</a:t>
            </a:r>
            <a:endParaRPr lang="en-US" dirty="0"/>
          </a:p>
        </p:txBody>
      </p:sp>
    </p:spTree>
    <p:extLst>
      <p:ext uri="{BB962C8B-B14F-4D97-AF65-F5344CB8AC3E}">
        <p14:creationId xmlns:p14="http://schemas.microsoft.com/office/powerpoint/2010/main" val="746107063"/>
      </p:ext>
    </p:extLst>
  </p:cSld>
  <p:clrMapOvr>
    <a:masterClrMapping/>
  </p:clrMapOvr>
  <p:transition spd="slow">
    <p:cove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2"/>
          </p:nvPr>
        </p:nvSpPr>
        <p:spPr>
          <a:xfrm>
            <a:off x="4648200" y="1054100"/>
            <a:ext cx="4038600" cy="5072063"/>
          </a:xfrm>
        </p:spPr>
        <p:txBody>
          <a:bodyPr>
            <a:normAutofit lnSpcReduction="10000"/>
          </a:bodyPr>
          <a:lstStyle/>
          <a:p>
            <a:pPr marL="0" indent="0">
              <a:buNone/>
            </a:pPr>
            <a:r>
              <a:rPr lang="en-US" dirty="0" smtClean="0"/>
              <a:t>A thesis will have this basic organizational structure:</a:t>
            </a:r>
          </a:p>
          <a:p>
            <a:r>
              <a:rPr lang="en-US" dirty="0" smtClean="0"/>
              <a:t>Introduction</a:t>
            </a:r>
          </a:p>
          <a:p>
            <a:r>
              <a:rPr lang="en-US" dirty="0" smtClean="0"/>
              <a:t>1-3 substantive chapters</a:t>
            </a:r>
          </a:p>
          <a:p>
            <a:r>
              <a:rPr lang="en-US" dirty="0" smtClean="0"/>
              <a:t>References/Works Cited</a:t>
            </a:r>
          </a:p>
          <a:p>
            <a:endParaRPr lang="en-US" dirty="0"/>
          </a:p>
          <a:p>
            <a:pPr marL="0" indent="0">
              <a:buNone/>
            </a:pPr>
            <a:r>
              <a:rPr lang="en-US" dirty="0" smtClean="0"/>
              <a:t>Talk with your chair about your specific project and how best to organize it.</a:t>
            </a:r>
            <a:endParaRPr lang="en-US" dirty="0"/>
          </a:p>
        </p:txBody>
      </p:sp>
      <p:pic>
        <p:nvPicPr>
          <p:cNvPr id="10" name="Content Placeholder 9" descr="DeathtoStock_Wired6.jpg"/>
          <p:cNvPicPr>
            <a:picLocks noGrp="1" noChangeAspect="1"/>
          </p:cNvPicPr>
          <p:nvPr>
            <p:ph sz="half" idx="1"/>
          </p:nvPr>
        </p:nvPicPr>
        <p:blipFill>
          <a:blip r:embed="rId2">
            <a:extLst>
              <a:ext uri="{28A0092B-C50C-407E-A947-70E740481C1C}">
                <a14:useLocalDpi xmlns:a14="http://schemas.microsoft.com/office/drawing/2010/main" val="0"/>
              </a:ext>
            </a:extLst>
          </a:blip>
          <a:srcRect l="20256" r="20256"/>
          <a:stretch>
            <a:fillRect/>
          </a:stretch>
        </p:blipFill>
        <p:spPr>
          <a:xfrm>
            <a:off x="457200" y="1232546"/>
            <a:ext cx="4038600" cy="4525963"/>
          </a:xfrm>
        </p:spPr>
      </p:pic>
      <p:sp>
        <p:nvSpPr>
          <p:cNvPr id="11" name="Action Button: Back or Previous 10">
            <a:hlinkClick r:id="" action="ppaction://hlinkshowjump?jump=previousslide" highlightClick="1"/>
          </p:cNvPr>
          <p:cNvSpPr/>
          <p:nvPr/>
        </p:nvSpPr>
        <p:spPr>
          <a:xfrm>
            <a:off x="0" y="6350387"/>
            <a:ext cx="1136212" cy="507613"/>
          </a:xfrm>
          <a:prstGeom prst="actionButtonBackPrevio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Action Button: Forward or Next 11">
            <a:hlinkClick r:id="" action="ppaction://hlinkshowjump?jump=nextslide" highlightClick="1"/>
          </p:cNvPr>
          <p:cNvSpPr/>
          <p:nvPr/>
        </p:nvSpPr>
        <p:spPr>
          <a:xfrm>
            <a:off x="7936774" y="6350387"/>
            <a:ext cx="1207225" cy="507613"/>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Action Button: Custom 12">
            <a:hlinkClick r:id="rId3" action="ppaction://hlinksldjump" highlightClick="1"/>
          </p:cNvPr>
          <p:cNvSpPr/>
          <p:nvPr/>
        </p:nvSpPr>
        <p:spPr>
          <a:xfrm>
            <a:off x="4127123" y="6350387"/>
            <a:ext cx="1436974" cy="507613"/>
          </a:xfrm>
          <a:prstGeom prst="actionButtonBlan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Return</a:t>
            </a:r>
            <a:endParaRPr lang="en-US" dirty="0"/>
          </a:p>
        </p:txBody>
      </p:sp>
    </p:spTree>
    <p:extLst>
      <p:ext uri="{BB962C8B-B14F-4D97-AF65-F5344CB8AC3E}">
        <p14:creationId xmlns:p14="http://schemas.microsoft.com/office/powerpoint/2010/main" val="155005285"/>
      </p:ext>
    </p:extLst>
  </p:cSld>
  <p:clrMapOvr>
    <a:masterClrMapping/>
  </p:clrMapOvr>
  <p:transition spd="slow">
    <p:cove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do I start writing or get unstuck?</a:t>
            </a:r>
            <a:endParaRPr lang="en-US" dirty="0"/>
          </a:p>
        </p:txBody>
      </p:sp>
      <p:sp>
        <p:nvSpPr>
          <p:cNvPr id="3" name="Content Placeholder 2"/>
          <p:cNvSpPr>
            <a:spLocks noGrp="1"/>
          </p:cNvSpPr>
          <p:nvPr>
            <p:ph sz="half" idx="1"/>
          </p:nvPr>
        </p:nvSpPr>
        <p:spPr>
          <a:xfrm>
            <a:off x="457200" y="1417638"/>
            <a:ext cx="4038600" cy="4708525"/>
          </a:xfrm>
        </p:spPr>
        <p:txBody>
          <a:bodyPr>
            <a:normAutofit fontScale="85000" lnSpcReduction="20000"/>
          </a:bodyPr>
          <a:lstStyle/>
          <a:p>
            <a:pPr marL="0" indent="0">
              <a:buNone/>
            </a:pPr>
            <a:r>
              <a:rPr lang="en-US" dirty="0" smtClean="0"/>
              <a:t>It’s common for writers to get stuck or have writer’s block on such a project. If this happens to you, know that you’re not alone. Here are few simple pieces of advice:</a:t>
            </a:r>
          </a:p>
          <a:p>
            <a:r>
              <a:rPr lang="en-US" dirty="0" smtClean="0">
                <a:solidFill>
                  <a:srgbClr val="3F8DE2"/>
                </a:solidFill>
              </a:rPr>
              <a:t>Keep writing! </a:t>
            </a:r>
            <a:r>
              <a:rPr lang="en-US" dirty="0" smtClean="0"/>
              <a:t>(Try free writing.)</a:t>
            </a:r>
          </a:p>
          <a:p>
            <a:r>
              <a:rPr lang="en-US" dirty="0" smtClean="0">
                <a:solidFill>
                  <a:srgbClr val="3F8DE2"/>
                </a:solidFill>
              </a:rPr>
              <a:t>Keep in contact with your committee chair</a:t>
            </a:r>
            <a:r>
              <a:rPr lang="en-US" dirty="0" smtClean="0"/>
              <a:t>, who can help you talk through ideas.</a:t>
            </a:r>
          </a:p>
          <a:p>
            <a:r>
              <a:rPr lang="en-US" dirty="0" smtClean="0">
                <a:solidFill>
                  <a:srgbClr val="3F8DE2"/>
                </a:solidFill>
              </a:rPr>
              <a:t>Join a writing group.</a:t>
            </a:r>
            <a:r>
              <a:rPr lang="en-US" dirty="0" smtClean="0"/>
              <a:t> Support and accountability are useful when completing a large project.</a:t>
            </a:r>
            <a:endParaRPr lang="en-US" dirty="0"/>
          </a:p>
        </p:txBody>
      </p:sp>
      <p:pic>
        <p:nvPicPr>
          <p:cNvPr id="5" name="Content Placeholder 4" descr="30H.jpg"/>
          <p:cNvPicPr>
            <a:picLocks noGrp="1" noChangeAspect="1"/>
          </p:cNvPicPr>
          <p:nvPr>
            <p:ph sz="half" idx="2"/>
          </p:nvPr>
        </p:nvPicPr>
        <p:blipFill>
          <a:blip r:embed="rId2">
            <a:extLst>
              <a:ext uri="{28A0092B-C50C-407E-A947-70E740481C1C}">
                <a14:useLocalDpi xmlns:a14="http://schemas.microsoft.com/office/drawing/2010/main" val="0"/>
              </a:ext>
            </a:extLst>
          </a:blip>
          <a:srcRect l="20256" r="20256"/>
          <a:stretch>
            <a:fillRect/>
          </a:stretch>
        </p:blipFill>
        <p:spPr/>
      </p:pic>
      <p:sp>
        <p:nvSpPr>
          <p:cNvPr id="6" name="Action Button: Forward or Next 5">
            <a:hlinkClick r:id="rId3" action="ppaction://hlinksldjump" highlightClick="1"/>
          </p:cNvPr>
          <p:cNvSpPr/>
          <p:nvPr/>
        </p:nvSpPr>
        <p:spPr>
          <a:xfrm>
            <a:off x="7953484" y="6316965"/>
            <a:ext cx="1190516" cy="541036"/>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Action Button: Back or Previous 6">
            <a:hlinkClick r:id="" action="ppaction://hlinkshowjump?jump=previousslide" highlightClick="1"/>
          </p:cNvPr>
          <p:cNvSpPr/>
          <p:nvPr/>
        </p:nvSpPr>
        <p:spPr>
          <a:xfrm>
            <a:off x="-1" y="6316965"/>
            <a:ext cx="1219757" cy="541035"/>
          </a:xfrm>
          <a:prstGeom prst="actionButtonBackPrevio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Action Button: Custom 7">
            <a:hlinkClick r:id="rId4" action="ppaction://hlinksldjump" highlightClick="1"/>
          </p:cNvPr>
          <p:cNvSpPr/>
          <p:nvPr/>
        </p:nvSpPr>
        <p:spPr>
          <a:xfrm>
            <a:off x="4046676" y="6450656"/>
            <a:ext cx="1203048" cy="407344"/>
          </a:xfrm>
          <a:prstGeom prst="actionButtonBlan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Return</a:t>
            </a:r>
            <a:endParaRPr lang="en-US" dirty="0"/>
          </a:p>
        </p:txBody>
      </p:sp>
    </p:spTree>
    <p:extLst>
      <p:ext uri="{BB962C8B-B14F-4D97-AF65-F5344CB8AC3E}">
        <p14:creationId xmlns:p14="http://schemas.microsoft.com/office/powerpoint/2010/main" val="2630045888"/>
      </p:ext>
    </p:extLst>
  </p:cSld>
  <p:clrMapOvr>
    <a:masterClrMapping/>
  </p:clrMapOvr>
  <p:transition spd="slow">
    <p:cove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pPr marL="0" indent="0">
              <a:buNone/>
            </a:pPr>
            <a:r>
              <a:rPr lang="en-US" dirty="0" smtClean="0"/>
              <a:t>As early as possible in your MA/MS studies, begin thinking about research questions that interest you, about a topic you want to pursue with further investigation.</a:t>
            </a:r>
          </a:p>
          <a:p>
            <a:pPr marL="0" indent="0">
              <a:buNone/>
            </a:pPr>
            <a:endParaRPr lang="en-US" dirty="0"/>
          </a:p>
          <a:p>
            <a:pPr marL="0" indent="0">
              <a:buNone/>
            </a:pPr>
            <a:endParaRPr lang="en-US" dirty="0"/>
          </a:p>
        </p:txBody>
      </p:sp>
      <p:sp>
        <p:nvSpPr>
          <p:cNvPr id="7" name="Action Button: Custom 6">
            <a:hlinkClick r:id="rId2" action="ppaction://hlinksldjump" highlightClick="1"/>
          </p:cNvPr>
          <p:cNvSpPr/>
          <p:nvPr/>
        </p:nvSpPr>
        <p:spPr>
          <a:xfrm>
            <a:off x="3726107" y="6126162"/>
            <a:ext cx="1420265" cy="491609"/>
          </a:xfrm>
          <a:prstGeom prst="actionButtonBlan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Return</a:t>
            </a:r>
            <a:endParaRPr lang="en-US" dirty="0"/>
          </a:p>
        </p:txBody>
      </p:sp>
    </p:spTree>
    <p:extLst>
      <p:ext uri="{BB962C8B-B14F-4D97-AF65-F5344CB8AC3E}">
        <p14:creationId xmlns:p14="http://schemas.microsoft.com/office/powerpoint/2010/main" val="4167648404"/>
      </p:ext>
    </p:extLst>
  </p:cSld>
  <p:clrMapOvr>
    <a:masterClrMapping/>
  </p:clrMapOvr>
  <p:transition spd="slow">
    <p:cove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48454"/>
            <a:ext cx="8229600" cy="5377709"/>
          </a:xfrm>
        </p:spPr>
        <p:txBody>
          <a:bodyPr>
            <a:normAutofit/>
          </a:bodyPr>
          <a:lstStyle/>
          <a:p>
            <a:pPr marL="0" indent="0">
              <a:buNone/>
            </a:pPr>
            <a:r>
              <a:rPr lang="en-US" sz="2800" dirty="0" smtClean="0"/>
              <a:t>This is an interactive slide show. </a:t>
            </a:r>
            <a:r>
              <a:rPr lang="en-US" sz="2800" dirty="0"/>
              <a:t>M</a:t>
            </a:r>
            <a:r>
              <a:rPr lang="en-US" sz="2800" dirty="0" smtClean="0"/>
              <a:t>ove through the presentation at your own pace. You’ll have options to take different paths along the way.</a:t>
            </a:r>
          </a:p>
          <a:p>
            <a:pPr marL="0" indent="0">
              <a:buNone/>
            </a:pPr>
            <a:endParaRPr lang="en-US" dirty="0"/>
          </a:p>
          <a:p>
            <a:pPr marL="0" indent="0">
              <a:buNone/>
            </a:pPr>
            <a:r>
              <a:rPr lang="en-US" sz="2800" dirty="0" smtClean="0"/>
              <a:t>There is no audio in this presentation.</a:t>
            </a:r>
          </a:p>
          <a:p>
            <a:pPr marL="0" indent="0">
              <a:buNone/>
            </a:pPr>
            <a:endParaRPr lang="en-US" dirty="0" smtClean="0"/>
          </a:p>
          <a:p>
            <a:pPr marL="0" indent="0">
              <a:buNone/>
            </a:pPr>
            <a:r>
              <a:rPr lang="en-US" sz="2800" dirty="0" smtClean="0"/>
              <a:t>Use the arrows at the bottom of each slide to navigate.</a:t>
            </a:r>
          </a:p>
          <a:p>
            <a:pPr marL="0" indent="0">
              <a:buNone/>
            </a:pPr>
            <a:endParaRPr lang="en-US" sz="2800" dirty="0"/>
          </a:p>
          <a:p>
            <a:pPr marL="0" indent="0">
              <a:buNone/>
            </a:pPr>
            <a:endParaRPr lang="en-US" sz="2800" dirty="0"/>
          </a:p>
        </p:txBody>
      </p:sp>
      <p:sp>
        <p:nvSpPr>
          <p:cNvPr id="2" name="Action Button: Forward or Next 1">
            <a:hlinkClick r:id="" action="ppaction://hlinkshowjump?jump=nextslide" highlightClick="1"/>
          </p:cNvPr>
          <p:cNvSpPr/>
          <p:nvPr/>
        </p:nvSpPr>
        <p:spPr>
          <a:xfrm>
            <a:off x="8356600" y="6477000"/>
            <a:ext cx="787400" cy="381000"/>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Action Button: Back or Previous 4">
            <a:hlinkClick r:id="" action="ppaction://hlinkshowjump?jump=previousslide" highlightClick="1"/>
          </p:cNvPr>
          <p:cNvSpPr/>
          <p:nvPr/>
        </p:nvSpPr>
        <p:spPr>
          <a:xfrm>
            <a:off x="0" y="6477000"/>
            <a:ext cx="812800" cy="381000"/>
          </a:xfrm>
          <a:prstGeom prst="actionButtonBackPrevio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6398481"/>
      </p:ext>
    </p:extLst>
  </p:cSld>
  <p:clrMapOvr>
    <a:masterClrMapping/>
  </p:clrMapOvr>
  <p:transition spd="slow">
    <p:cove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27100"/>
            <a:ext cx="8229600" cy="4525963"/>
          </a:xfrm>
        </p:spPr>
        <p:txBody>
          <a:bodyPr>
            <a:normAutofit fontScale="92500" lnSpcReduction="10000"/>
          </a:bodyPr>
          <a:lstStyle/>
          <a:p>
            <a:pPr marL="0" indent="0">
              <a:buNone/>
            </a:pPr>
            <a:r>
              <a:rPr lang="en-US" dirty="0" smtClean="0"/>
              <a:t>Choosing your thesis committee chair is an important decision. The chair is the faculty member you’ll work most closely with during the process, so choose someone whose interests and scholarly area align with your project. Also, it’s important that you select a chair with whom you feel comfortable working.</a:t>
            </a:r>
          </a:p>
          <a:p>
            <a:pPr marL="0" indent="0">
              <a:buNone/>
            </a:pPr>
            <a:endParaRPr lang="en-US" dirty="0"/>
          </a:p>
          <a:p>
            <a:pPr marL="0" indent="0">
              <a:buNone/>
            </a:pPr>
            <a:r>
              <a:rPr lang="en-US" dirty="0" smtClean="0"/>
              <a:t>You’ll also need to select two additional committee members. Your chair can help with this decision. </a:t>
            </a:r>
            <a:endParaRPr lang="en-US" dirty="0"/>
          </a:p>
        </p:txBody>
      </p:sp>
      <p:sp>
        <p:nvSpPr>
          <p:cNvPr id="4" name="Action Button: Custom 3">
            <a:hlinkClick r:id="rId2" action="ppaction://hlinksldjump" highlightClick="1"/>
          </p:cNvPr>
          <p:cNvSpPr/>
          <p:nvPr/>
        </p:nvSpPr>
        <p:spPr>
          <a:xfrm>
            <a:off x="3792943" y="6066292"/>
            <a:ext cx="1487101" cy="484634"/>
          </a:xfrm>
          <a:prstGeom prst="actionButtonBlan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Return</a:t>
            </a:r>
            <a:endParaRPr lang="en-US" dirty="0"/>
          </a:p>
        </p:txBody>
      </p:sp>
    </p:spTree>
    <p:extLst>
      <p:ext uri="{BB962C8B-B14F-4D97-AF65-F5344CB8AC3E}">
        <p14:creationId xmlns:p14="http://schemas.microsoft.com/office/powerpoint/2010/main" val="2004517832"/>
      </p:ext>
    </p:extLst>
  </p:cSld>
  <p:clrMapOvr>
    <a:masterClrMapping/>
  </p:clrMapOvr>
  <p:transition spd="slow">
    <p:cove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3563667"/>
          </a:xfrm>
        </p:spPr>
        <p:txBody>
          <a:bodyPr/>
          <a:lstStyle/>
          <a:p>
            <a:pPr marL="0" indent="0">
              <a:buNone/>
            </a:pPr>
            <a:r>
              <a:rPr lang="en-US" dirty="0" smtClean="0"/>
              <a:t>We want all of our MA/MS students to complete the exit work and earn their degrees. The Graduate Program Directors of each department, the department chairs, and the faculty are here to help you throughout the process. </a:t>
            </a:r>
            <a:endParaRPr lang="en-US" dirty="0"/>
          </a:p>
        </p:txBody>
      </p:sp>
      <p:sp>
        <p:nvSpPr>
          <p:cNvPr id="4" name="Action Button: Back or Previous 3">
            <a:hlinkClick r:id="rId2" action="ppaction://hlinksldjump" highlightClick="1"/>
          </p:cNvPr>
          <p:cNvSpPr/>
          <p:nvPr/>
        </p:nvSpPr>
        <p:spPr>
          <a:xfrm>
            <a:off x="0" y="6390077"/>
            <a:ext cx="1286593" cy="467923"/>
          </a:xfrm>
          <a:prstGeom prst="actionButtonBackPrevio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Action Button: Forward or Next 4">
            <a:hlinkClick r:id="" action="ppaction://hlinkshowjump?jump=nextslide" highlightClick="1"/>
          </p:cNvPr>
          <p:cNvSpPr/>
          <p:nvPr/>
        </p:nvSpPr>
        <p:spPr>
          <a:xfrm>
            <a:off x="7953484" y="6390077"/>
            <a:ext cx="1190516" cy="467923"/>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5653186"/>
      </p:ext>
    </p:extLst>
  </p:cSld>
  <p:clrMapOvr>
    <a:masterClrMapping/>
  </p:clrMapOvr>
  <p:transition spd="slow">
    <p:cove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smtClean="0"/>
              <a:t>If you have further questions about getting started with your thesis, please contact your committee chair or the Graduate Program Director as soon as possible.</a:t>
            </a:r>
            <a:endParaRPr lang="en-US" dirty="0"/>
          </a:p>
        </p:txBody>
      </p:sp>
      <p:sp>
        <p:nvSpPr>
          <p:cNvPr id="4" name="Action Button: Back or Previous 3">
            <a:hlinkClick r:id="" action="ppaction://hlinkshowjump?jump=previousslide" highlightClick="1"/>
          </p:cNvPr>
          <p:cNvSpPr/>
          <p:nvPr/>
        </p:nvSpPr>
        <p:spPr>
          <a:xfrm>
            <a:off x="0" y="6417233"/>
            <a:ext cx="1236466" cy="440767"/>
          </a:xfrm>
          <a:prstGeom prst="actionButtonBackPrevio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Action Button: Forward or Next 6">
            <a:hlinkClick r:id="" action="ppaction://hlinkshowjump?jump=nextslide" highlightClick="1"/>
          </p:cNvPr>
          <p:cNvSpPr/>
          <p:nvPr/>
        </p:nvSpPr>
        <p:spPr>
          <a:xfrm>
            <a:off x="8053738" y="6417233"/>
            <a:ext cx="1090262" cy="440767"/>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0412720"/>
      </p:ext>
    </p:extLst>
  </p:cSld>
  <p:clrMapOvr>
    <a:masterClrMapping/>
  </p:clrMapOvr>
  <p:transition spd="slow">
    <p:cove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DeathtoStock_Wired5.jpg"/>
          <p:cNvPicPr>
            <a:picLocks noGrp="1" noChangeAspect="1"/>
          </p:cNvPicPr>
          <p:nvPr>
            <p:ph idx="1"/>
          </p:nvPr>
        </p:nvPicPr>
        <p:blipFill>
          <a:blip r:embed="rId2">
            <a:extLst>
              <a:ext uri="{28A0092B-C50C-407E-A947-70E740481C1C}">
                <a14:useLocalDpi xmlns:a14="http://schemas.microsoft.com/office/drawing/2010/main" val="0"/>
              </a:ext>
            </a:extLst>
          </a:blip>
          <a:srcRect t="8744" b="8744"/>
          <a:stretch>
            <a:fillRect/>
          </a:stretch>
        </p:blipFill>
        <p:spPr>
          <a:xfrm>
            <a:off x="457200" y="965200"/>
            <a:ext cx="8229600" cy="4525963"/>
          </a:xfrm>
        </p:spPr>
      </p:pic>
      <p:sp>
        <p:nvSpPr>
          <p:cNvPr id="8" name="TextBox 7"/>
          <p:cNvSpPr txBox="1"/>
          <p:nvPr/>
        </p:nvSpPr>
        <p:spPr>
          <a:xfrm>
            <a:off x="5975959" y="1420167"/>
            <a:ext cx="1208911" cy="461665"/>
          </a:xfrm>
          <a:prstGeom prst="rect">
            <a:avLst/>
          </a:prstGeom>
          <a:noFill/>
        </p:spPr>
        <p:txBody>
          <a:bodyPr wrap="square" rtlCol="0">
            <a:spAutoFit/>
          </a:bodyPr>
          <a:lstStyle/>
          <a:p>
            <a:r>
              <a:rPr lang="en-US" sz="2400" dirty="0" smtClean="0">
                <a:solidFill>
                  <a:schemeClr val="bg1"/>
                </a:solidFill>
              </a:rPr>
              <a:t>Time</a:t>
            </a:r>
            <a:endParaRPr lang="en-US" sz="2400" dirty="0">
              <a:solidFill>
                <a:schemeClr val="bg1"/>
              </a:solidFill>
            </a:endParaRPr>
          </a:p>
        </p:txBody>
      </p:sp>
      <p:sp>
        <p:nvSpPr>
          <p:cNvPr id="9" name="TextBox 8"/>
          <p:cNvSpPr txBox="1"/>
          <p:nvPr/>
        </p:nvSpPr>
        <p:spPr>
          <a:xfrm>
            <a:off x="6606999" y="2202934"/>
            <a:ext cx="527401" cy="461665"/>
          </a:xfrm>
          <a:prstGeom prst="rect">
            <a:avLst/>
          </a:prstGeom>
          <a:noFill/>
        </p:spPr>
        <p:txBody>
          <a:bodyPr wrap="square" rtlCol="0">
            <a:spAutoFit/>
          </a:bodyPr>
          <a:lstStyle/>
          <a:p>
            <a:r>
              <a:rPr lang="en-US" sz="2400" dirty="0" smtClean="0">
                <a:solidFill>
                  <a:srgbClr val="FFFFFF"/>
                </a:solidFill>
              </a:rPr>
              <a:t>to</a:t>
            </a:r>
            <a:endParaRPr lang="en-US" sz="2400" dirty="0">
              <a:solidFill>
                <a:srgbClr val="FFFFFF"/>
              </a:solidFill>
            </a:endParaRPr>
          </a:p>
        </p:txBody>
      </p:sp>
      <p:sp>
        <p:nvSpPr>
          <p:cNvPr id="10" name="TextBox 9"/>
          <p:cNvSpPr txBox="1"/>
          <p:nvPr/>
        </p:nvSpPr>
        <p:spPr>
          <a:xfrm>
            <a:off x="6970611" y="2794000"/>
            <a:ext cx="1116202" cy="461665"/>
          </a:xfrm>
          <a:prstGeom prst="rect">
            <a:avLst/>
          </a:prstGeom>
          <a:noFill/>
        </p:spPr>
        <p:txBody>
          <a:bodyPr wrap="square" rtlCol="0">
            <a:spAutoFit/>
          </a:bodyPr>
          <a:lstStyle/>
          <a:p>
            <a:r>
              <a:rPr lang="en-US" sz="2400" dirty="0" smtClean="0">
                <a:solidFill>
                  <a:srgbClr val="FFFFFF"/>
                </a:solidFill>
              </a:rPr>
              <a:t>WRITE!</a:t>
            </a:r>
            <a:endParaRPr lang="en-US" sz="2400" dirty="0">
              <a:solidFill>
                <a:srgbClr val="FFFFFF"/>
              </a:solidFill>
            </a:endParaRPr>
          </a:p>
        </p:txBody>
      </p:sp>
      <p:sp>
        <p:nvSpPr>
          <p:cNvPr id="11" name="Action Button: Home 10">
            <a:hlinkClick r:id="" action="ppaction://hlinkshowjump?jump=firstslide" highlightClick="1"/>
          </p:cNvPr>
          <p:cNvSpPr/>
          <p:nvPr/>
        </p:nvSpPr>
        <p:spPr>
          <a:xfrm>
            <a:off x="4292600" y="6133592"/>
            <a:ext cx="711200" cy="724408"/>
          </a:xfrm>
          <a:prstGeom prst="actionButtonHo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7013651"/>
      </p:ext>
    </p:extLst>
  </p:cSld>
  <p:clrMapOvr>
    <a:masterClrMapping/>
  </p:clrMapOvr>
  <p:transition spd="slow">
    <p:cove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9178"/>
            <a:ext cx="8229600" cy="5286986"/>
          </a:xfrm>
        </p:spPr>
        <p:txBody>
          <a:bodyPr/>
          <a:lstStyle/>
          <a:p>
            <a:pPr marL="0" indent="0" algn="ctr">
              <a:buNone/>
            </a:pPr>
            <a:r>
              <a:rPr lang="en-US" dirty="0" smtClean="0"/>
              <a:t>We assume if you are at this point in the process that you have</a:t>
            </a:r>
          </a:p>
          <a:p>
            <a:pPr marL="0" indent="0">
              <a:buNone/>
            </a:pPr>
            <a:endParaRPr lang="en-US" dirty="0" smtClean="0"/>
          </a:p>
          <a:p>
            <a:pPr marL="0" indent="0">
              <a:buNone/>
            </a:pPr>
            <a:r>
              <a:rPr lang="en-US" dirty="0" smtClean="0">
                <a:solidFill>
                  <a:schemeClr val="tx2">
                    <a:lumMod val="75000"/>
                    <a:lumOff val="25000"/>
                  </a:schemeClr>
                </a:solidFill>
              </a:rPr>
              <a:t>a thesis topic</a:t>
            </a:r>
            <a:r>
              <a:rPr lang="en-US" dirty="0" smtClean="0"/>
              <a:t>							</a:t>
            </a:r>
            <a:r>
              <a:rPr lang="en-US" dirty="0" smtClean="0">
                <a:solidFill>
                  <a:srgbClr val="18579B"/>
                </a:solidFill>
              </a:rPr>
              <a:t>a committee chair</a:t>
            </a:r>
          </a:p>
          <a:p>
            <a:pPr marL="0" indent="0">
              <a:buNone/>
            </a:pPr>
            <a:r>
              <a:rPr lang="en-US" dirty="0" smtClean="0"/>
              <a:t>								</a:t>
            </a:r>
            <a:endParaRPr lang="en-US" dirty="0"/>
          </a:p>
        </p:txBody>
      </p:sp>
      <p:sp>
        <p:nvSpPr>
          <p:cNvPr id="4" name="Cloud Callout 3"/>
          <p:cNvSpPr/>
          <p:nvPr/>
        </p:nvSpPr>
        <p:spPr>
          <a:xfrm>
            <a:off x="457200" y="3356429"/>
            <a:ext cx="2717406" cy="1474506"/>
          </a:xfrm>
          <a:prstGeom prst="cloud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I don’t have topic.</a:t>
            </a:r>
          </a:p>
          <a:p>
            <a:pPr algn="ctr"/>
            <a:r>
              <a:rPr lang="en-US" dirty="0" smtClean="0"/>
              <a:t>Click </a:t>
            </a:r>
            <a:r>
              <a:rPr lang="en-US" dirty="0" smtClean="0">
                <a:hlinkClick r:id="rId2" action="ppaction://hlinksldjump"/>
              </a:rPr>
              <a:t>here</a:t>
            </a:r>
            <a:r>
              <a:rPr lang="en-US" dirty="0" smtClean="0"/>
              <a:t>.</a:t>
            </a:r>
            <a:endParaRPr lang="en-US" dirty="0"/>
          </a:p>
        </p:txBody>
      </p:sp>
      <p:sp>
        <p:nvSpPr>
          <p:cNvPr id="5" name="Cloud Callout 4"/>
          <p:cNvSpPr/>
          <p:nvPr/>
        </p:nvSpPr>
        <p:spPr>
          <a:xfrm>
            <a:off x="5782318" y="3356428"/>
            <a:ext cx="2698415" cy="1474507"/>
          </a:xfrm>
          <a:prstGeom prst="cloud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I don’t have a committee chair.</a:t>
            </a:r>
          </a:p>
          <a:p>
            <a:pPr algn="ctr"/>
            <a:r>
              <a:rPr lang="en-US" dirty="0" smtClean="0"/>
              <a:t>Click </a:t>
            </a:r>
            <a:r>
              <a:rPr lang="en-US" dirty="0" smtClean="0">
                <a:hlinkClick r:id="rId3" action="ppaction://hlinksldjump"/>
              </a:rPr>
              <a:t>here</a:t>
            </a:r>
            <a:r>
              <a:rPr lang="en-US" dirty="0" smtClean="0"/>
              <a:t>.</a:t>
            </a:r>
            <a:endParaRPr lang="en-US" dirty="0"/>
          </a:p>
        </p:txBody>
      </p:sp>
      <p:sp>
        <p:nvSpPr>
          <p:cNvPr id="2" name="Action Button: Forward or Next 1">
            <a:hlinkClick r:id="" action="ppaction://hlinkshowjump?jump=nextslide" highlightClick="1"/>
          </p:cNvPr>
          <p:cNvSpPr/>
          <p:nvPr/>
        </p:nvSpPr>
        <p:spPr>
          <a:xfrm>
            <a:off x="8331200" y="6477000"/>
            <a:ext cx="812800" cy="381000"/>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Action Button: Back or Previous 5">
            <a:hlinkClick r:id="" action="ppaction://hlinkshowjump?jump=previousslide" highlightClick="1"/>
          </p:cNvPr>
          <p:cNvSpPr/>
          <p:nvPr/>
        </p:nvSpPr>
        <p:spPr>
          <a:xfrm>
            <a:off x="-12700" y="6375400"/>
            <a:ext cx="800100" cy="482600"/>
          </a:xfrm>
          <a:prstGeom prst="actionButtonBackPrevio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2714898"/>
      </p:ext>
    </p:extLst>
  </p:cSld>
  <p:clrMapOvr>
    <a:masterClrMapping/>
  </p:clrMapOvr>
  <p:transition spd="slow">
    <p:cove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smtClean="0"/>
              <a:t>Your advisor says it’s time for you to begin working on your thesis.</a:t>
            </a:r>
          </a:p>
          <a:p>
            <a:pPr marL="0" indent="0">
              <a:buNone/>
            </a:pPr>
            <a:r>
              <a:rPr lang="en-US" dirty="0" smtClean="0"/>
              <a:t>					</a:t>
            </a:r>
          </a:p>
          <a:p>
            <a:pPr marL="0" indent="0">
              <a:buNone/>
            </a:pPr>
            <a:r>
              <a:rPr lang="en-US" dirty="0"/>
              <a:t>	</a:t>
            </a:r>
            <a:r>
              <a:rPr lang="en-US" dirty="0" smtClean="0"/>
              <a:t>			</a:t>
            </a:r>
            <a:r>
              <a:rPr lang="en-US" dirty="0" smtClean="0">
                <a:solidFill>
                  <a:schemeClr val="bg2">
                    <a:lumMod val="50000"/>
                  </a:schemeClr>
                </a:solidFill>
              </a:rPr>
              <a:t>That’s great.</a:t>
            </a:r>
          </a:p>
          <a:p>
            <a:pPr marL="0" indent="0">
              <a:buNone/>
            </a:pPr>
            <a:r>
              <a:rPr lang="en-US" dirty="0" smtClean="0"/>
              <a:t>							</a:t>
            </a:r>
            <a:endParaRPr lang="en-US" dirty="0"/>
          </a:p>
          <a:p>
            <a:pPr marL="0" indent="0">
              <a:buNone/>
            </a:pPr>
            <a:r>
              <a:rPr lang="en-US" dirty="0" smtClean="0"/>
              <a:t>									</a:t>
            </a:r>
            <a:r>
              <a:rPr lang="en-US" dirty="0" smtClean="0">
                <a:solidFill>
                  <a:schemeClr val="accent1">
                    <a:lumMod val="75000"/>
                  </a:schemeClr>
                </a:solidFill>
              </a:rPr>
              <a:t>But what </a:t>
            </a:r>
            <a:r>
              <a:rPr lang="en-US" b="1" dirty="0" smtClean="0">
                <a:solidFill>
                  <a:schemeClr val="accent3">
                    <a:lumMod val="60000"/>
                    <a:lumOff val="40000"/>
                  </a:schemeClr>
                </a:solidFill>
              </a:rPr>
              <a:t>is</a:t>
            </a:r>
            <a:r>
              <a:rPr lang="en-US" dirty="0" smtClean="0">
                <a:solidFill>
                  <a:schemeClr val="accent1">
                    <a:lumMod val="75000"/>
                  </a:schemeClr>
                </a:solidFill>
              </a:rPr>
              <a:t> a thesis?</a:t>
            </a:r>
            <a:endParaRPr lang="en-US" dirty="0">
              <a:solidFill>
                <a:schemeClr val="accent1">
                  <a:lumMod val="75000"/>
                </a:schemeClr>
              </a:solidFill>
            </a:endParaRPr>
          </a:p>
        </p:txBody>
      </p:sp>
      <p:sp>
        <p:nvSpPr>
          <p:cNvPr id="2" name="Action Button: Forward or Next 1">
            <a:hlinkClick r:id="" action="ppaction://hlinkshowjump?jump=nextslide" highlightClick="1"/>
          </p:cNvPr>
          <p:cNvSpPr/>
          <p:nvPr/>
        </p:nvSpPr>
        <p:spPr>
          <a:xfrm>
            <a:off x="7986902" y="6350387"/>
            <a:ext cx="1157098" cy="507613"/>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Action Button: Back or Previous 3">
            <a:hlinkClick r:id="" action="ppaction://hlinkshowjump?jump=previousslide" highlightClick="1"/>
          </p:cNvPr>
          <p:cNvSpPr/>
          <p:nvPr/>
        </p:nvSpPr>
        <p:spPr>
          <a:xfrm>
            <a:off x="0" y="6350387"/>
            <a:ext cx="1169630" cy="507613"/>
          </a:xfrm>
          <a:prstGeom prst="actionButtonBackPrevio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0085526"/>
      </p:ext>
    </p:extLst>
  </p:cSld>
  <p:clrMapOvr>
    <a:masterClrMapping/>
  </p:clrMapOvr>
  <p:transition spd="slow">
    <p:cove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38H.jpg"/>
          <p:cNvPicPr>
            <a:picLocks noGrp="1" noChangeAspect="1"/>
          </p:cNvPicPr>
          <p:nvPr>
            <p:ph idx="1"/>
          </p:nvPr>
        </p:nvPicPr>
        <p:blipFill>
          <a:blip r:embed="rId2">
            <a:extLst>
              <a:ext uri="{28A0092B-C50C-407E-A947-70E740481C1C}">
                <a14:useLocalDpi xmlns:a14="http://schemas.microsoft.com/office/drawing/2010/main" val="0"/>
              </a:ext>
            </a:extLst>
          </a:blip>
          <a:srcRect l="2590" r="2590"/>
          <a:stretch>
            <a:fillRect/>
          </a:stretch>
        </p:blipFill>
        <p:spPr>
          <a:xfrm>
            <a:off x="4008438" y="339725"/>
            <a:ext cx="4678362" cy="3289300"/>
          </a:xfrm>
        </p:spPr>
      </p:pic>
      <p:sp>
        <p:nvSpPr>
          <p:cNvPr id="6" name="TextBox 5"/>
          <p:cNvSpPr txBox="1"/>
          <p:nvPr/>
        </p:nvSpPr>
        <p:spPr>
          <a:xfrm>
            <a:off x="476191" y="3627933"/>
            <a:ext cx="3356012" cy="2246769"/>
          </a:xfrm>
          <a:prstGeom prst="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en-US" sz="2800" dirty="0" smtClean="0">
                <a:solidFill>
                  <a:schemeClr val="accent1"/>
                </a:solidFill>
              </a:rPr>
              <a:t>Many students don’t really know what a thesis is. They just know that they have to write one.</a:t>
            </a:r>
            <a:endParaRPr lang="en-US" sz="2800" dirty="0">
              <a:solidFill>
                <a:schemeClr val="accent1"/>
              </a:solidFill>
            </a:endParaRPr>
          </a:p>
        </p:txBody>
      </p:sp>
      <p:sp>
        <p:nvSpPr>
          <p:cNvPr id="2" name="Action Button: Forward or Next 1">
            <a:hlinkClick r:id="" action="ppaction://hlinkshowjump?jump=nextslide" highlightClick="1"/>
          </p:cNvPr>
          <p:cNvSpPr/>
          <p:nvPr/>
        </p:nvSpPr>
        <p:spPr>
          <a:xfrm>
            <a:off x="8003611" y="6406788"/>
            <a:ext cx="1140389" cy="451212"/>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Action Button: Back or Previous 2">
            <a:hlinkClick r:id="" action="ppaction://hlinkshowjump?jump=previousslide" highlightClick="1"/>
          </p:cNvPr>
          <p:cNvSpPr/>
          <p:nvPr/>
        </p:nvSpPr>
        <p:spPr>
          <a:xfrm>
            <a:off x="0" y="6406789"/>
            <a:ext cx="1019249" cy="451211"/>
          </a:xfrm>
          <a:prstGeom prst="actionButtonBackPrevio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4743593"/>
      </p:ext>
    </p:extLst>
  </p:cSld>
  <p:clrMapOvr>
    <a:masterClrMapping/>
  </p:clrMapOvr>
  <p:transition spd="slow">
    <p:cove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This presentation will discuss</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065848440"/>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Action Button: Forward or Next 1">
            <a:hlinkClick r:id="" action="ppaction://hlinkshowjump?jump=nextslide" highlightClick="1"/>
          </p:cNvPr>
          <p:cNvSpPr/>
          <p:nvPr/>
        </p:nvSpPr>
        <p:spPr>
          <a:xfrm>
            <a:off x="8103865" y="6390077"/>
            <a:ext cx="1040135" cy="467923"/>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2105334" y="6091061"/>
            <a:ext cx="5012700" cy="584776"/>
          </a:xfrm>
          <a:prstGeom prst="rect">
            <a:avLst/>
          </a:prstGeom>
          <a:noFill/>
        </p:spPr>
        <p:txBody>
          <a:bodyPr wrap="square" rtlCol="0">
            <a:spAutoFit/>
          </a:bodyPr>
          <a:lstStyle/>
          <a:p>
            <a:r>
              <a:rPr lang="en-US" sz="1600" dirty="0" smtClean="0"/>
              <a:t>You can follow the presentation linearly or jump to a section of interest. “Return” buttons will bring you here.</a:t>
            </a:r>
            <a:endParaRPr lang="en-US" sz="1600" dirty="0"/>
          </a:p>
        </p:txBody>
      </p:sp>
      <p:sp>
        <p:nvSpPr>
          <p:cNvPr id="5" name="Action Button: Back or Previous 4">
            <a:hlinkClick r:id="" action="ppaction://hlinkshowjump?jump=previousslide" highlightClick="1"/>
          </p:cNvPr>
          <p:cNvSpPr/>
          <p:nvPr/>
        </p:nvSpPr>
        <p:spPr>
          <a:xfrm>
            <a:off x="0" y="6364585"/>
            <a:ext cx="969122" cy="467923"/>
          </a:xfrm>
          <a:prstGeom prst="actionButtonBackPrevio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6411695"/>
      </p:ext>
    </p:extLst>
  </p:cSld>
  <p:clrMapOvr>
    <a:masterClrMapping/>
  </p:clrMapOvr>
  <p:transition spd="slow">
    <p:cove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857146" y="3042402"/>
            <a:ext cx="3061228" cy="584776"/>
          </a:xfrm>
          <a:prstGeom prst="rect">
            <a:avLst/>
          </a:prstGeom>
          <a:noFill/>
        </p:spPr>
        <p:txBody>
          <a:bodyPr wrap="square" rtlCol="0">
            <a:spAutoFit/>
          </a:bodyPr>
          <a:lstStyle/>
          <a:p>
            <a:pPr algn="ctr"/>
            <a:r>
              <a:rPr lang="en-US" sz="3200" dirty="0" smtClean="0"/>
              <a:t>Let’s get started</a:t>
            </a:r>
          </a:p>
        </p:txBody>
      </p:sp>
      <p:sp>
        <p:nvSpPr>
          <p:cNvPr id="2" name="Action Button: Forward or Next 1">
            <a:hlinkClick r:id="" action="ppaction://hlinkshowjump?jump=nextslide" highlightClick="1"/>
          </p:cNvPr>
          <p:cNvSpPr/>
          <p:nvPr/>
        </p:nvSpPr>
        <p:spPr>
          <a:xfrm>
            <a:off x="7869939" y="6429766"/>
            <a:ext cx="1274061" cy="428233"/>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Action Button: Back or Previous 2">
            <a:hlinkClick r:id="" action="ppaction://hlinkshowjump?jump=previousslide" highlightClick="1"/>
          </p:cNvPr>
          <p:cNvSpPr/>
          <p:nvPr/>
        </p:nvSpPr>
        <p:spPr>
          <a:xfrm>
            <a:off x="0" y="6429766"/>
            <a:ext cx="1069376" cy="428234"/>
          </a:xfrm>
          <a:prstGeom prst="actionButtonBackPrevio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7631509"/>
      </p:ext>
    </p:extLst>
  </p:cSld>
  <p:clrMapOvr>
    <a:masterClrMapping/>
  </p:clrMapOvr>
  <p:transition spd="slow">
    <p:cove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Do any of these statements resonate with you? </a:t>
            </a:r>
            <a:r>
              <a:rPr lang="en-US" sz="2200" dirty="0" smtClean="0"/>
              <a:t/>
            </a:r>
            <a:br>
              <a:rPr lang="en-US" sz="2200" dirty="0" smtClean="0"/>
            </a:br>
            <a:r>
              <a:rPr lang="en-US" sz="2200" dirty="0" smtClean="0"/>
              <a:t>[Click on the letters that correspond to the statements that do.]</a:t>
            </a:r>
            <a:endParaRPr lang="en-US" sz="2200" dirty="0"/>
          </a:p>
        </p:txBody>
      </p:sp>
      <p:sp>
        <p:nvSpPr>
          <p:cNvPr id="8" name="Content Placeholder 7"/>
          <p:cNvSpPr>
            <a:spLocks noGrp="1"/>
          </p:cNvSpPr>
          <p:nvPr>
            <p:ph sz="half" idx="2"/>
          </p:nvPr>
        </p:nvSpPr>
        <p:spPr>
          <a:xfrm>
            <a:off x="5396830" y="1600200"/>
            <a:ext cx="3289969" cy="4525963"/>
          </a:xfrm>
        </p:spPr>
        <p:txBody>
          <a:bodyPr>
            <a:normAutofit lnSpcReduction="10000"/>
          </a:bodyPr>
          <a:lstStyle/>
          <a:p>
            <a:pPr marL="0" indent="0" algn="just">
              <a:buNone/>
            </a:pPr>
            <a:r>
              <a:rPr lang="en-US" sz="2400" dirty="0" smtClean="0"/>
              <a:t>“My thesis has to be the best written project I’ve ever completed.”</a:t>
            </a:r>
          </a:p>
          <a:p>
            <a:pPr marL="0" indent="0" algn="just">
              <a:buNone/>
            </a:pPr>
            <a:endParaRPr lang="en-US" dirty="0"/>
          </a:p>
          <a:p>
            <a:pPr marL="0" indent="0" algn="just">
              <a:buNone/>
            </a:pPr>
            <a:r>
              <a:rPr lang="en-US" sz="2400" dirty="0" smtClean="0"/>
              <a:t>“My thesis is a hurdle that I have to jump through.”</a:t>
            </a:r>
          </a:p>
          <a:p>
            <a:pPr marL="0" indent="0" algn="just">
              <a:buNone/>
            </a:pPr>
            <a:endParaRPr lang="en-US" sz="2400" dirty="0"/>
          </a:p>
          <a:p>
            <a:pPr marL="0" indent="0" algn="just">
              <a:buNone/>
            </a:pPr>
            <a:r>
              <a:rPr lang="en-US" sz="2400" dirty="0" smtClean="0"/>
              <a:t>“My thesis has to be long, and I’ve never written something that long.”</a:t>
            </a:r>
            <a:endParaRPr lang="en-US" sz="2400" dirty="0"/>
          </a:p>
        </p:txBody>
      </p:sp>
      <p:pic>
        <p:nvPicPr>
          <p:cNvPr id="19" name="Content Placeholder 18" descr="DeathtoStock_Wired8.jpg"/>
          <p:cNvPicPr>
            <a:picLocks noGrp="1" noChangeAspect="1"/>
          </p:cNvPicPr>
          <p:nvPr>
            <p:ph sz="half" idx="1"/>
          </p:nvPr>
        </p:nvPicPr>
        <p:blipFill>
          <a:blip r:embed="rId2">
            <a:extLst>
              <a:ext uri="{28A0092B-C50C-407E-A947-70E740481C1C}">
                <a14:useLocalDpi xmlns:a14="http://schemas.microsoft.com/office/drawing/2010/main" val="0"/>
              </a:ext>
            </a:extLst>
          </a:blip>
          <a:srcRect l="20256" r="20256"/>
          <a:stretch>
            <a:fillRect/>
          </a:stretch>
        </p:blipFill>
        <p:spPr>
          <a:xfrm>
            <a:off x="457200" y="1600201"/>
            <a:ext cx="3102894" cy="3457539"/>
          </a:xfrm>
        </p:spPr>
      </p:pic>
      <p:sp>
        <p:nvSpPr>
          <p:cNvPr id="23" name="Action Button: Custom 22">
            <a:hlinkClick r:id="rId3" action="ppaction://hlinksldjump" highlightClick="1"/>
          </p:cNvPr>
          <p:cNvSpPr/>
          <p:nvPr/>
        </p:nvSpPr>
        <p:spPr>
          <a:xfrm>
            <a:off x="4013944" y="1600201"/>
            <a:ext cx="1042416" cy="1042416"/>
          </a:xfrm>
          <a:prstGeom prst="actionButtonBlan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A</a:t>
            </a:r>
            <a:endParaRPr lang="en-US" sz="2400" dirty="0"/>
          </a:p>
        </p:txBody>
      </p:sp>
      <p:sp>
        <p:nvSpPr>
          <p:cNvPr id="24" name="Action Button: Custom 23">
            <a:hlinkClick r:id="rId4" action="ppaction://hlinksldjump" highlightClick="1"/>
          </p:cNvPr>
          <p:cNvSpPr/>
          <p:nvPr/>
        </p:nvSpPr>
        <p:spPr>
          <a:xfrm>
            <a:off x="4013944" y="3107221"/>
            <a:ext cx="1042416" cy="1042416"/>
          </a:xfrm>
          <a:prstGeom prst="actionButtonBlan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B</a:t>
            </a:r>
            <a:endParaRPr lang="en-US" sz="2400" dirty="0"/>
          </a:p>
        </p:txBody>
      </p:sp>
      <p:sp>
        <p:nvSpPr>
          <p:cNvPr id="25" name="Action Button: Custom 24">
            <a:hlinkClick r:id="rId5" action="ppaction://hlinksldjump" highlightClick="1"/>
          </p:cNvPr>
          <p:cNvSpPr/>
          <p:nvPr/>
        </p:nvSpPr>
        <p:spPr>
          <a:xfrm>
            <a:off x="4013944" y="4740656"/>
            <a:ext cx="1042416" cy="1042416"/>
          </a:xfrm>
          <a:prstGeom prst="actionButtonBlan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C</a:t>
            </a:r>
            <a:endParaRPr lang="en-US" sz="2400" dirty="0"/>
          </a:p>
        </p:txBody>
      </p:sp>
      <p:sp>
        <p:nvSpPr>
          <p:cNvPr id="3" name="Action Button: Forward or Next 2">
            <a:hlinkClick r:id="rId6" action="ppaction://hlinksldjump" highlightClick="1"/>
          </p:cNvPr>
          <p:cNvSpPr/>
          <p:nvPr/>
        </p:nvSpPr>
        <p:spPr>
          <a:xfrm>
            <a:off x="7892705" y="6367098"/>
            <a:ext cx="1251295" cy="490902"/>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Action Button: Back or Previous 3">
            <a:hlinkClick r:id="" action="ppaction://hlinkshowjump?jump=previousslide" highlightClick="1"/>
          </p:cNvPr>
          <p:cNvSpPr/>
          <p:nvPr/>
        </p:nvSpPr>
        <p:spPr>
          <a:xfrm>
            <a:off x="0" y="6367098"/>
            <a:ext cx="1119503" cy="490902"/>
          </a:xfrm>
          <a:prstGeom prst="actionButtonBackPrevio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Action Button: Custom 4">
            <a:hlinkClick r:id="rId7" action="ppaction://hlinksldjump" highlightClick="1"/>
          </p:cNvPr>
          <p:cNvSpPr/>
          <p:nvPr/>
        </p:nvSpPr>
        <p:spPr>
          <a:xfrm>
            <a:off x="4013944" y="6367098"/>
            <a:ext cx="1382886" cy="490902"/>
          </a:xfrm>
          <a:prstGeom prst="actionButtonBlan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Return</a:t>
            </a:r>
            <a:endParaRPr lang="en-US" dirty="0"/>
          </a:p>
        </p:txBody>
      </p:sp>
    </p:spTree>
    <p:extLst>
      <p:ext uri="{BB962C8B-B14F-4D97-AF65-F5344CB8AC3E}">
        <p14:creationId xmlns:p14="http://schemas.microsoft.com/office/powerpoint/2010/main" val="1605177778"/>
      </p:ext>
    </p:extLst>
  </p:cSld>
  <p:clrMapOvr>
    <a:masterClrMapping/>
  </p:clrMapOvr>
  <p:transition spd="slow">
    <p:cove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70975" y="1268718"/>
            <a:ext cx="7641731" cy="4524315"/>
          </a:xfrm>
          <a:prstGeom prst="rect">
            <a:avLst/>
          </a:prstGeom>
        </p:spPr>
        <p:txBody>
          <a:bodyPr wrap="square">
            <a:spAutoFit/>
          </a:bodyPr>
          <a:lstStyle/>
          <a:p>
            <a:r>
              <a:rPr lang="en-US" sz="3200" dirty="0"/>
              <a:t>“My thesis has to be the best written project I’ve ever completed.</a:t>
            </a:r>
            <a:r>
              <a:rPr lang="en-US" sz="3200" dirty="0" smtClean="0"/>
              <a:t>”</a:t>
            </a:r>
          </a:p>
          <a:p>
            <a:endParaRPr lang="en-US" sz="3200" dirty="0"/>
          </a:p>
          <a:p>
            <a:endParaRPr lang="en-US" sz="3200" dirty="0" smtClean="0"/>
          </a:p>
          <a:p>
            <a:r>
              <a:rPr lang="en-US" sz="3200" dirty="0" smtClean="0">
                <a:solidFill>
                  <a:schemeClr val="bg2">
                    <a:lumMod val="50000"/>
                  </a:schemeClr>
                </a:solidFill>
              </a:rPr>
              <a:t>This idea—that the thesis has to be the best thing ever written—gives many students writer’s block or apprehension. The truth is, your thesis needs to be good, but it doesn’t have to be the absolute be-all-end-all.</a:t>
            </a:r>
            <a:endParaRPr lang="en-US" sz="3200" dirty="0">
              <a:solidFill>
                <a:schemeClr val="bg2">
                  <a:lumMod val="50000"/>
                </a:schemeClr>
              </a:solidFill>
            </a:endParaRPr>
          </a:p>
        </p:txBody>
      </p:sp>
      <p:sp>
        <p:nvSpPr>
          <p:cNvPr id="2" name="TextBox 1"/>
          <p:cNvSpPr txBox="1"/>
          <p:nvPr/>
        </p:nvSpPr>
        <p:spPr>
          <a:xfrm>
            <a:off x="3333337" y="6214442"/>
            <a:ext cx="2762295"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dirty="0" smtClean="0">
                <a:solidFill>
                  <a:schemeClr val="bg1"/>
                </a:solidFill>
                <a:hlinkClick r:id="rId2" action="ppaction://hlinksldjump"/>
              </a:rPr>
              <a:t>Return to list of statements</a:t>
            </a:r>
            <a:endParaRPr lang="en-US" dirty="0">
              <a:solidFill>
                <a:schemeClr val="bg1"/>
              </a:solidFill>
            </a:endParaRPr>
          </a:p>
        </p:txBody>
      </p:sp>
    </p:spTree>
    <p:extLst>
      <p:ext uri="{BB962C8B-B14F-4D97-AF65-F5344CB8AC3E}">
        <p14:creationId xmlns:p14="http://schemas.microsoft.com/office/powerpoint/2010/main" val="1590393984"/>
      </p:ext>
    </p:extLst>
  </p:cSld>
  <p:clrMapOvr>
    <a:masterClrMapping/>
  </p:clrMapOvr>
  <p:transition spd="slow">
    <p:cover/>
  </p:transition>
  <p:timing>
    <p:tnLst>
      <p:par>
        <p:cTn id="1" dur="indefinite" restart="never" nodeType="tmRoot"/>
      </p:par>
    </p:tnLst>
  </p:timing>
</p:sld>
</file>

<file path=ppt/theme/theme1.xml><?xml version="1.0" encoding="utf-8"?>
<a:theme xmlns:a="http://schemas.openxmlformats.org/drawingml/2006/main" name="Office Theme">
  <a:themeElements>
    <a:clrScheme name="Custom 9">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896</TotalTime>
  <Words>975</Words>
  <Application>Microsoft Office PowerPoint</Application>
  <PresentationFormat>On-screen Show (4:3)</PresentationFormat>
  <Paragraphs>102</Paragraphs>
  <Slides>23</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23</vt:i4>
      </vt:variant>
    </vt:vector>
  </HeadingPairs>
  <TitlesOfParts>
    <vt:vector size="26" baseType="lpstr">
      <vt:lpstr>Arial</vt:lpstr>
      <vt:lpstr>Calibri</vt:lpstr>
      <vt:lpstr>Office Theme</vt:lpstr>
      <vt:lpstr>Thesis?</vt:lpstr>
      <vt:lpstr>PowerPoint Presentation</vt:lpstr>
      <vt:lpstr>PowerPoint Presentation</vt:lpstr>
      <vt:lpstr>PowerPoint Presentation</vt:lpstr>
      <vt:lpstr>PowerPoint Presentation</vt:lpstr>
      <vt:lpstr>This presentation will discuss</vt:lpstr>
      <vt:lpstr>PowerPoint Presentation</vt:lpstr>
      <vt:lpstr>Do any of these statements resonate with you?  [Click on the letters that correspond to the statements that do.]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 I start writing or get unstuck?</vt:lpstr>
      <vt:lpstr>PowerPoint Presentation</vt:lpstr>
      <vt:lpstr>PowerPoint Presentation</vt:lpstr>
      <vt:lpstr>PowerPoint Presentation</vt:lpstr>
      <vt:lpstr>PowerPoint Presentation</vt:lpstr>
      <vt:lpstr>PowerPoint Presentation</vt:lpstr>
    </vt:vector>
  </TitlesOfParts>
  <Company>SIUE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You’re Ready to Write aThesis</dc:title>
  <dc:creator>Sharon McGee</dc:creator>
  <cp:lastModifiedBy>Morgan, Susan</cp:lastModifiedBy>
  <cp:revision>42</cp:revision>
  <dcterms:created xsi:type="dcterms:W3CDTF">2016-05-13T16:22:48Z</dcterms:created>
  <dcterms:modified xsi:type="dcterms:W3CDTF">2018-10-25T13:08:11Z</dcterms:modified>
</cp:coreProperties>
</file>