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9"/>
  </p:notesMasterIdLst>
  <p:handoutMasterIdLst>
    <p:handoutMasterId r:id="rId10"/>
  </p:handoutMasterIdLst>
  <p:sldIdLst>
    <p:sldId id="258" r:id="rId2"/>
    <p:sldId id="288" r:id="rId3"/>
    <p:sldId id="299" r:id="rId4"/>
    <p:sldId id="298" r:id="rId5"/>
    <p:sldId id="301" r:id="rId6"/>
    <p:sldId id="300" r:id="rId7"/>
    <p:sldId id="297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uiggan, Christina" initials="MC" lastIdx="4" clrIdx="0">
    <p:extLst>
      <p:ext uri="{19B8F6BF-5375-455C-9EA6-DF929625EA0E}">
        <p15:presenceInfo xmlns:p15="http://schemas.microsoft.com/office/powerpoint/2012/main" userId="S-1-5-21-1786437548-1411649741-2705759841-201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FAD"/>
    <a:srgbClr val="703800"/>
    <a:srgbClr val="D17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85147" autoAdjust="0"/>
  </p:normalViewPr>
  <p:slideViewPr>
    <p:cSldViewPr>
      <p:cViewPr varScale="1">
        <p:scale>
          <a:sx n="95" d="100"/>
          <a:sy n="95" d="100"/>
        </p:scale>
        <p:origin x="10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77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2014 Graduate Assistant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53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910FCF-D012-4599-9F3A-C1C09EABFC9E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025509-1317-4FC9-939F-01A0CC01A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ue.edu/human-resources/payrol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5509-1317-4FC9-939F-01A0CC01A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4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5509-1317-4FC9-939F-01A0CC01A0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2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*Currently, there are no electronic notifications with EPAFs so the originator may want to send an email to approvers once the EPAF is submitted. </a:t>
            </a:r>
          </a:p>
          <a:p>
            <a:r>
              <a:rPr lang="en-US" dirty="0" smtClean="0"/>
              <a:t>*The I9 and Oral English Proficiency are sent to the Graduate School. Tax forms are sent directly to HR Attention-Semi-monthly payroll.</a:t>
            </a:r>
          </a:p>
          <a:p>
            <a:r>
              <a:rPr lang="en-US" dirty="0" smtClean="0"/>
              <a:t>*The assistantship details</a:t>
            </a:r>
            <a:r>
              <a:rPr lang="en-US" baseline="0" dirty="0" smtClean="0"/>
              <a:t> that the student acknowledges as part of their online hiring packet, includes their GA contract terms (salary, job description, date ranges,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5509-1317-4FC9-939F-01A0CC01A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*This timeline is just</a:t>
            </a:r>
            <a:r>
              <a:rPr lang="en-US" baseline="0" dirty="0" smtClean="0"/>
              <a:t> a sample to show you the turn around times you could see with your EPAFs. Please feel free to originate your EPAFs earlier than this timeframe represents.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*HR payroll processing cutoff dates available here: </a:t>
            </a:r>
            <a:r>
              <a:rPr lang="en-US" dirty="0" smtClean="0">
                <a:hlinkClick r:id="rId3"/>
              </a:rPr>
              <a:t>https://www.siue.edu/human-resources/payroll/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5509-1317-4FC9-939F-01A0CC01A0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3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*This</a:t>
            </a:r>
            <a:r>
              <a:rPr lang="en-US" baseline="0" dirty="0" smtClean="0"/>
              <a:t> routing queue example will be different than yours. Approvers are assigned based on units and fiscal officers. </a:t>
            </a:r>
            <a:endParaRPr lang="en-US" dirty="0" smtClean="0"/>
          </a:p>
          <a:p>
            <a:r>
              <a:rPr lang="en-US" dirty="0" smtClean="0"/>
              <a:t>*The EPAF will not be applied without a comment</a:t>
            </a:r>
            <a:r>
              <a:rPr lang="en-US" baseline="0" dirty="0" smtClean="0"/>
              <a:t> from the originator</a:t>
            </a:r>
            <a:r>
              <a:rPr lang="en-US" dirty="0" smtClean="0"/>
              <a:t> that includes job duties, break down of position classification,</a:t>
            </a:r>
            <a:r>
              <a:rPr lang="en-US" baseline="0" dirty="0" smtClean="0"/>
              <a:t> and the full-time semi-monthly salary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5509-1317-4FC9-939F-01A0CC01A0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To sign up for the GA Support Staff Email List click here: https://siue.co1.qualtrics.com/jfe/form/SV_1Okrhh34gp9Ybhb</a:t>
            </a:r>
          </a:p>
          <a:p>
            <a:r>
              <a:rPr lang="en-US" dirty="0" smtClean="0"/>
              <a:t>* HR contact info: sysstemshr@siue.edu</a:t>
            </a:r>
          </a:p>
          <a:p>
            <a:r>
              <a:rPr lang="en-US" dirty="0" smtClean="0"/>
              <a:t>* Graduate School contact</a:t>
            </a:r>
            <a:r>
              <a:rPr lang="en-US" baseline="0" dirty="0" smtClean="0"/>
              <a:t> info: 618-650-3164 or graduateschool@siue.edu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5509-1317-4FC9-939F-01A0CC01A0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6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5509-1317-4FC9-939F-01A0CC01A0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9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5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32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605D83D-0C6F-4D25-AF97-821438C12A97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FAFF695-056D-4335-98D4-C24290ED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3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487680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8000" dirty="0" smtClean="0">
                <a:latin typeface="Cougar" panose="02000504030000020004" pitchFamily="2" charset="0"/>
              </a:rPr>
              <a:t>Graduate Assistant Electronic Hiring Staff Training</a:t>
            </a:r>
            <a:endParaRPr lang="en-US" dirty="0">
              <a:latin typeface="Cougar" panose="0200050403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455089"/>
            <a:ext cx="1905000" cy="6790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" y="0"/>
            <a:ext cx="1524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40216" y="55804"/>
            <a:ext cx="800100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GA Contract Benefits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5257801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GA contracts applied in a more timely manner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Student eligibility checked before they start working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Originator (hiring unit) able to view contract status and answer student questions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Any updates in GA policy or compliance training implemented seamlessly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Hiring unit no longer has to keep track of entire hiring packet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6" t="1242" r="22259"/>
          <a:stretch/>
        </p:blipFill>
        <p:spPr>
          <a:xfrm>
            <a:off x="5943601" y="914400"/>
            <a:ext cx="2595162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Checkbox Check Mar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" y="1338656"/>
            <a:ext cx="372320" cy="375844"/>
          </a:xfrm>
          <a:prstGeom prst="rect">
            <a:avLst/>
          </a:prstGeom>
        </p:spPr>
      </p:pic>
      <p:pic>
        <p:nvPicPr>
          <p:cNvPr id="33" name="Picture 32" descr="Checkbox Check Mar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" y="2208451"/>
            <a:ext cx="372320" cy="375844"/>
          </a:xfrm>
          <a:prstGeom prst="rect">
            <a:avLst/>
          </a:prstGeom>
        </p:spPr>
      </p:pic>
      <p:pic>
        <p:nvPicPr>
          <p:cNvPr id="34" name="Picture 33" descr="Checkbox Check Mar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" y="3124200"/>
            <a:ext cx="372320" cy="375844"/>
          </a:xfrm>
          <a:prstGeom prst="rect">
            <a:avLst/>
          </a:prstGeom>
        </p:spPr>
      </p:pic>
      <p:pic>
        <p:nvPicPr>
          <p:cNvPr id="35" name="Picture 34" descr="Checkbox Check Mar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" y="4350415"/>
            <a:ext cx="372320" cy="375844"/>
          </a:xfrm>
          <a:prstGeom prst="rect">
            <a:avLst/>
          </a:prstGeom>
        </p:spPr>
      </p:pic>
      <p:pic>
        <p:nvPicPr>
          <p:cNvPr id="36" name="Picture 35" descr="Checkbox Check Mark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" y="5638800"/>
            <a:ext cx="372320" cy="3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3847279" y="3125386"/>
            <a:ext cx="4456663" cy="18604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Content Placeholder 2" descr="Outline, people, person, universal, user icon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19" y="3523993"/>
            <a:ext cx="1136845" cy="1136845"/>
          </a:xfrm>
        </p:spPr>
      </p:pic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40216" y="55804"/>
            <a:ext cx="800100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 Contract Flow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958967"/>
            <a:ext cx="3863519" cy="1860433"/>
            <a:chOff x="0" y="958967"/>
            <a:chExt cx="3863519" cy="1860433"/>
          </a:xfrm>
        </p:grpSpPr>
        <p:sp>
          <p:nvSpPr>
            <p:cNvPr id="5" name="Rounded Rectangle 4"/>
            <p:cNvSpPr/>
            <p:nvPr/>
          </p:nvSpPr>
          <p:spPr>
            <a:xfrm>
              <a:off x="40216" y="958967"/>
              <a:ext cx="3634572" cy="186043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0" y="1035513"/>
              <a:ext cx="3863519" cy="1632982"/>
              <a:chOff x="131610" y="586703"/>
              <a:chExt cx="3863519" cy="1632982"/>
            </a:xfrm>
          </p:grpSpPr>
          <p:pic>
            <p:nvPicPr>
              <p:cNvPr id="1048" name="Picture 1047" descr="File:Office room icon.svg - Wikimedia Commons" title="ORIGINATO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302" y="911142"/>
                <a:ext cx="990600" cy="990600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131610" y="586703"/>
                <a:ext cx="2590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u="sng" dirty="0" smtClean="0">
                    <a:solidFill>
                      <a:srgbClr val="002060"/>
                    </a:solidFill>
                  </a:rPr>
                  <a:t>Step 1</a:t>
                </a:r>
                <a:r>
                  <a:rPr lang="en-US" sz="1400" u="sng" dirty="0">
                    <a:solidFill>
                      <a:srgbClr val="002060"/>
                    </a:solidFill>
                  </a:rPr>
                  <a:t>:</a:t>
                </a:r>
                <a:r>
                  <a:rPr lang="en-US" sz="1400" u="sng" dirty="0" smtClean="0">
                    <a:solidFill>
                      <a:srgbClr val="002060"/>
                    </a:solidFill>
                  </a:rPr>
                  <a:t> EPAF Creation</a:t>
                </a:r>
                <a:endParaRPr lang="en-US" sz="1400" u="sng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5" name="TextBox 1054"/>
              <p:cNvSpPr txBox="1"/>
              <p:nvPr/>
            </p:nvSpPr>
            <p:spPr>
              <a:xfrm>
                <a:off x="338868" y="1942686"/>
                <a:ext cx="1377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2"/>
                    </a:solidFill>
                  </a:rPr>
                  <a:t>ORIGINATOR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50746" y="928124"/>
                <a:ext cx="23443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Originates EPAF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Completes I9, tax forms, and Oral English Proficiency (TAs only)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Assigns approval levels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861671" y="954550"/>
            <a:ext cx="4707417" cy="1860433"/>
            <a:chOff x="3861671" y="954550"/>
            <a:chExt cx="4707417" cy="1860433"/>
          </a:xfrm>
        </p:grpSpPr>
        <p:sp>
          <p:nvSpPr>
            <p:cNvPr id="44" name="Rounded Rectangle 43"/>
            <p:cNvSpPr/>
            <p:nvPr/>
          </p:nvSpPr>
          <p:spPr>
            <a:xfrm>
              <a:off x="3861671" y="954550"/>
              <a:ext cx="4456663" cy="186043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Hill Middle School / Hill Middle School Homepage | NEIS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498" y="1422958"/>
              <a:ext cx="1378414" cy="89967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3861672" y="1060135"/>
              <a:ext cx="3148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 smtClean="0">
                  <a:solidFill>
                    <a:srgbClr val="002060"/>
                  </a:solidFill>
                </a:rPr>
                <a:t>Step 2</a:t>
              </a:r>
              <a:r>
                <a:rPr lang="en-US" sz="1400" u="sng" dirty="0">
                  <a:solidFill>
                    <a:srgbClr val="002060"/>
                  </a:solidFill>
                </a:rPr>
                <a:t>:</a:t>
              </a:r>
              <a:r>
                <a:rPr lang="en-US" sz="1400" u="sng" dirty="0" smtClean="0">
                  <a:solidFill>
                    <a:srgbClr val="002060"/>
                  </a:solidFill>
                </a:rPr>
                <a:t> EPAF and Student Check</a:t>
              </a:r>
              <a:endParaRPr lang="en-US" sz="1400" u="sng" dirty="0">
                <a:solidFill>
                  <a:srgbClr val="00206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0598" y="1410483"/>
              <a:ext cx="30884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Checks EPAF accuracy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Checks student eligibility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Sends student link to online hiring packet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Monitors EPAF approvals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06409" y="2389644"/>
              <a:ext cx="19609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</a:rPr>
                <a:t>GRADUATE SCHOOL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101" y="3145640"/>
            <a:ext cx="3674788" cy="1860433"/>
            <a:chOff x="49101" y="3145640"/>
            <a:chExt cx="3674788" cy="1860433"/>
          </a:xfrm>
        </p:grpSpPr>
        <p:sp>
          <p:nvSpPr>
            <p:cNvPr id="46" name="Rounded Rectangle 45"/>
            <p:cNvSpPr/>
            <p:nvPr/>
          </p:nvSpPr>
          <p:spPr>
            <a:xfrm>
              <a:off x="49101" y="3145640"/>
              <a:ext cx="3674788" cy="186043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4" name="Picture 1053" descr="Clipart - Thumbs Up Circle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24" y="3596280"/>
              <a:ext cx="994448" cy="99060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248933" y="3200400"/>
              <a:ext cx="1661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 smtClean="0">
                  <a:solidFill>
                    <a:srgbClr val="002060"/>
                  </a:solidFill>
                </a:rPr>
                <a:t>Step 3. Approvals</a:t>
              </a:r>
              <a:endParaRPr lang="en-US" sz="1400" u="sng" dirty="0">
                <a:solidFill>
                  <a:srgbClr val="00206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188" y="4632772"/>
              <a:ext cx="1401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</a:rPr>
                <a:t>APPROVER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03747" y="3582509"/>
              <a:ext cx="1486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Checks EPAF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Approves EPAF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855379" y="3195962"/>
            <a:ext cx="3202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2060"/>
                </a:solidFill>
              </a:rPr>
              <a:t>Step 3</a:t>
            </a:r>
            <a:r>
              <a:rPr lang="en-US" sz="1400" u="sng" dirty="0">
                <a:solidFill>
                  <a:srgbClr val="002060"/>
                </a:solidFill>
              </a:rPr>
              <a:t>:</a:t>
            </a:r>
            <a:r>
              <a:rPr lang="en-US" sz="1400" u="sng" dirty="0" smtClean="0">
                <a:solidFill>
                  <a:srgbClr val="002060"/>
                </a:solidFill>
              </a:rPr>
              <a:t> Hiring Packet Completion</a:t>
            </a:r>
            <a:endParaRPr lang="en-US" sz="1400" u="sng" dirty="0">
              <a:solidFill>
                <a:srgbClr val="00206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92550" y="4594472"/>
            <a:ext cx="1119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STUDENT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78087" y="3604606"/>
            <a:ext cx="3690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Acknowledges loan default, tuition waiver statement, and assistantship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(New Hires)Uploads PDFs of Ethics, Not Anymore, Sexual Harassment and RCR training completion (RCR for certain grant accounts only)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2576" y="5181600"/>
            <a:ext cx="5592640" cy="1563398"/>
            <a:chOff x="1752576" y="5181600"/>
            <a:chExt cx="5592640" cy="1563398"/>
          </a:xfrm>
        </p:grpSpPr>
        <p:sp>
          <p:nvSpPr>
            <p:cNvPr id="47" name="Rounded Rectangle 46"/>
            <p:cNvSpPr/>
            <p:nvPr/>
          </p:nvSpPr>
          <p:spPr>
            <a:xfrm>
              <a:off x="1752600" y="5181600"/>
              <a:ext cx="5410200" cy="156339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65300" y="5201854"/>
              <a:ext cx="4254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 smtClean="0">
                  <a:solidFill>
                    <a:schemeClr val="bg1"/>
                  </a:solidFill>
                </a:rPr>
                <a:t>Step 4</a:t>
              </a:r>
              <a:r>
                <a:rPr lang="en-US" sz="1400" u="sng" dirty="0">
                  <a:solidFill>
                    <a:schemeClr val="bg1"/>
                  </a:solidFill>
                </a:rPr>
                <a:t>:</a:t>
              </a:r>
              <a:r>
                <a:rPr lang="en-US" sz="1400" u="sng" dirty="0" smtClean="0">
                  <a:solidFill>
                    <a:schemeClr val="bg1"/>
                  </a:solidFill>
                </a:rPr>
                <a:t> Payroll and Tuition Waiver Activation</a:t>
              </a:r>
              <a:endParaRPr lang="en-US" sz="1400" u="sng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70878" y="5638318"/>
              <a:ext cx="4074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Applies payroll record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Sends tuition waiver information to Financial Aid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2576" y="6467998"/>
              <a:ext cx="1808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GRADUATE SCHOOL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8" descr="Hill Middle School / Hill Middle School Homepage | NEIS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229" y="5578141"/>
              <a:ext cx="1378414" cy="899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93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40216" y="55804"/>
            <a:ext cx="800100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 Contract Timeline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31284" y="7151385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EPAF originated with 8/16 start date. I9 and tax forms completed if necessary.</a:t>
            </a:r>
            <a:endParaRPr lang="en-US" sz="900" dirty="0">
              <a:solidFill>
                <a:srgbClr val="070FA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6909" y="7151385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Graduate School checks EPAF and sends student online hiring packet link.</a:t>
            </a:r>
            <a:endParaRPr lang="en-US" sz="900" dirty="0">
              <a:solidFill>
                <a:srgbClr val="070FA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9909" y="715138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All approvers approve EPAF.</a:t>
            </a:r>
            <a:endParaRPr lang="en-US" sz="900" dirty="0">
              <a:solidFill>
                <a:srgbClr val="070FA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96199" y="7151385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Student completes hiring packet. </a:t>
            </a:r>
            <a:endParaRPr lang="en-US" sz="900" dirty="0">
              <a:solidFill>
                <a:srgbClr val="070FA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26020" y="7312968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EPAF applied.</a:t>
            </a:r>
            <a:endParaRPr lang="en-US" sz="900" dirty="0">
              <a:solidFill>
                <a:srgbClr val="070FAD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65" y="857786"/>
            <a:ext cx="6705600" cy="5456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67000" y="5153561"/>
            <a:ext cx="51816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u="sng" dirty="0" smtClean="0"/>
              <a:t>Ways to stay on track with timeline: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Proxy for fiscal officer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Double check EPAF for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Submit as early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 mindful of payroll holds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0265" y="1789074"/>
            <a:ext cx="96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#1:</a:t>
            </a:r>
            <a:r>
              <a:rPr lang="en-US" sz="1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EPAF originated with 8/16 start date.</a:t>
            </a:r>
            <a:endParaRPr lang="en-US" sz="12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7352" y="1789074"/>
            <a:ext cx="114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#2:</a:t>
            </a:r>
            <a:r>
              <a:rPr lang="en-US" sz="1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Graduate School checks EPAF and sends student link.</a:t>
            </a:r>
            <a:endParaRPr lang="en-US" sz="12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910" y="1789074"/>
            <a:ext cx="96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#3:</a:t>
            </a:r>
            <a:r>
              <a:rPr lang="en-US" sz="1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Approvers approve EPAF.</a:t>
            </a:r>
            <a:endParaRPr lang="en-US" sz="12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7811" y="1789074"/>
            <a:ext cx="105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#3:</a:t>
            </a:r>
            <a:r>
              <a:rPr lang="en-US" sz="1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Student completes online hiring packet.</a:t>
            </a:r>
            <a:endParaRPr lang="en-US" sz="12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6809" y="2939682"/>
            <a:ext cx="1252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#4: </a:t>
            </a:r>
            <a:r>
              <a:rPr lang="en-US" sz="10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EPAF applied</a:t>
            </a:r>
            <a:endParaRPr lang="en-US" sz="10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40216" y="55804"/>
            <a:ext cx="800100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Applied EPAF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929" y="762000"/>
            <a:ext cx="8098624" cy="6019800"/>
            <a:chOff x="31929" y="819367"/>
            <a:chExt cx="6676626" cy="5382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46805"/>
            <a:stretch/>
          </p:blipFill>
          <p:spPr>
            <a:xfrm>
              <a:off x="31929" y="819367"/>
              <a:ext cx="6602975" cy="53823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59451" y="5105400"/>
              <a:ext cx="594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accent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date: 1/23/20. End date: 12/31/20. Assistantship category: general 100%. 25% assistantship = work 10 hours per week.</a:t>
              </a:r>
            </a:p>
            <a:p>
              <a:endParaRPr lang="en-US" sz="800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5791200" y="990600"/>
            <a:ext cx="2250016" cy="8382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0215" y="5029200"/>
            <a:ext cx="8090337" cy="685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8791" y="4343400"/>
            <a:ext cx="4808010" cy="60611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38677" y="27590"/>
            <a:ext cx="8115043" cy="693234"/>
          </a:xfrm>
        </p:spPr>
        <p:txBody>
          <a:bodyPr>
            <a:normAutofit/>
          </a:bodyPr>
          <a:lstStyle/>
          <a:p>
            <a:r>
              <a:rPr lang="en-US" sz="3500" dirty="0" smtClean="0"/>
              <a:t>Additional Resources</a:t>
            </a:r>
            <a:endParaRPr lang="en-US" sz="3500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990600" y="997393"/>
            <a:ext cx="6778898" cy="5486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Training materials emailed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GA Support Staff Email List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Email or call HR or Grad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1284" y="7151385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EPAF originated with 8/16 start date. I9 and tax forms completed if necessary.</a:t>
            </a:r>
            <a:endParaRPr lang="en-US" sz="900" dirty="0">
              <a:solidFill>
                <a:srgbClr val="070FA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6909" y="7151385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Graduate School checks EPAF and sends student online hiring packet link.</a:t>
            </a:r>
            <a:endParaRPr lang="en-US" sz="900" dirty="0">
              <a:solidFill>
                <a:srgbClr val="070FA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9909" y="715138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All approvers approve EPAF.</a:t>
            </a:r>
            <a:endParaRPr lang="en-US" sz="900" dirty="0">
              <a:solidFill>
                <a:srgbClr val="070FA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96199" y="7151385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Student completes hiring packet. </a:t>
            </a:r>
            <a:endParaRPr lang="en-US" sz="900" dirty="0">
              <a:solidFill>
                <a:srgbClr val="070FA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26020" y="7312968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70FAD"/>
                </a:solidFill>
              </a:rPr>
              <a:t>EPAF applied.</a:t>
            </a:r>
            <a:endParaRPr lang="en-US" sz="900" dirty="0">
              <a:solidFill>
                <a:srgbClr val="070FA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13795" b="10517"/>
          <a:stretch/>
        </p:blipFill>
        <p:spPr>
          <a:xfrm>
            <a:off x="259087" y="3733098"/>
            <a:ext cx="5449711" cy="27506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2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 | 2012 | The Unknown Cyst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Custom 8">
      <a:dk1>
        <a:srgbClr val="B40000"/>
      </a:dk1>
      <a:lt1>
        <a:sysClr val="window" lastClr="FFFFFF"/>
      </a:lt1>
      <a:dk2>
        <a:srgbClr val="870000"/>
      </a:dk2>
      <a:lt2>
        <a:srgbClr val="D8D8D8"/>
      </a:lt2>
      <a:accent1>
        <a:srgbClr val="595959"/>
      </a:accent1>
      <a:accent2>
        <a:srgbClr val="D8D8D8"/>
      </a:accent2>
      <a:accent3>
        <a:srgbClr val="000000"/>
      </a:accent3>
      <a:accent4>
        <a:srgbClr val="5A0000"/>
      </a:accent4>
      <a:accent5>
        <a:srgbClr val="F2F2F2"/>
      </a:accent5>
      <a:accent6>
        <a:srgbClr val="500000"/>
      </a:accent6>
      <a:hlink>
        <a:srgbClr val="3F3F3F"/>
      </a:hlink>
      <a:folHlink>
        <a:srgbClr val="A5A5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</TotalTime>
  <Words>607</Words>
  <Application>Microsoft Office PowerPoint</Application>
  <PresentationFormat>On-screen Show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Schoolbook</vt:lpstr>
      <vt:lpstr>Cougar</vt:lpstr>
      <vt:lpstr>Wingdings 2</vt:lpstr>
      <vt:lpstr>View</vt:lpstr>
      <vt:lpstr>Graduate Assistant Electronic Hiring Staff Training</vt:lpstr>
      <vt:lpstr>Electronic GA Contract Benefits</vt:lpstr>
      <vt:lpstr>GA Contract Flow</vt:lpstr>
      <vt:lpstr>GA Contract Timeline</vt:lpstr>
      <vt:lpstr>Example of Applied EPAF</vt:lpstr>
      <vt:lpstr>Additional Resources</vt:lpstr>
      <vt:lpstr>PowerPoint Presentation</vt:lpstr>
    </vt:vector>
  </TitlesOfParts>
  <Company>SIUE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Assistant Contract Routing</dc:title>
  <dc:creator>Miles, Erin</dc:creator>
  <cp:lastModifiedBy>Smucker, Jill</cp:lastModifiedBy>
  <cp:revision>197</cp:revision>
  <cp:lastPrinted>2020-03-11T13:15:45Z</cp:lastPrinted>
  <dcterms:created xsi:type="dcterms:W3CDTF">2012-02-06T21:58:40Z</dcterms:created>
  <dcterms:modified xsi:type="dcterms:W3CDTF">2020-03-11T13:17:27Z</dcterms:modified>
</cp:coreProperties>
</file>