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45"/>
  </p:notesMasterIdLst>
  <p:sldIdLst>
    <p:sldId id="295" r:id="rId2"/>
    <p:sldId id="300" r:id="rId3"/>
    <p:sldId id="301" r:id="rId4"/>
    <p:sldId id="299" r:id="rId5"/>
    <p:sldId id="296" r:id="rId6"/>
    <p:sldId id="256" r:id="rId7"/>
    <p:sldId id="257" r:id="rId8"/>
    <p:sldId id="302" r:id="rId9"/>
    <p:sldId id="258" r:id="rId10"/>
    <p:sldId id="259" r:id="rId11"/>
    <p:sldId id="260" r:id="rId12"/>
    <p:sldId id="261" r:id="rId13"/>
    <p:sldId id="263" r:id="rId14"/>
    <p:sldId id="264" r:id="rId15"/>
    <p:sldId id="265" r:id="rId16"/>
    <p:sldId id="266" r:id="rId17"/>
    <p:sldId id="267" r:id="rId18"/>
    <p:sldId id="268" r:id="rId19"/>
    <p:sldId id="279" r:id="rId20"/>
    <p:sldId id="280" r:id="rId21"/>
    <p:sldId id="282" r:id="rId22"/>
    <p:sldId id="283" r:id="rId23"/>
    <p:sldId id="284" r:id="rId24"/>
    <p:sldId id="297" r:id="rId25"/>
    <p:sldId id="298" r:id="rId26"/>
    <p:sldId id="285" r:id="rId27"/>
    <p:sldId id="286" r:id="rId28"/>
    <p:sldId id="287" r:id="rId29"/>
    <p:sldId id="288" r:id="rId30"/>
    <p:sldId id="289" r:id="rId31"/>
    <p:sldId id="270" r:id="rId32"/>
    <p:sldId id="271" r:id="rId33"/>
    <p:sldId id="272" r:id="rId34"/>
    <p:sldId id="273" r:id="rId35"/>
    <p:sldId id="274" r:id="rId36"/>
    <p:sldId id="275" r:id="rId37"/>
    <p:sldId id="276" r:id="rId38"/>
    <p:sldId id="290" r:id="rId39"/>
    <p:sldId id="278" r:id="rId40"/>
    <p:sldId id="291" r:id="rId41"/>
    <p:sldId id="292" r:id="rId42"/>
    <p:sldId id="303" r:id="rId43"/>
    <p:sldId id="29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FB9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706A4-1D85-488A-8EF8-398526A04F07}" v="1" dt="2026-02-25T15:45:53.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7" autoAdjust="0"/>
  </p:normalViewPr>
  <p:slideViewPr>
    <p:cSldViewPr snapToGrid="0" snapToObjects="1">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706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elearning/assign1/css101/"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thank you all for having me.  I am Cindy Poore-Pariseau, Director for Disability Services for Rutgers Health Sciences programs and an adjunct instructor for Rutgers as well as for a Community College in MA.  For the purpose of this presentation, I’ll also mention that my PhD is in Instructional Design.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009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kern="1200" dirty="0">
                <a:solidFill>
                  <a:schemeClr val="tx1"/>
                </a:solidFill>
                <a:effectLst/>
                <a:latin typeface="+mn-lt"/>
                <a:ea typeface="+mn-ea"/>
                <a:cs typeface="+mn-cs"/>
              </a:rPr>
              <a:t>Many access barriers are invisible to the person who creates the material. When creating our materials, we need to understand that: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Format affects who can access information. Paying attention to structure, providing captions, and alternatives matter.</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Most barriers aren’t locked doors that keep everyone out—they’re doors with handles that are too high for some to reach.</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To take it a step further, When students say a course is confusing, they often don’t mean the ideas are confusing,</a:t>
            </a:r>
          </a:p>
          <a:p>
            <a:endParaRPr lang="en-US" dirty="0"/>
          </a:p>
          <a:p>
            <a:r>
              <a:rPr lang="en-US" dirty="0"/>
              <a:t>They often mean they don’t know where items are located.</a:t>
            </a:r>
          </a:p>
          <a:p>
            <a:endParaRPr lang="en-US" dirty="0"/>
          </a:p>
          <a:p>
            <a:r>
              <a:rPr lang="en-US" dirty="0"/>
              <a:t>That is a course design issue, not a student issue, not a pedagogy issue.</a:t>
            </a:r>
          </a:p>
          <a:p>
            <a:endParaRPr lang="en-US" dirty="0"/>
          </a:p>
          <a:p>
            <a:r>
              <a:rPr lang="en-US" dirty="0"/>
              <a:t>Read slide</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Not only must the content students are learning be accessible, so must our assessments, both summative and formative assessments. </a:t>
            </a:r>
          </a:p>
          <a:p>
            <a:endParaRPr lang="en-US" dirty="0"/>
          </a:p>
          <a:p>
            <a:r>
              <a:rPr dirty="0"/>
              <a:t>Assessment formats can unintentionally restrict access.</a:t>
            </a:r>
          </a:p>
          <a:p>
            <a:r>
              <a:rPr dirty="0"/>
              <a:t>Accessible assessment design helps ensure we are measuring learning,</a:t>
            </a:r>
            <a:r>
              <a:rPr lang="en-US" dirty="0"/>
              <a:t> rather than how accessible our assessments are</a:t>
            </a:r>
          </a:p>
          <a:p>
            <a:endParaRPr lang="en-US" dirty="0"/>
          </a:p>
          <a:p>
            <a:r>
              <a:rPr lang="en-US" dirty="0"/>
              <a:t>And yes, Rigor and accessibility can and do coexist</a:t>
            </a:r>
          </a:p>
          <a:p>
            <a:endParaRPr lang="en-US" dirty="0"/>
          </a:p>
          <a:p>
            <a:r>
              <a:rPr lang="en-US" dirty="0"/>
              <a:t>When our course content and assessments are not accessible, we may be assessing tolerance for a particular testing format rather than assessing what students are learning.</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kern="1200" dirty="0">
                <a:solidFill>
                  <a:schemeClr val="tx1"/>
                </a:solidFill>
                <a:effectLst/>
                <a:latin typeface="+mn-lt"/>
                <a:ea typeface="+mn-ea"/>
                <a:cs typeface="+mn-cs"/>
              </a:rPr>
              <a:t>Designing for access upfront is more effective than fixing problems later.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Retrofitting access is possible—but it is inefficient and can be very frustrating, for you and for your students.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need to be proactive with accessibility upfront rather than reactive after the fact.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Creating accessible courses may reduce the number and types of accommodations that need to be implemented.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 all accommodations can be eliminated by accessible course design, but many can be.</a:t>
            </a:r>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kern="1200" dirty="0">
                <a:solidFill>
                  <a:schemeClr val="tx1"/>
                </a:solidFill>
                <a:effectLst/>
                <a:latin typeface="+mn-lt"/>
                <a:ea typeface="+mn-ea"/>
                <a:cs typeface="+mn-cs"/>
              </a:rPr>
              <a:t>If I were a mind reader, I’d say many of you are thinking, but I’m just one person, I’m teaching five courses how can I do all of this in each of my courses?? The best answer is, you probably can’t, at least not on your own.  Fortunately, Accessibility works best as a shared responsibility.   Our institutions must be ready, willing and able to help us learn how to make sure our courses are accessible from the start.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approach removes blame and supports sustainable access.  We need to know who at our campus knows the technology needed to test for the accessibility of the materials in our courses. We need to know who can teach us how to make our materials </a:t>
            </a:r>
            <a:r>
              <a:rPr lang="en-US" sz="1200" kern="1200" dirty="0" err="1">
                <a:solidFill>
                  <a:schemeClr val="tx1"/>
                </a:solidFill>
                <a:effectLst/>
                <a:latin typeface="+mn-lt"/>
                <a:ea typeface="+mn-ea"/>
                <a:cs typeface="+mn-cs"/>
              </a:rPr>
              <a:t>accessibile</a:t>
            </a:r>
            <a:r>
              <a:rPr lang="en-US" sz="1200" kern="1200" dirty="0">
                <a:solidFill>
                  <a:schemeClr val="tx1"/>
                </a:solidFill>
                <a:effectLst/>
                <a:latin typeface="+mn-lt"/>
                <a:ea typeface="+mn-ea"/>
                <a:cs typeface="+mn-cs"/>
              </a:rPr>
              <a:t> on a 1:1 bases when necessary.  We need to have an established process to retrofit our materials when this becomes necessary.  In other words, we need to know who our support systems are. </a:t>
            </a:r>
          </a:p>
        </p:txBody>
      </p:sp>
      <p:sp>
        <p:nvSpPr>
          <p:cNvPr id="4" name="Slide Number Placeholder 3"/>
          <p:cNvSpPr>
            <a:spLocks noGrp="1"/>
          </p:cNvSpPr>
          <p:nvPr>
            <p:ph type="sldNum" sz="quarter" idx="5"/>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kern="1200" dirty="0">
                <a:solidFill>
                  <a:schemeClr val="tx1"/>
                </a:solidFill>
                <a:effectLst/>
                <a:latin typeface="+mn-lt"/>
                <a:ea typeface="+mn-ea"/>
                <a:cs typeface="+mn-cs"/>
              </a:rPr>
              <a:t>Accessible course design is not about perfection.  As our courses and technology evolve, we should always work towards full accessibility, but don’t be discouraged when you find bits and pieces here and there that are not accessible. Instead, make necessary changes and move forward.  Maya Angelou said “Do the best you can until you know better. Then when you know better, do better.”  and this is very applicable in terms of continuously looking for ways to make our courses more accessible.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goal is fewer moments where students have to figure out how to navigate through the course instead of learning from it.</a:t>
            </a:r>
          </a:p>
          <a:p>
            <a:r>
              <a:rPr lang="en-US" sz="1200" kern="1200" dirty="0">
                <a:solidFill>
                  <a:schemeClr val="tx1"/>
                </a:solidFill>
                <a:effectLst/>
                <a:latin typeface="+mn-lt"/>
                <a:ea typeface="+mn-ea"/>
                <a:cs typeface="+mn-cs"/>
              </a:rPr>
              <a:t>Course design is how we meet access expectations at scale one step at a time, or as you’ll see on the next slide . . . One bite at a time.</a:t>
            </a:r>
          </a:p>
        </p:txBody>
      </p:sp>
      <p:sp>
        <p:nvSpPr>
          <p:cNvPr id="4" name="Slide Number Placeholder 3"/>
          <p:cNvSpPr>
            <a:spLocks noGrp="1"/>
          </p:cNvSpPr>
          <p:nvPr>
            <p:ph type="sldNum" sz="quarter" idx="5"/>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dirty="0">
                <a:solidFill>
                  <a:schemeClr val="tx1"/>
                </a:solidFill>
                <a:effectLst/>
                <a:latin typeface="+mn-lt"/>
                <a:ea typeface="+mn-ea"/>
                <a:cs typeface="+mn-cs"/>
              </a:rPr>
              <a:t>Now we’re </a:t>
            </a:r>
            <a:r>
              <a:rPr lang="en-US" sz="1200" kern="1200" dirty="0" err="1">
                <a:solidFill>
                  <a:schemeClr val="tx1"/>
                </a:solidFill>
                <a:effectLst/>
                <a:latin typeface="+mn-lt"/>
                <a:ea typeface="+mn-ea"/>
                <a:cs typeface="+mn-cs"/>
              </a:rPr>
              <a:t>gonna</a:t>
            </a:r>
            <a:r>
              <a:rPr lang="en-US" sz="1200" kern="1200" dirty="0">
                <a:solidFill>
                  <a:schemeClr val="tx1"/>
                </a:solidFill>
                <a:effectLst/>
                <a:latin typeface="+mn-lt"/>
                <a:ea typeface="+mn-ea"/>
                <a:cs typeface="+mn-cs"/>
              </a:rPr>
              <a:t>  get to the heart of this discussion and dig in deeper into what accessibility means and how universal design helps us to accomplish the goal of accessibility.  Although there’s not enough time for me to walk you through, step by step, how to make each element of your course accessible, you’ll have access to this presentation and there are many easy-to-understand resources that’ll guide you through the process of making a variety of elements you may include in your courses accessible.  </a:t>
            </a:r>
          </a:p>
        </p:txBody>
      </p:sp>
      <p:sp>
        <p:nvSpPr>
          <p:cNvPr id="4" name="Slide Number Placeholder 3"/>
          <p:cNvSpPr>
            <a:spLocks noGrp="1"/>
          </p:cNvSpPr>
          <p:nvPr>
            <p:ph type="sldNum" sz="quarter" idx="10"/>
          </p:nvPr>
        </p:nvSpPr>
        <p:spPr/>
        <p:txBody>
          <a:bodyPr/>
          <a:lstStyle/>
          <a:p>
            <a:fld id="{F67BB6F4-D0A5-4216-B325-609F8195B583}" type="slidenum">
              <a:rPr lang="en-US" smtClean="0"/>
              <a:pPr/>
              <a:t>16</a:t>
            </a:fld>
            <a:endParaRPr lang="en-US" dirty="0"/>
          </a:p>
        </p:txBody>
      </p:sp>
    </p:spTree>
    <p:extLst>
      <p:ext uri="{BB962C8B-B14F-4D97-AF65-F5344CB8AC3E}">
        <p14:creationId xmlns:p14="http://schemas.microsoft.com/office/powerpoint/2010/main" val="2799620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all know that accessibility is the law.  Some of you may design your own course content and some may utilize Instructional designers .  What we all must consider, however, is the accessibility of the material placed into the course spaces or web spaces.  The following  3 minute video from the government of England includes many important elements of accessibility.  Although there are about 10 seconds of statistics that apply only to England, the rest of the video is applicable worldwide. (play video)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US figures from the categories on the video are: 70 million people report having a disability, 90% acquired their disability during working age and Disabled people in the US have the spending power of 490 Billion dollars per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7BB6F4-D0A5-4216-B325-609F8195B583}" type="slidenum">
              <a:rPr lang="en-US" smtClean="0"/>
              <a:pPr/>
              <a:t>17</a:t>
            </a:fld>
            <a:endParaRPr lang="en-US" dirty="0"/>
          </a:p>
        </p:txBody>
      </p:sp>
    </p:spTree>
    <p:extLst>
      <p:ext uri="{BB962C8B-B14F-4D97-AF65-F5344CB8AC3E}">
        <p14:creationId xmlns:p14="http://schemas.microsoft.com/office/powerpoint/2010/main" val="790264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dirty="0">
                <a:solidFill>
                  <a:schemeClr val="tx1"/>
                </a:solidFill>
                <a:effectLst/>
                <a:latin typeface="+mn-lt"/>
                <a:ea typeface="+mn-ea"/>
                <a:cs typeface="+mn-cs"/>
              </a:rPr>
              <a:t>So, what is accessibility all about?  First, let’s talk about what it is NOT.  As you learned from the video, accessibility is not Hard; really, it is not difficult and it is important for you to know that small changes can and often do make big differences.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you heard the saying about how to eat an elephant,  The answer is “one bite at a time”.  This is also true in making your course materials accessible.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I talk about the various elements of your course material that need to be accessible, it may seem like a daunting, elephant sized task, but I urge you to not look at the whole.  Instead, break it down into bite sized, manageable tasks and tackle it, one element at a time.</a:t>
            </a:r>
          </a:p>
        </p:txBody>
      </p:sp>
      <p:sp>
        <p:nvSpPr>
          <p:cNvPr id="4" name="Slide Number Placeholder 3"/>
          <p:cNvSpPr>
            <a:spLocks noGrp="1"/>
          </p:cNvSpPr>
          <p:nvPr>
            <p:ph type="sldNum" sz="quarter" idx="10"/>
          </p:nvPr>
        </p:nvSpPr>
        <p:spPr/>
        <p:txBody>
          <a:bodyPr/>
          <a:lstStyle/>
          <a:p>
            <a:fld id="{F67BB6F4-D0A5-4216-B325-609F8195B583}" type="slidenum">
              <a:rPr lang="en-US" smtClean="0"/>
              <a:pPr/>
              <a:t>18</a:t>
            </a:fld>
            <a:endParaRPr lang="en-US" dirty="0"/>
          </a:p>
        </p:txBody>
      </p:sp>
    </p:spTree>
    <p:extLst>
      <p:ext uri="{BB962C8B-B14F-4D97-AF65-F5344CB8AC3E}">
        <p14:creationId xmlns:p14="http://schemas.microsoft.com/office/powerpoint/2010/main" val="2090190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lvl="1"/>
            <a:r>
              <a:rPr lang="en-US" dirty="0"/>
              <a:t>Designing</a:t>
            </a:r>
            <a:r>
              <a:rPr lang="en-US" baseline="0" dirty="0"/>
              <a:t> for accessibility is not </a:t>
            </a:r>
            <a:r>
              <a:rPr lang="en-US" dirty="0"/>
              <a:t>Only for those with disabilities (Accessibility and usability impact several audiences).  For example, I wouldn’t have made it through my PhD program if I hadn’t been</a:t>
            </a:r>
            <a:r>
              <a:rPr lang="en-US" baseline="0" dirty="0"/>
              <a:t> able to convert my course material into audio.  That was a matter of my preferred learning style, audio vs. written, rather than any kind of disability.  So had my instructors’ course materials not been accessible to a text to speech programs,, I probably wouldn’t have been very successful in my program </a:t>
            </a:r>
            <a:endParaRPr lang="en-US" dirty="0"/>
          </a:p>
          <a:p>
            <a:pPr lvl="1"/>
            <a:endParaRPr lang="en-US" dirty="0"/>
          </a:p>
        </p:txBody>
      </p:sp>
      <p:sp>
        <p:nvSpPr>
          <p:cNvPr id="4" name="Slide Number Placeholder 3"/>
          <p:cNvSpPr>
            <a:spLocks noGrp="1"/>
          </p:cNvSpPr>
          <p:nvPr>
            <p:ph type="sldNum" sz="quarter" idx="10"/>
          </p:nvPr>
        </p:nvSpPr>
        <p:spPr/>
        <p:txBody>
          <a:bodyPr/>
          <a:lstStyle/>
          <a:p>
            <a:fld id="{F67BB6F4-D0A5-4216-B325-609F8195B583}" type="slidenum">
              <a:rPr lang="en-US" smtClean="0"/>
              <a:pPr/>
              <a:t>19</a:t>
            </a:fld>
            <a:endParaRPr lang="en-US" dirty="0"/>
          </a:p>
        </p:txBody>
      </p:sp>
    </p:spTree>
    <p:extLst>
      <p:ext uri="{BB962C8B-B14F-4D97-AF65-F5344CB8AC3E}">
        <p14:creationId xmlns:p14="http://schemas.microsoft.com/office/powerpoint/2010/main" val="4098161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Britt mentioned, I’m a cisgendered, disabled Hispanic who has worked in higher education for over 35 years.  I entered college in the 80s and just never left.  Because I always try to practice what I preach, I’ll always describe images on the screen, so there is no assumption that everyone can see the screen.  I also use captions in case anyone cannot effectively hear what is being said.  Also, throughout the presentation, I’ll be asking you questions and I ask that you not respond until you have the microphone.  This is important because we never want to ask a crowd “can you hear me” because that can cause someone to out themselves as being hard of hearing when they may not be ready to disclose that information.  Describe the image on the screen</a:t>
            </a:r>
          </a:p>
          <a:p>
            <a:endParaRPr lang="en-US" dirty="0"/>
          </a:p>
        </p:txBody>
      </p:sp>
    </p:spTree>
    <p:extLst>
      <p:ext uri="{BB962C8B-B14F-4D97-AF65-F5344CB8AC3E}">
        <p14:creationId xmlns:p14="http://schemas.microsoft.com/office/powerpoint/2010/main" val="1769072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lvl="1"/>
            <a:r>
              <a:rPr lang="en-US" dirty="0"/>
              <a:t>Accessibility is not Someone else’s problem (we</a:t>
            </a:r>
            <a:r>
              <a:rPr lang="en-US" baseline="0" dirty="0"/>
              <a:t> are all in</a:t>
            </a:r>
            <a:r>
              <a:rPr lang="en-US" dirty="0"/>
              <a:t> this together).  If we all work together, share ideas and resources like we’re doing now, the task is much more manageable.</a:t>
            </a:r>
          </a:p>
          <a:p>
            <a:pPr lvl="1">
              <a:buNone/>
            </a:pPr>
            <a:endParaRPr lang="en-US" dirty="0"/>
          </a:p>
          <a:p>
            <a:pPr lvl="1"/>
            <a:endParaRPr lang="en-US" dirty="0"/>
          </a:p>
        </p:txBody>
      </p:sp>
      <p:sp>
        <p:nvSpPr>
          <p:cNvPr id="4" name="Slide Number Placeholder 3"/>
          <p:cNvSpPr>
            <a:spLocks noGrp="1"/>
          </p:cNvSpPr>
          <p:nvPr>
            <p:ph type="sldNum" sz="quarter" idx="10"/>
          </p:nvPr>
        </p:nvSpPr>
        <p:spPr/>
        <p:txBody>
          <a:bodyPr/>
          <a:lstStyle/>
          <a:p>
            <a:fld id="{F67BB6F4-D0A5-4216-B325-609F8195B583}" type="slidenum">
              <a:rPr lang="en-US" smtClean="0"/>
              <a:pPr/>
              <a:t>20</a:t>
            </a:fld>
            <a:endParaRPr lang="en-US" dirty="0"/>
          </a:p>
        </p:txBody>
      </p:sp>
    </p:spTree>
    <p:extLst>
      <p:ext uri="{BB962C8B-B14F-4D97-AF65-F5344CB8AC3E}">
        <p14:creationId xmlns:p14="http://schemas.microsoft.com/office/powerpoint/2010/main" val="2523497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lvl="1"/>
            <a:r>
              <a:rPr lang="en-US" dirty="0"/>
              <a:t>Accessibility is not An option (it’s a legal requirement).  When someone tells me they don’t need to caption their videos because</a:t>
            </a:r>
            <a:r>
              <a:rPr lang="en-US" baseline="0" dirty="0"/>
              <a:t> they’ve never had a student who is deaf in their course, I want to scream, but it’s the law!  Instead, I help them to see the multiple populations who can benefit from captions.</a:t>
            </a:r>
          </a:p>
          <a:p>
            <a:pPr lvl="1"/>
            <a:endParaRPr lang="en-US" baseline="0" dirty="0"/>
          </a:p>
          <a:p>
            <a:pPr lvl="1"/>
            <a:r>
              <a:rPr lang="en-US" baseline="0" dirty="0"/>
              <a:t>I will add, however, that I know we’re all very busy and have limited time and limited resources.  For this reason, I’ll once again emphasize “one bite at a time” and for those of us who are visual learners (next slide)</a:t>
            </a:r>
          </a:p>
          <a:p>
            <a:pPr lvl="1"/>
            <a:endParaRPr lang="en-US" dirty="0"/>
          </a:p>
          <a:p>
            <a:pPr lvl="1"/>
            <a:endParaRPr lang="en-US" dirty="0"/>
          </a:p>
        </p:txBody>
      </p:sp>
      <p:sp>
        <p:nvSpPr>
          <p:cNvPr id="4" name="Slide Number Placeholder 3"/>
          <p:cNvSpPr>
            <a:spLocks noGrp="1"/>
          </p:cNvSpPr>
          <p:nvPr>
            <p:ph type="sldNum" sz="quarter" idx="10"/>
          </p:nvPr>
        </p:nvSpPr>
        <p:spPr/>
        <p:txBody>
          <a:bodyPr/>
          <a:lstStyle/>
          <a:p>
            <a:fld id="{F67BB6F4-D0A5-4216-B325-609F8195B583}" type="slidenum">
              <a:rPr lang="en-US" smtClean="0"/>
              <a:pPr/>
              <a:t>21</a:t>
            </a:fld>
            <a:endParaRPr lang="en-US" dirty="0"/>
          </a:p>
        </p:txBody>
      </p:sp>
    </p:spTree>
    <p:extLst>
      <p:ext uri="{BB962C8B-B14F-4D97-AF65-F5344CB8AC3E}">
        <p14:creationId xmlns:p14="http://schemas.microsoft.com/office/powerpoint/2010/main" val="495510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a:t>Take tasks on,  One bite at a time.  One step at a time, one piece at a time.  I’ll describe the visual for anyone who may not be able to see it.  On the screen is a picture of an elephant that is divided up into sections exemplifying one bite at a time.</a:t>
            </a:r>
          </a:p>
        </p:txBody>
      </p:sp>
      <p:sp>
        <p:nvSpPr>
          <p:cNvPr id="4" name="Slide Number Placeholder 3"/>
          <p:cNvSpPr>
            <a:spLocks noGrp="1"/>
          </p:cNvSpPr>
          <p:nvPr>
            <p:ph type="sldNum" sz="quarter" idx="10"/>
          </p:nvPr>
        </p:nvSpPr>
        <p:spPr/>
        <p:txBody>
          <a:bodyPr/>
          <a:lstStyle/>
          <a:p>
            <a:fld id="{F67BB6F4-D0A5-4216-B325-609F8195B583}" type="slidenum">
              <a:rPr lang="en-US" smtClean="0"/>
              <a:pPr/>
              <a:t>22</a:t>
            </a:fld>
            <a:endParaRPr lang="en-US" dirty="0"/>
          </a:p>
        </p:txBody>
      </p:sp>
    </p:spTree>
    <p:extLst>
      <p:ext uri="{BB962C8B-B14F-4D97-AF65-F5344CB8AC3E}">
        <p14:creationId xmlns:p14="http://schemas.microsoft.com/office/powerpoint/2010/main" val="904593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dirty="0">
                <a:solidFill>
                  <a:schemeClr val="tx1"/>
                </a:solidFill>
                <a:effectLst/>
                <a:latin typeface="+mn-lt"/>
                <a:ea typeface="+mn-ea"/>
                <a:cs typeface="+mn-cs"/>
              </a:rPr>
              <a:t>Now, Let’s switch gears for a moment and talk about Universal Design.  Universal design (UD) is the concept of creating products, (such as our course content) environments (such as our buildings and classrooms), and services (such as libraries and cafeterias)  that are inherently accessible and usable by all people to the greatest extent possible, without the need for adaptation, modifications or accommodations.  Universal design aims to accommodate diverse abilities, ages, backgrounds and needs, ensuring inclusivity for everyone, as much  as possible.  In this image on the screen is Universal design in action.  I’ll describe the image for anyone who can’t see the screen.  The image appears to be a park setting with green trees and people sitting on a bench and other people moving around the bench.  There is what appears to be a sidewalk with a curb cut leading into a street  </a:t>
            </a:r>
            <a:r>
              <a:rPr lang="en-US" sz="1200" b="1" kern="1200" dirty="0">
                <a:solidFill>
                  <a:schemeClr val="tx1"/>
                </a:solidFill>
                <a:effectLst/>
                <a:latin typeface="+mn-lt"/>
                <a:ea typeface="+mn-ea"/>
                <a:cs typeface="+mn-cs"/>
              </a:rPr>
              <a:t>(refer to image)</a:t>
            </a:r>
            <a:r>
              <a:rPr lang="en-US" sz="1200" kern="1200" dirty="0">
                <a:solidFill>
                  <a:schemeClr val="tx1"/>
                </a:solidFill>
                <a:effectLst/>
                <a:latin typeface="+mn-lt"/>
                <a:ea typeface="+mn-ea"/>
                <a:cs typeface="+mn-cs"/>
              </a:rPr>
              <a:t>  While the concept of a curb cut was originally created for people using wheelchairs, multiple people benefit from curb cuts.  In this image, the populations who may use the curb cut are a cycler, someone with rolling luggage, someone with a baby stroller.  Can you think of other populations who benefit from curb cuts?</a:t>
            </a:r>
          </a:p>
        </p:txBody>
      </p:sp>
      <p:sp>
        <p:nvSpPr>
          <p:cNvPr id="4" name="Slide Number Placeholder 3"/>
          <p:cNvSpPr>
            <a:spLocks noGrp="1"/>
          </p:cNvSpPr>
          <p:nvPr>
            <p:ph type="sldNum" sz="quarter" idx="10"/>
          </p:nvPr>
        </p:nvSpPr>
        <p:spPr/>
        <p:txBody>
          <a:bodyPr/>
          <a:lstStyle/>
          <a:p>
            <a:fld id="{F67BB6F4-D0A5-4216-B325-609F8195B583}" type="slidenum">
              <a:rPr lang="en-US" smtClean="0"/>
              <a:pPr/>
              <a:t>23</a:t>
            </a:fld>
            <a:endParaRPr lang="en-US" dirty="0"/>
          </a:p>
        </p:txBody>
      </p:sp>
    </p:spTree>
    <p:extLst>
      <p:ext uri="{BB962C8B-B14F-4D97-AF65-F5344CB8AC3E}">
        <p14:creationId xmlns:p14="http://schemas.microsoft.com/office/powerpoint/2010/main" val="2871974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marL="0" indent="0">
              <a:buNone/>
            </a:pPr>
            <a:r>
              <a:rPr lang="en-US" sz="1200" kern="1200" dirty="0">
                <a:solidFill>
                  <a:schemeClr val="tx1"/>
                </a:solidFill>
                <a:effectLst/>
                <a:latin typeface="+mn-lt"/>
                <a:ea typeface="+mn-ea"/>
                <a:cs typeface="+mn-cs"/>
              </a:rPr>
              <a:t>So, Why is Universal Design important to  Higher Education?  We are Increasingly supporting more and more diverse student populations: • </a:t>
            </a: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These diverse populations Vary in abilities, backgrounds, and learning processes or preferences</a:t>
            </a: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Universal design proactively reduces barriers for the diversity our student populations bring, instead of overreliance on retrofitting or accommodations.</a:t>
            </a:r>
            <a:endParaRPr lang="en-US" dirty="0"/>
          </a:p>
        </p:txBody>
      </p:sp>
    </p:spTree>
    <p:extLst>
      <p:ext uri="{BB962C8B-B14F-4D97-AF65-F5344CB8AC3E}">
        <p14:creationId xmlns:p14="http://schemas.microsoft.com/office/powerpoint/2010/main" val="3954095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200" kern="1200" dirty="0">
                <a:solidFill>
                  <a:schemeClr val="tx1"/>
                </a:solidFill>
                <a:effectLst/>
                <a:latin typeface="+mn-lt"/>
                <a:ea typeface="+mn-ea"/>
                <a:cs typeface="+mn-cs"/>
              </a:rPr>
              <a:t>I’ve talked a lot about the term “accessibility” and while I told you what accessibility is not, it is time now to define what, exactly, it is: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Accessibility can be defined as: the ability for one to effectively access or utilize a product, service, or facility with or without accommodations.  </a:t>
            </a:r>
          </a:p>
        </p:txBody>
      </p:sp>
    </p:spTree>
    <p:extLst>
      <p:ext uri="{BB962C8B-B14F-4D97-AF65-F5344CB8AC3E}">
        <p14:creationId xmlns:p14="http://schemas.microsoft.com/office/powerpoint/2010/main" val="974652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various</a:t>
            </a:r>
            <a:r>
              <a:rPr lang="en-US" baseline="0" dirty="0"/>
              <a:t> types of disabilities; some are readily apparent and visible, and some are not.  A disability may be visual in nature (read slide)</a:t>
            </a:r>
            <a:endParaRPr lang="en-US" dirty="0"/>
          </a:p>
        </p:txBody>
      </p:sp>
      <p:sp>
        <p:nvSpPr>
          <p:cNvPr id="4" name="Slide Number Placeholder 3"/>
          <p:cNvSpPr>
            <a:spLocks noGrp="1"/>
          </p:cNvSpPr>
          <p:nvPr>
            <p:ph type="sldNum" sz="quarter" idx="10"/>
          </p:nvPr>
        </p:nvSpPr>
        <p:spPr/>
        <p:txBody>
          <a:bodyPr/>
          <a:lstStyle/>
          <a:p>
            <a:fld id="{F67BB6F4-D0A5-4216-B325-609F8195B583}" type="slidenum">
              <a:rPr lang="en-US" smtClean="0"/>
              <a:pPr/>
              <a:t>26</a:t>
            </a:fld>
            <a:endParaRPr lang="en-US"/>
          </a:p>
        </p:txBody>
      </p:sp>
    </p:spTree>
    <p:extLst>
      <p:ext uri="{BB962C8B-B14F-4D97-AF65-F5344CB8AC3E}">
        <p14:creationId xmlns:p14="http://schemas.microsoft.com/office/powerpoint/2010/main" val="2348774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dirty="0">
                <a:solidFill>
                  <a:schemeClr val="tx1"/>
                </a:solidFill>
                <a:effectLst/>
                <a:latin typeface="+mn-lt"/>
                <a:ea typeface="+mn-ea"/>
                <a:cs typeface="+mn-cs"/>
              </a:rPr>
              <a:t>Because we tend to remember more if we can observe information, I want to spend the next 4 or so minutes allowing you to observe why accessibility of your course space is important for a variety of populations.  As you observe the following information, see if you can pick up on the universal design components that are mentioned.  </a:t>
            </a:r>
          </a:p>
          <a:p>
            <a:r>
              <a:rPr lang="en-US" sz="1200" b="1" kern="1200" dirty="0">
                <a:solidFill>
                  <a:schemeClr val="tx1"/>
                </a:solidFill>
                <a:effectLst/>
                <a:latin typeface="+mn-lt"/>
                <a:ea typeface="+mn-ea"/>
                <a:cs typeface="+mn-cs"/>
              </a:rPr>
              <a:t>First is text to speech</a:t>
            </a:r>
            <a:r>
              <a:rPr lang="en-US" sz="1200" kern="1200" dirty="0">
                <a:solidFill>
                  <a:schemeClr val="tx1"/>
                </a:solidFill>
                <a:effectLst/>
                <a:latin typeface="+mn-lt"/>
                <a:ea typeface="+mn-ea"/>
                <a:cs typeface="+mn-cs"/>
              </a:rPr>
              <a:t>—that is, the text on the screen being read out loud.   Can you think of situations in which someone may need or want to hear the text on the screen?  (Blind, dyslexia) –</a:t>
            </a:r>
            <a:r>
              <a:rPr lang="en-US" sz="1200" b="1" kern="1200" dirty="0">
                <a:solidFill>
                  <a:schemeClr val="tx1"/>
                </a:solidFill>
                <a:effectLst/>
                <a:latin typeface="+mn-lt"/>
                <a:ea typeface="+mn-ea"/>
                <a:cs typeface="+mn-cs"/>
              </a:rPr>
              <a:t>play video.</a:t>
            </a:r>
            <a:r>
              <a:rPr lang="en-US" sz="1200" kern="1200" dirty="0">
                <a:solidFill>
                  <a:schemeClr val="tx1"/>
                </a:solidFill>
                <a:effectLst/>
                <a:latin typeface="+mn-lt"/>
                <a:ea typeface="+mn-ea"/>
                <a:cs typeface="+mn-cs"/>
              </a:rPr>
              <a:t>  So, if our materials are not designed properly, a student’s screen reader, such as JAWS which stands for Job Access Without Sight, or their text to speech program cannot read the page, rendering your important information inaccessible to the student. </a:t>
            </a:r>
          </a:p>
          <a:p>
            <a:r>
              <a:rPr lang="en-US" sz="1200" b="1" kern="1200" dirty="0">
                <a:solidFill>
                  <a:schemeClr val="tx1"/>
                </a:solidFill>
                <a:effectLst/>
                <a:latin typeface="+mn-lt"/>
                <a:ea typeface="+mn-ea"/>
                <a:cs typeface="+mn-cs"/>
              </a:rPr>
              <a:t>Next is video captions.</a:t>
            </a:r>
            <a:r>
              <a:rPr lang="en-US" sz="1200" kern="1200" dirty="0">
                <a:solidFill>
                  <a:schemeClr val="tx1"/>
                </a:solidFill>
                <a:effectLst/>
                <a:latin typeface="+mn-lt"/>
                <a:ea typeface="+mn-ea"/>
                <a:cs typeface="+mn-cs"/>
              </a:rPr>
              <a:t>  In what situations might one need or want to be able to read what is on the screen instead of listening?   (</a:t>
            </a:r>
            <a:r>
              <a:rPr lang="en-US" sz="1200" b="1" kern="1200" dirty="0">
                <a:solidFill>
                  <a:schemeClr val="tx1"/>
                </a:solidFill>
                <a:effectLst/>
                <a:latin typeface="+mn-lt"/>
                <a:ea typeface="+mn-ea"/>
                <a:cs typeface="+mn-cs"/>
              </a:rPr>
              <a:t>play video) </a:t>
            </a:r>
            <a:r>
              <a:rPr lang="en-US" sz="1200" kern="1200" dirty="0">
                <a:solidFill>
                  <a:schemeClr val="tx1"/>
                </a:solidFill>
                <a:effectLst/>
                <a:latin typeface="+mn-lt"/>
                <a:ea typeface="+mn-ea"/>
                <a:cs typeface="+mn-cs"/>
              </a:rPr>
              <a:t>Although screen captioning has become easier over the years, it still takes time and planning.  If you know you’ll have a video in your course, plan ahead to have the video captioned, not only for the possibility of a student who must have captions, but also for the many other populations who would benefit from captions.  </a:t>
            </a:r>
          </a:p>
          <a:p>
            <a:r>
              <a:rPr lang="en-US" sz="1200" b="1" kern="1200" dirty="0">
                <a:solidFill>
                  <a:schemeClr val="tx1"/>
                </a:solidFill>
                <a:effectLst/>
                <a:latin typeface="+mn-lt"/>
                <a:ea typeface="+mn-ea"/>
                <a:cs typeface="+mn-cs"/>
              </a:rPr>
              <a:t>Next is keyboard compatibility</a:t>
            </a:r>
            <a:r>
              <a:rPr lang="en-US" sz="1200" kern="1200" dirty="0">
                <a:solidFill>
                  <a:schemeClr val="tx1"/>
                </a:solidFill>
                <a:effectLst/>
                <a:latin typeface="+mn-lt"/>
                <a:ea typeface="+mn-ea"/>
                <a:cs typeface="+mn-cs"/>
              </a:rPr>
              <a:t> –what do you think this means.   What are some instances in which a person may not be able to use a mouse (physical disability, mouse broken, mobile use)? When planning your electronic forms, tests, quizzes, you’ll want to think about the potential of a person who cannot use a mouse or doesn’t have a mouse </a:t>
            </a:r>
            <a:r>
              <a:rPr lang="en-US" sz="1200" kern="1200" dirty="0" err="1">
                <a:solidFill>
                  <a:schemeClr val="tx1"/>
                </a:solidFill>
                <a:effectLst/>
                <a:latin typeface="+mn-lt"/>
                <a:ea typeface="+mn-ea"/>
                <a:cs typeface="+mn-cs"/>
              </a:rPr>
              <a:t>availaible</a:t>
            </a:r>
            <a:r>
              <a:rPr lang="en-US" sz="1200" b="1" kern="1200" dirty="0">
                <a:solidFill>
                  <a:schemeClr val="tx1"/>
                </a:solidFill>
                <a:effectLst/>
                <a:latin typeface="+mn-lt"/>
                <a:ea typeface="+mn-ea"/>
                <a:cs typeface="+mn-cs"/>
              </a:rPr>
              <a:t>.  Play video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next accessibility feature to consider is </a:t>
            </a:r>
            <a:r>
              <a:rPr lang="en-US" sz="1200" b="1" kern="1200" dirty="0">
                <a:solidFill>
                  <a:schemeClr val="tx1"/>
                </a:solidFill>
                <a:effectLst/>
                <a:latin typeface="+mn-lt"/>
                <a:ea typeface="+mn-ea"/>
                <a:cs typeface="+mn-cs"/>
              </a:rPr>
              <a:t>voice recognition</a:t>
            </a:r>
            <a:r>
              <a:rPr lang="en-US" sz="1200" kern="1200" dirty="0">
                <a:solidFill>
                  <a:schemeClr val="tx1"/>
                </a:solidFill>
                <a:effectLst/>
                <a:latin typeface="+mn-lt"/>
                <a:ea typeface="+mn-ea"/>
                <a:cs typeface="+mn-cs"/>
              </a:rPr>
              <a:t>—something many of us every day and might not even recognize this as an accessibility feature—who knows what I am talking about?  (phone)  In what other instances might one need or want voice recognition technology?   (mobility impairment, processing issues,)  </a:t>
            </a:r>
            <a:r>
              <a:rPr lang="en-US" sz="1200" b="1" kern="1200" dirty="0">
                <a:solidFill>
                  <a:schemeClr val="tx1"/>
                </a:solidFill>
                <a:effectLst/>
                <a:latin typeface="+mn-lt"/>
                <a:ea typeface="+mn-ea"/>
                <a:cs typeface="+mn-cs"/>
              </a:rPr>
              <a:t>play video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7BB6F4-D0A5-4216-B325-609F8195B583}" type="slidenum">
              <a:rPr lang="en-US" smtClean="0"/>
              <a:pPr/>
              <a:t>27</a:t>
            </a:fld>
            <a:endParaRPr lang="en-US"/>
          </a:p>
        </p:txBody>
      </p:sp>
    </p:spTree>
    <p:extLst>
      <p:ext uri="{BB962C8B-B14F-4D97-AF65-F5344CB8AC3E}">
        <p14:creationId xmlns:p14="http://schemas.microsoft.com/office/powerpoint/2010/main" val="3931622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given</a:t>
            </a:r>
            <a:r>
              <a:rPr lang="en-US" baseline="0" dirty="0"/>
              <a:t> what may seem like a monumental task, what’s an instructor to do?  First and foremost is to gain an understanding of the issues. That is what we are working through today. Let’s use text to speech programs as an example.    It is important for each of us to understand that </a:t>
            </a:r>
            <a:r>
              <a:rPr lang="en-US" dirty="0"/>
              <a:t>People with a variety of disabilities, backgrounds and preferences use text to speech  programs to access text or in</a:t>
            </a:r>
            <a:r>
              <a:rPr lang="en-US" baseline="0" dirty="0"/>
              <a:t> other words, to read</a:t>
            </a:r>
            <a:r>
              <a:rPr lang="en-US" dirty="0"/>
              <a:t> their course material. A text to speech programs and screen reader programs are software that process text and reads it aloud.  However, in order for this software</a:t>
            </a:r>
            <a:r>
              <a:rPr lang="en-US" baseline="0" dirty="0"/>
              <a:t> to process the text, it must first be able to access the text.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One way to tell if the text you’re going to post in your course space is accessible is to see if you are able to highlight and copy and paste the text.  If the answer is yes, then the text of your document is probably accessible for a student who uses a text to speech program or a screen reader.  If the answer is no, then a student who uses these software programs such as a student who has a visual impairment or is blind or a student with a reading-based disability or someone like me whose primary learning style is auditory, will not be able to access your document.  If you find this to be the case, you can correct this by following the instructions  in the tutorials on this slide or by contacting the resources you have on campus.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F67BB6F4-D0A5-4216-B325-609F8195B583}" type="slidenum">
              <a:rPr lang="en-US" smtClean="0"/>
              <a:pPr/>
              <a:t>28</a:t>
            </a:fld>
            <a:endParaRPr lang="en-US"/>
          </a:p>
        </p:txBody>
      </p:sp>
    </p:spTree>
    <p:extLst>
      <p:ext uri="{BB962C8B-B14F-4D97-AF65-F5344CB8AC3E}">
        <p14:creationId xmlns:p14="http://schemas.microsoft.com/office/powerpoint/2010/main" val="643181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buNone/>
            </a:pPr>
            <a:r>
              <a:rPr lang="en-US" dirty="0"/>
              <a:t>As instructors, we must also</a:t>
            </a:r>
            <a:r>
              <a:rPr lang="en-US" baseline="0" dirty="0"/>
              <a:t> </a:t>
            </a:r>
            <a:r>
              <a:rPr lang="en-US" dirty="0"/>
              <a:t>Understand that:</a:t>
            </a:r>
          </a:p>
          <a:p>
            <a:pPr>
              <a:buNone/>
            </a:pPr>
            <a:endParaRPr lang="en-US" dirty="0"/>
          </a:p>
          <a:p>
            <a:pPr>
              <a:buNone/>
            </a:pPr>
            <a:r>
              <a:rPr lang="en-US" dirty="0"/>
              <a:t>In many cases, individuals using screen readers don’t have access to a mouse or may have an injury and can only navigate digital content using a keyboard.  So, imagine going through your course pages without ever being able to use a mouse. </a:t>
            </a:r>
          </a:p>
          <a:p>
            <a:pPr>
              <a:buNone/>
            </a:pPr>
            <a:endParaRPr lang="en-US" dirty="0"/>
          </a:p>
          <a:p>
            <a:pPr>
              <a:buNone/>
            </a:pPr>
            <a:r>
              <a:rPr lang="en-US" dirty="0"/>
              <a:t>Before posting your document in your course space, see if you’re able to access every element of your course using only your keyboard.  If you aren’t able to do so,</a:t>
            </a:r>
            <a:r>
              <a:rPr lang="en-US" baseline="0" dirty="0"/>
              <a:t> your documents will not be accessible for a student who is unable to manipulate their computer screen with a mouse.  If you run into this issue, you may resolve the issue after reviewing the tutorials on this slide.</a:t>
            </a:r>
            <a:endParaRPr lang="en-US" dirty="0"/>
          </a:p>
        </p:txBody>
      </p:sp>
      <p:sp>
        <p:nvSpPr>
          <p:cNvPr id="4" name="Slide Number Placeholder 3"/>
          <p:cNvSpPr>
            <a:spLocks noGrp="1"/>
          </p:cNvSpPr>
          <p:nvPr>
            <p:ph type="sldNum" sz="quarter" idx="10"/>
          </p:nvPr>
        </p:nvSpPr>
        <p:spPr/>
        <p:txBody>
          <a:bodyPr/>
          <a:lstStyle/>
          <a:p>
            <a:fld id="{F67BB6F4-D0A5-4216-B325-609F8195B583}" type="slidenum">
              <a:rPr lang="en-US" smtClean="0"/>
              <a:pPr/>
              <a:t>29</a:t>
            </a:fld>
            <a:endParaRPr lang="en-US"/>
          </a:p>
        </p:txBody>
      </p:sp>
    </p:spTree>
    <p:extLst>
      <p:ext uri="{BB962C8B-B14F-4D97-AF65-F5344CB8AC3E}">
        <p14:creationId xmlns:p14="http://schemas.microsoft.com/office/powerpoint/2010/main" val="1874386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200" kern="1200" dirty="0">
                <a:solidFill>
                  <a:schemeClr val="tx1"/>
                </a:solidFill>
                <a:effectLst/>
                <a:latin typeface="+mn-lt"/>
                <a:ea typeface="+mn-ea"/>
                <a:cs typeface="+mn-cs"/>
              </a:rPr>
              <a:t>I also want to mention that I subscribe to the social model of disability so I will be using Identity first language and the term “disabled students” rather than what many of us grew up learning, that is person first language and term “students with disabilities” which comes from the medical model of disability.  Distinguishing the differences among the various models of disabilities is an entire presentation on its own and I’ve promised to give only one presentation today.</a:t>
            </a:r>
          </a:p>
          <a:p>
            <a:endParaRPr lang="en-US" dirty="0"/>
          </a:p>
        </p:txBody>
      </p:sp>
    </p:spTree>
    <p:extLst>
      <p:ext uri="{BB962C8B-B14F-4D97-AF65-F5344CB8AC3E}">
        <p14:creationId xmlns:p14="http://schemas.microsoft.com/office/powerpoint/2010/main" val="1497405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aseline="0" dirty="0"/>
              <a:t>We must also understand that, f</a:t>
            </a:r>
            <a:r>
              <a:rPr lang="en-US" dirty="0"/>
              <a:t>or people who cannot hear or who may be reviewing</a:t>
            </a:r>
            <a:r>
              <a:rPr lang="en-US" baseline="0" dirty="0"/>
              <a:t> our course materials in a noisy environment, captions are necessary.  There are many videos available on the Internet that already have captions.  Whenever I use google or search YouTube for a video, I always include the topic  I’m searching for along with the word “captioned”.  If you can’t find a captioned video for your purposes, you can provide a transcript, but captions are a much better option.  </a:t>
            </a:r>
            <a:r>
              <a:rPr lang="en-US" dirty="0">
                <a:highlight>
                  <a:srgbClr val="F5F5F5"/>
                </a:highlight>
              </a:rPr>
              <a:t>I believe that SIU also has a tool called YuJa that can be used to add captions to videos.  </a:t>
            </a:r>
            <a:r>
              <a:rPr lang="en-US"/>
              <a:t>Another</a:t>
            </a:r>
            <a:r>
              <a:rPr lang="en-US" baseline="0"/>
              <a:t> option</a:t>
            </a:r>
            <a:r>
              <a:rPr lang="en-US"/>
              <a:t>,</a:t>
            </a:r>
            <a:r>
              <a:rPr lang="en-US" baseline="0"/>
              <a:t> </a:t>
            </a:r>
            <a:r>
              <a:rPr lang="en-US"/>
              <a:t>as a last resort, </a:t>
            </a:r>
            <a:r>
              <a:rPr lang="en-US" baseline="0"/>
              <a:t>is to produce your own video and load it into YouTube.  The first link on this slide will walk you through the process of adding captions to your own YouTube videos.  A note of caution, however, is that you must proofread the captions before using—otherwise the results can be very funny (or embarrassing</a:t>
            </a:r>
            <a:r>
              <a:rPr lang="en-US"/>
              <a:t>).  </a:t>
            </a:r>
            <a:endParaRPr lang="en-US" baseline="0"/>
          </a:p>
          <a:p>
            <a:r>
              <a:rPr lang="en-US" baseline="0" dirty="0"/>
              <a:t>Although there are many, many more elements necessary to make documents accessible, the final one that I want to review is adding meaningful alternative texts, also known as “alt text” to your graphics or images; this allows a person who can’t see or visualize your graphic  or image to still access the message you’re trying to convey.  I want to emphasize “meaningful” ; this is important so that the student who can’t see the image can still benefit from the image as much as the person who can see it.  Typing out the word “graphic” or “picture” as the alt text, for example, will hold no meaning for the person trying to interpret what, exactly, your picture or graphic is trying to convey.</a:t>
            </a:r>
            <a:endParaRPr lang="en-US" dirty="0"/>
          </a:p>
        </p:txBody>
      </p:sp>
      <p:sp>
        <p:nvSpPr>
          <p:cNvPr id="4" name="Slide Number Placeholder 3"/>
          <p:cNvSpPr>
            <a:spLocks noGrp="1"/>
          </p:cNvSpPr>
          <p:nvPr>
            <p:ph type="sldNum" sz="quarter" idx="10"/>
          </p:nvPr>
        </p:nvSpPr>
        <p:spPr/>
        <p:txBody>
          <a:bodyPr/>
          <a:lstStyle/>
          <a:p>
            <a:fld id="{F67BB6F4-D0A5-4216-B325-609F8195B583}" type="slidenum">
              <a:rPr lang="en-US" smtClean="0"/>
              <a:pPr/>
              <a:t>30</a:t>
            </a:fld>
            <a:endParaRPr lang="en-US"/>
          </a:p>
        </p:txBody>
      </p:sp>
    </p:spTree>
    <p:extLst>
      <p:ext uri="{BB962C8B-B14F-4D97-AF65-F5344CB8AC3E}">
        <p14:creationId xmlns:p14="http://schemas.microsoft.com/office/powerpoint/2010/main" val="1121580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a:t>Along</a:t>
            </a:r>
            <a:r>
              <a:rPr lang="en-US" baseline="0" dirty="0"/>
              <a:t> with the previous hints and suggestions, I’d like to add a few more:  </a:t>
            </a:r>
            <a:r>
              <a:rPr lang="en-US" dirty="0"/>
              <a:t>Good course design benefits all learners, not only those with disabilities. </a:t>
            </a:r>
          </a:p>
          <a:p>
            <a:endParaRPr lang="en-US" dirty="0"/>
          </a:p>
          <a:p>
            <a:r>
              <a:rPr lang="en-US" dirty="0"/>
              <a:t> Concentration should be placed on content rather than flashy graphics or audio. </a:t>
            </a:r>
          </a:p>
          <a:p>
            <a:endParaRPr lang="en-US" dirty="0"/>
          </a:p>
          <a:p>
            <a:r>
              <a:rPr lang="en-US" dirty="0"/>
              <a:t>Following are a few more simple guidelines to meet the needs of various users. </a:t>
            </a:r>
          </a:p>
          <a:p>
            <a:endParaRPr lang="en-US" dirty="0"/>
          </a:p>
        </p:txBody>
      </p:sp>
      <p:sp>
        <p:nvSpPr>
          <p:cNvPr id="4" name="Slide Number Placeholder 3"/>
          <p:cNvSpPr>
            <a:spLocks noGrp="1"/>
          </p:cNvSpPr>
          <p:nvPr>
            <p:ph type="sldNum" sz="quarter" idx="10"/>
          </p:nvPr>
        </p:nvSpPr>
        <p:spPr/>
        <p:txBody>
          <a:bodyPr/>
          <a:lstStyle/>
          <a:p>
            <a:fld id="{F67BB6F4-D0A5-4216-B325-609F8195B583}" type="slidenum">
              <a:rPr lang="en-US" smtClean="0"/>
              <a:pPr/>
              <a:t>31</a:t>
            </a:fld>
            <a:endParaRPr lang="en-US"/>
          </a:p>
        </p:txBody>
      </p:sp>
    </p:spTree>
    <p:extLst>
      <p:ext uri="{BB962C8B-B14F-4D97-AF65-F5344CB8AC3E}">
        <p14:creationId xmlns:p14="http://schemas.microsoft.com/office/powerpoint/2010/main" val="3408536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buNone/>
            </a:pPr>
            <a:r>
              <a:rPr lang="en-US" b="1" dirty="0"/>
              <a:t>Screen Layout </a:t>
            </a:r>
          </a:p>
          <a:p>
            <a:pPr>
              <a:buNone/>
            </a:pPr>
            <a:endParaRPr lang="en-US" dirty="0"/>
          </a:p>
          <a:p>
            <a:r>
              <a:rPr lang="en-US" dirty="0"/>
              <a:t>Maintain a simple, standard page layout. Buttons, links and logos should all appear in the same place throughout the site and not move position from page to page.   Why do you think this could be important</a:t>
            </a:r>
          </a:p>
        </p:txBody>
      </p:sp>
      <p:sp>
        <p:nvSpPr>
          <p:cNvPr id="4" name="Slide Number Placeholder 3"/>
          <p:cNvSpPr>
            <a:spLocks noGrp="1"/>
          </p:cNvSpPr>
          <p:nvPr>
            <p:ph type="sldNum" sz="quarter" idx="10"/>
          </p:nvPr>
        </p:nvSpPr>
        <p:spPr/>
        <p:txBody>
          <a:bodyPr/>
          <a:lstStyle/>
          <a:p>
            <a:fld id="{F67BB6F4-D0A5-4216-B325-609F8195B583}" type="slidenum">
              <a:rPr lang="en-US" smtClean="0"/>
              <a:pPr/>
              <a:t>32</a:t>
            </a:fld>
            <a:endParaRPr lang="en-US"/>
          </a:p>
        </p:txBody>
      </p:sp>
    </p:spTree>
    <p:extLst>
      <p:ext uri="{BB962C8B-B14F-4D97-AF65-F5344CB8AC3E}">
        <p14:creationId xmlns:p14="http://schemas.microsoft.com/office/powerpoint/2010/main" val="1286981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buNone/>
            </a:pPr>
            <a:r>
              <a:rPr lang="en-US" b="1" dirty="0"/>
              <a:t>Background </a:t>
            </a:r>
          </a:p>
          <a:p>
            <a:pPr>
              <a:buNone/>
            </a:pPr>
            <a:endParaRPr lang="en-US" dirty="0"/>
          </a:p>
          <a:p>
            <a:r>
              <a:rPr lang="en-US" dirty="0"/>
              <a:t>Keep backgrounds simple and make sure there is adequate contrast between the background and the text.  Why is this important</a:t>
            </a:r>
          </a:p>
        </p:txBody>
      </p:sp>
      <p:sp>
        <p:nvSpPr>
          <p:cNvPr id="4" name="Slide Number Placeholder 3"/>
          <p:cNvSpPr>
            <a:spLocks noGrp="1"/>
          </p:cNvSpPr>
          <p:nvPr>
            <p:ph type="sldNum" sz="quarter" idx="10"/>
          </p:nvPr>
        </p:nvSpPr>
        <p:spPr/>
        <p:txBody>
          <a:bodyPr/>
          <a:lstStyle/>
          <a:p>
            <a:fld id="{F67BB6F4-D0A5-4216-B325-609F8195B583}" type="slidenum">
              <a:rPr lang="en-US" smtClean="0"/>
              <a:pPr/>
              <a:t>33</a:t>
            </a:fld>
            <a:endParaRPr lang="en-US"/>
          </a:p>
        </p:txBody>
      </p:sp>
    </p:spTree>
    <p:extLst>
      <p:ext uri="{BB962C8B-B14F-4D97-AF65-F5344CB8AC3E}">
        <p14:creationId xmlns:p14="http://schemas.microsoft.com/office/powerpoint/2010/main" val="3256564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buNone/>
            </a:pPr>
            <a:r>
              <a:rPr lang="en-US" b="1" dirty="0"/>
              <a:t>Buttons </a:t>
            </a:r>
          </a:p>
          <a:p>
            <a:pPr>
              <a:buNone/>
            </a:pPr>
            <a:endParaRPr lang="en-US" dirty="0"/>
          </a:p>
          <a:p>
            <a:r>
              <a:rPr lang="en-US" dirty="0"/>
              <a:t>Make sure that buttons are large enough to be accessed by someone with limited fine motor skills using a standard mouse. And also make sure your buttons are accessible by keyboard only for anyone who can’t use a mouse or doesn’t have a mouse available.  </a:t>
            </a:r>
          </a:p>
          <a:p>
            <a:endParaRPr lang="en-US" dirty="0"/>
          </a:p>
        </p:txBody>
      </p:sp>
      <p:sp>
        <p:nvSpPr>
          <p:cNvPr id="4" name="Slide Number Placeholder 3"/>
          <p:cNvSpPr>
            <a:spLocks noGrp="1"/>
          </p:cNvSpPr>
          <p:nvPr>
            <p:ph type="sldNum" sz="quarter" idx="10"/>
          </p:nvPr>
        </p:nvSpPr>
        <p:spPr/>
        <p:txBody>
          <a:bodyPr/>
          <a:lstStyle/>
          <a:p>
            <a:fld id="{F67BB6F4-D0A5-4216-B325-609F8195B583}" type="slidenum">
              <a:rPr lang="en-US" smtClean="0"/>
              <a:pPr/>
              <a:t>34</a:t>
            </a:fld>
            <a:endParaRPr lang="en-US"/>
          </a:p>
        </p:txBody>
      </p:sp>
    </p:spTree>
    <p:extLst>
      <p:ext uri="{BB962C8B-B14F-4D97-AF65-F5344CB8AC3E}">
        <p14:creationId xmlns:p14="http://schemas.microsoft.com/office/powerpoint/2010/main" val="1104770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buNone/>
            </a:pPr>
            <a:r>
              <a:rPr lang="en-US" b="1" dirty="0"/>
              <a:t>Graphics </a:t>
            </a:r>
          </a:p>
          <a:p>
            <a:endParaRPr lang="en-US" dirty="0"/>
          </a:p>
          <a:p>
            <a:r>
              <a:rPr lang="en-US" dirty="0"/>
              <a:t>Provide meaningful alternate text for each graphic and image . </a:t>
            </a:r>
          </a:p>
          <a:p>
            <a:endParaRPr lang="en-US" dirty="0"/>
          </a:p>
        </p:txBody>
      </p:sp>
      <p:sp>
        <p:nvSpPr>
          <p:cNvPr id="4" name="Slide Number Placeholder 3"/>
          <p:cNvSpPr>
            <a:spLocks noGrp="1"/>
          </p:cNvSpPr>
          <p:nvPr>
            <p:ph type="sldNum" sz="quarter" idx="10"/>
          </p:nvPr>
        </p:nvSpPr>
        <p:spPr/>
        <p:txBody>
          <a:bodyPr/>
          <a:lstStyle/>
          <a:p>
            <a:fld id="{F67BB6F4-D0A5-4216-B325-609F8195B583}" type="slidenum">
              <a:rPr lang="en-US" smtClean="0"/>
              <a:pPr/>
              <a:t>35</a:t>
            </a:fld>
            <a:endParaRPr lang="en-US"/>
          </a:p>
        </p:txBody>
      </p:sp>
    </p:spTree>
    <p:extLst>
      <p:ext uri="{BB962C8B-B14F-4D97-AF65-F5344CB8AC3E}">
        <p14:creationId xmlns:p14="http://schemas.microsoft.com/office/powerpoint/2010/main" val="1601819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buNone/>
            </a:pPr>
            <a:r>
              <a:rPr lang="en-US" b="1" dirty="0"/>
              <a:t>Link Descriptions </a:t>
            </a:r>
          </a:p>
          <a:p>
            <a:pPr>
              <a:buNone/>
            </a:pPr>
            <a:endParaRPr lang="en-US" dirty="0"/>
          </a:p>
          <a:p>
            <a:r>
              <a:rPr lang="en-US" dirty="0"/>
              <a:t>Make links descriptive so they are understood out of context. Label links to embedded documents – instead of a long URL </a:t>
            </a:r>
            <a:r>
              <a:rPr lang="en-US" dirty="0">
                <a:hlinkClick r:id="rId3"/>
              </a:rPr>
              <a:t>www.elearning/assign1/css101/</a:t>
            </a:r>
            <a:r>
              <a:rPr lang="en-US" dirty="0"/>
              <a:t>, try typing out Assignment 1 and embed the link.</a:t>
            </a:r>
            <a:r>
              <a:rPr lang="en-US" baseline="0" dirty="0"/>
              <a:t>  </a:t>
            </a:r>
          </a:p>
          <a:p>
            <a:endParaRPr lang="en-US" baseline="0" dirty="0"/>
          </a:p>
          <a:p>
            <a:r>
              <a:rPr lang="en-US" baseline="0" dirty="0"/>
              <a:t>Of course, if someone prints out your document, they will need access the full URL, and best practices tell us that if we want to or think we should include the URLs, they should all be placed together at the end of the document.</a:t>
            </a:r>
            <a:endParaRPr lang="en-US" dirty="0"/>
          </a:p>
          <a:p>
            <a:endParaRPr lang="en-US" dirty="0"/>
          </a:p>
        </p:txBody>
      </p:sp>
      <p:sp>
        <p:nvSpPr>
          <p:cNvPr id="4" name="Slide Number Placeholder 3"/>
          <p:cNvSpPr>
            <a:spLocks noGrp="1"/>
          </p:cNvSpPr>
          <p:nvPr>
            <p:ph type="sldNum" sz="quarter" idx="10"/>
          </p:nvPr>
        </p:nvSpPr>
        <p:spPr/>
        <p:txBody>
          <a:bodyPr/>
          <a:lstStyle/>
          <a:p>
            <a:fld id="{F67BB6F4-D0A5-4216-B325-609F8195B583}" type="slidenum">
              <a:rPr lang="en-US" smtClean="0"/>
              <a:pPr/>
              <a:t>36</a:t>
            </a:fld>
            <a:endParaRPr lang="en-US"/>
          </a:p>
        </p:txBody>
      </p:sp>
    </p:spTree>
    <p:extLst>
      <p:ext uri="{BB962C8B-B14F-4D97-AF65-F5344CB8AC3E}">
        <p14:creationId xmlns:p14="http://schemas.microsoft.com/office/powerpoint/2010/main" val="18974194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Be sure to provide captioning for video or sound clips. </a:t>
            </a:r>
          </a:p>
          <a:p>
            <a:endParaRPr lang="en-US" dirty="0"/>
          </a:p>
        </p:txBody>
      </p:sp>
      <p:sp>
        <p:nvSpPr>
          <p:cNvPr id="4" name="Slide Number Placeholder 3"/>
          <p:cNvSpPr>
            <a:spLocks noGrp="1"/>
          </p:cNvSpPr>
          <p:nvPr>
            <p:ph type="sldNum" sz="quarter" idx="10"/>
          </p:nvPr>
        </p:nvSpPr>
        <p:spPr/>
        <p:txBody>
          <a:bodyPr/>
          <a:lstStyle/>
          <a:p>
            <a:fld id="{F67BB6F4-D0A5-4216-B325-609F8195B583}" type="slidenum">
              <a:rPr lang="en-US" smtClean="0"/>
              <a:pPr/>
              <a:t>37</a:t>
            </a:fld>
            <a:endParaRPr lang="en-US"/>
          </a:p>
        </p:txBody>
      </p:sp>
    </p:spTree>
    <p:extLst>
      <p:ext uri="{BB962C8B-B14F-4D97-AF65-F5344CB8AC3E}">
        <p14:creationId xmlns:p14="http://schemas.microsoft.com/office/powerpoint/2010/main" val="3828320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200" dirty="0"/>
              <a:t>Learning platforms are usually accessible, But it is up to us to ensure the materials we post to the </a:t>
            </a:r>
          </a:p>
          <a:p>
            <a:pPr marL="0" indent="0">
              <a:buNone/>
            </a:pPr>
            <a:r>
              <a:rPr lang="en-US" sz="1200" dirty="0"/>
              <a:t>platforms are accessible . . . </a:t>
            </a:r>
          </a:p>
          <a:p>
            <a:endParaRPr lang="en-US" sz="800" dirty="0"/>
          </a:p>
          <a:p>
            <a:r>
              <a:rPr lang="en-US" sz="1200" dirty="0"/>
              <a:t>One bite at a time</a:t>
            </a:r>
          </a:p>
          <a:p>
            <a:endParaRPr lang="en-US" dirty="0"/>
          </a:p>
        </p:txBody>
      </p:sp>
    </p:spTree>
    <p:extLst>
      <p:ext uri="{BB962C8B-B14F-4D97-AF65-F5344CB8AC3E}">
        <p14:creationId xmlns:p14="http://schemas.microsoft.com/office/powerpoint/2010/main" val="13447821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499163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I’m going to talk briefly about the updates to Title II of the Americans with disabilities act, I’ll introduce the concept of Universal Design, then talk broadly about accessibility.  I’ll end our time together by going more in depth into accessibility and the importance of the Title II updates in terms of accessibility and how  the Title II updates and accessibility connect to Universal design. Overall, what I hope to convey is that accessibility benefits multiple populations, not just those who are disabled.  Has anyone heard of the Title II updates to the 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108074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that was a lot of information</a:t>
            </a:r>
            <a:r>
              <a:rPr lang="en-US" baseline="0" dirty="0"/>
              <a:t> to take in in a short period of time.  </a:t>
            </a:r>
            <a:r>
              <a:rPr lang="en-US" dirty="0"/>
              <a:t>If you have any questions</a:t>
            </a:r>
            <a:r>
              <a:rPr lang="en-US" baseline="0" dirty="0"/>
              <a:t> or would like any additional information, call, or send me an email.   My email address is cindy.poorepariseau@rutgers.edu.  My phone number is 973-972-5396 and the office fax number is 973-972-7596   Thank you and welcome from the Office of Disability Services.</a:t>
            </a:r>
            <a:endParaRPr lang="en-US" dirty="0"/>
          </a:p>
        </p:txBody>
      </p:sp>
      <p:sp>
        <p:nvSpPr>
          <p:cNvPr id="4" name="Slide Number Placeholder 3"/>
          <p:cNvSpPr>
            <a:spLocks noGrp="1"/>
          </p:cNvSpPr>
          <p:nvPr>
            <p:ph type="sldNum" sz="quarter" idx="10"/>
          </p:nvPr>
        </p:nvSpPr>
        <p:spPr/>
        <p:txBody>
          <a:bodyPr/>
          <a:lstStyle/>
          <a:p>
            <a:fld id="{DD4EB7BB-75A7-4210-B24B-2453A4E1AF34}" type="slidenum">
              <a:rPr lang="en-US" smtClean="0"/>
              <a:t>43</a:t>
            </a:fld>
            <a:endParaRPr lang="en-US"/>
          </a:p>
        </p:txBody>
      </p:sp>
    </p:spTree>
    <p:extLst>
      <p:ext uri="{BB962C8B-B14F-4D97-AF65-F5344CB8AC3E}">
        <p14:creationId xmlns:p14="http://schemas.microsoft.com/office/powerpoint/2010/main" val="1638594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200" kern="1200" dirty="0">
                <a:solidFill>
                  <a:schemeClr val="tx1"/>
                </a:solidFill>
                <a:effectLst/>
                <a:latin typeface="+mn-lt"/>
                <a:ea typeface="+mn-ea"/>
                <a:cs typeface="+mn-cs"/>
              </a:rPr>
              <a:t>The updates tell us that our electronic information must be fully accessible BEFORE we get that email from a student telling us they can’t access our materials.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has changed?  With the Title II updates, the ADA now clearly requires digital accessibility for public institutions.  This includes Websites, learning platforms, mobile apps, social media and digital documents; anything that is electronic,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updates apply to Public higher-ed institutions, including content from most of our third-party vendors.</a:t>
            </a:r>
          </a:p>
          <a:p>
            <a:r>
              <a:rPr lang="en-US" sz="1200" kern="1200" dirty="0">
                <a:solidFill>
                  <a:schemeClr val="tx1"/>
                </a:solidFill>
                <a:effectLst/>
                <a:latin typeface="+mn-lt"/>
                <a:ea typeface="+mn-ea"/>
                <a:cs typeface="+mn-cs"/>
              </a:rPr>
              <a:t>And all of this matters because the accessibility of all things digital must now be proactive, not reactive.  And as we’ll talk about later, when materials are accessible, multiple populations benefit, way beyond those with disabilities and that is what Universal Design is all about.  In short: if the first time we think about accessibility is when an email about an inaccessible element in our course arrives, we’re already late to the party.</a:t>
            </a:r>
          </a:p>
        </p:txBody>
      </p:sp>
    </p:spTree>
    <p:extLst>
      <p:ext uri="{BB962C8B-B14F-4D97-AF65-F5344CB8AC3E}">
        <p14:creationId xmlns:p14="http://schemas.microsoft.com/office/powerpoint/2010/main" val="1169674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kern="1200" dirty="0">
                <a:solidFill>
                  <a:schemeClr val="tx1"/>
                </a:solidFill>
                <a:effectLst/>
                <a:latin typeface="+mn-lt"/>
                <a:ea typeface="+mn-ea"/>
                <a:cs typeface="+mn-cs"/>
              </a:rPr>
              <a:t>In terms of accessibility, I want to start with a quick accessibility test.</a:t>
            </a:r>
          </a:p>
          <a:p>
            <a:endParaRPr lang="en-US" sz="1200" kern="1200" dirty="0">
              <a:solidFill>
                <a:schemeClr val="tx1"/>
              </a:solidFill>
              <a:effectLst/>
              <a:latin typeface="+mn-lt"/>
              <a:ea typeface="+mn-ea"/>
              <a:cs typeface="+mn-cs"/>
            </a:endParaRPr>
          </a:p>
          <a:p>
            <a:r>
              <a:rPr lang="en-US" dirty="0"/>
              <a:t>Have you ever had a student tell you they couldn’t access your PDF—only to sit down at your computer and open it without any problem? In that moment, you might think, </a:t>
            </a:r>
            <a:r>
              <a:rPr lang="en-US" i="1" dirty="0"/>
              <a:t>“Hmm… it worked perfectly on my computer.” Has anyone experienced this?</a:t>
            </a:r>
            <a:endParaRPr lang="en-US" dirty="0"/>
          </a:p>
          <a:p>
            <a:r>
              <a:rPr lang="en-US" dirty="0"/>
              <a:t>If you have, you’ve already experienced why today’s topic matters. That moment—when something works perfectly for you but not necessarily for everyone else—is exactly what course access is all about.</a:t>
            </a:r>
          </a:p>
          <a:p>
            <a:r>
              <a:rPr lang="en-US" sz="1200" kern="1200" dirty="0">
                <a:solidFill>
                  <a:schemeClr val="tx1"/>
                </a:solidFill>
                <a:effectLst/>
                <a:latin typeface="+mn-lt"/>
                <a:ea typeface="+mn-ea"/>
                <a:cs typeface="+mn-cs"/>
              </a:rPr>
              <a:t>It’s rarely about effort. It’s rarely about intent. It is mostly about design.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public university, we have a responsibility to ensure that our digital course materials are accessible.</a:t>
            </a:r>
          </a:p>
          <a:p>
            <a:r>
              <a:rPr lang="en-US" sz="1200" kern="1200" dirty="0">
                <a:solidFill>
                  <a:schemeClr val="tx1"/>
                </a:solidFill>
                <a:effectLst/>
                <a:latin typeface="+mn-lt"/>
                <a:ea typeface="+mn-ea"/>
                <a:cs typeface="+mn-cs"/>
              </a:rPr>
              <a:t>This is not about evaluating teaching methods. It is about how we design our courses.</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kern="1200" dirty="0">
                <a:solidFill>
                  <a:schemeClr val="tx1"/>
                </a:solidFill>
                <a:effectLst/>
                <a:latin typeface="+mn-lt"/>
                <a:ea typeface="+mn-ea"/>
                <a:cs typeface="+mn-cs"/>
              </a:rPr>
              <a:t>In other words, when we talk about course design in this context, we are talking about the digital materials and structures students rely on to be able to effectively participate in our courses.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you might ask, what exactly is considered course materials? You can think of it this way: If students need the materials, or are offered materials needed to finish the course, Title II likely considers it course materials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I’ll say again:  what we are talking about today is infrastructure, not pedagogy. You can think of it this way: course design is the course’s backbone, course design is not about your teaching style</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Describe image on the screen</a:t>
            </a:r>
          </a:p>
        </p:txBody>
      </p:sp>
    </p:spTree>
    <p:extLst>
      <p:ext uri="{BB962C8B-B14F-4D97-AF65-F5344CB8AC3E}">
        <p14:creationId xmlns:p14="http://schemas.microsoft.com/office/powerpoint/2010/main" val="480146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kern="1200" dirty="0">
                <a:solidFill>
                  <a:schemeClr val="tx1"/>
                </a:solidFill>
                <a:effectLst/>
                <a:latin typeface="+mn-lt"/>
                <a:ea typeface="+mn-ea"/>
                <a:cs typeface="+mn-cs"/>
              </a:rPr>
              <a:t>Course Design works like infrastructure,  When it works well, no one notices.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only notice infrastructure when it fails—usually five minutes before class begins, right?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Inaccessibility creates friction that pulls attention away from learning.</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9520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709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43002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58951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2345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35945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43960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1333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60708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8811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3442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2/27/2026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62204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2/27/2026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60767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00926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2180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61023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CAD085-E8A6-8845-BD4E-CB4CCA059FC4}" type="datetimeFigureOut">
              <a:rPr lang="en-US" smtClean="0"/>
              <a:t>2/27/2026</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99829906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cY8zxPiSyu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ebaim.org/" TargetMode="External"/><Relationship Id="rId7" Type="http://schemas.openxmlformats.org/officeDocument/2006/relationships/hyperlink" Target="https://www.youtube.com/watch?v=7RHG_XiQ0c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youtube.com/watch?v=93UgG72os8M" TargetMode="External"/><Relationship Id="rId5" Type="http://schemas.openxmlformats.org/officeDocument/2006/relationships/hyperlink" Target="https://www.youtube.com/watch?v=8Rn5pXCdZWU" TargetMode="External"/><Relationship Id="rId4" Type="http://schemas.openxmlformats.org/officeDocument/2006/relationships/hyperlink" Target="https://www.youtube.com/watch?v=iWO5N3n1DXU&amp;list=PLhDEeYUfW02QndusXXtQtuMbMYhK7TMB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support.office.com/en-us/article/accessibility-video-training-71572a1d-5656-4e01-8fce-53e35c3caaf4?ui=en-US&amp;rs=en-US&amp;ad=U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apple.com/accessibility/ipad/" TargetMode="External"/><Relationship Id="rId4" Type="http://schemas.openxmlformats.org/officeDocument/2006/relationships/hyperlink" Target="https://support.office.com/en-us/article/video-check-the-accessibility-of-your-document-9d660cba-1fcd-45ad-a9d1-c4f4b5eb5b7d"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ebaim.org/techniques/powerpoin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support.microsoft.com/en-us/office/video-check-the-accessibility-of-your-document-9d660cba-1fcd-45ad-a9d1-c4f4b5eb5b7d" TargetMode="External"/><Relationship Id="rId4" Type="http://schemas.openxmlformats.org/officeDocument/2006/relationships/hyperlink" Target="https://webaim.org/techniques/wor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kTvHIDKLFqc&amp;feature=player_embedded"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accessproject.colostate.edu/udl/modules/word/tut_alt_text.cfm?display=pg_3&#8221;"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elearning/assign1/css101/"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elearning/assign1/css101/,"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www.youtube.com/watch?v=kTvHIDKLFqc&amp;feature=player_embedded" TargetMode="External"/><Relationship Id="rId3" Type="http://schemas.openxmlformats.org/officeDocument/2006/relationships/hyperlink" Target="https://www.youtube.com/watch?v=3f31oufqFSM" TargetMode="External"/><Relationship Id="rId7" Type="http://schemas.openxmlformats.org/officeDocument/2006/relationships/hyperlink" Target="http://office.microsoft.com/en-us/word-help/check-for-accessibility-issues-HA010369192.aspx?goback=.gde_761737_member_145740185" TargetMode="External"/><Relationship Id="rId2" Type="http://schemas.openxmlformats.org/officeDocument/2006/relationships/hyperlink" Target="http://resources.fahcsia.gov.au/videos/web_accessibility_video.mp3" TargetMode="External"/><Relationship Id="rId1" Type="http://schemas.openxmlformats.org/officeDocument/2006/relationships/slideLayout" Target="../slideLayouts/slideLayout2.xml"/><Relationship Id="rId6" Type="http://schemas.openxmlformats.org/officeDocument/2006/relationships/hyperlink" Target="https://webaim.org/techniques/word/" TargetMode="External"/><Relationship Id="rId5" Type="http://schemas.openxmlformats.org/officeDocument/2006/relationships/hyperlink" Target="https://webaim.org/techniques/powerpoint/" TargetMode="External"/><Relationship Id="rId10" Type="http://schemas.openxmlformats.org/officeDocument/2006/relationships/hyperlink" Target="http://www.fresnostate.edu/academics/tilt/documents/Tips_on_creating_accessible_course_content.pdf" TargetMode="External"/><Relationship Id="rId4" Type="http://schemas.openxmlformats.org/officeDocument/2006/relationships/hyperlink" Target="https://na01.safelinks.protection.outlook.com/?url=https://webaim.org/intro/index#experiences&amp;data=02|01|cp803@ca.rutgers.edu|1a7c4eb82dd04900e1cf08d5605e72dc|b92d2b234d35447093ff69aca6632ffe|1|1|636520881138005557&amp;sdata=ZusnTyPzrTz92qUy0mfCqo/9NKGHLzun64TMmxgQo2c%3D&amp;reserved=0" TargetMode="External"/><Relationship Id="rId9" Type="http://schemas.openxmlformats.org/officeDocument/2006/relationships/hyperlink" Target="http://accessproject.colostate.edu/udl/modules/word/tut_alt_text.cfm?display=pg_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bEM9Fn9aOG8" TargetMode="External"/><Relationship Id="rId7" Type="http://schemas.openxmlformats.org/officeDocument/2006/relationships/hyperlink" Target="https://webaim.org/techniques/wor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ebaim.org/techniques/powerpoint/" TargetMode="External"/><Relationship Id="rId5" Type="http://schemas.openxmlformats.org/officeDocument/2006/relationships/hyperlink" Target="https://www.youtube.com/watch?v=3f31oufqFSM" TargetMode="External"/><Relationship Id="rId4" Type="http://schemas.openxmlformats.org/officeDocument/2006/relationships/hyperlink" Target="http://resources.fahcsia.gov.au/videos/web_accessibility_video.mp3"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office.microsoft.com/en-us/word-help/check-for-accessibility-issues-HA010369192.aspx?goback=.gde_761737_member_145740185" TargetMode="External"/><Relationship Id="rId2" Type="http://schemas.openxmlformats.org/officeDocument/2006/relationships/hyperlink" Target="http://www.youtube.com/watch?v=bEM9Fn9aOG8" TargetMode="External"/><Relationship Id="rId1" Type="http://schemas.openxmlformats.org/officeDocument/2006/relationships/slideLayout" Target="../slideLayouts/slideLayout2.xml"/><Relationship Id="rId6" Type="http://schemas.openxmlformats.org/officeDocument/2006/relationships/hyperlink" Target="http://www.fresnostate.edu/academics/tilt/documents/Tips_on_creating_accessible_course_content.pdf" TargetMode="External"/><Relationship Id="rId5" Type="http://schemas.openxmlformats.org/officeDocument/2006/relationships/hyperlink" Target="http://accessproject.colostate.edu/udl/modules/word/tut_alt_text.cfm?display=pg_3" TargetMode="External"/><Relationship Id="rId4" Type="http://schemas.openxmlformats.org/officeDocument/2006/relationships/hyperlink" Target="http://www.youtube.com/watch?v=kTvHIDKLFqc&amp;feature=player_embedded"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nam02.safelinks.protection.outlook.com/?url=https%3A%2F%2Fwww.siue.edu%2Ffaculty-center%2Fresources%2Finclusive-pedagogy.shtml&amp;data=05%7C02%7Ccp803%40rbhs.rutgers.edu%7C1276ec99c2e547077e2308de6b184b7e%7Cb92d2b234d35447093ff69aca6632ffe%7C1%7C0%7C639065949328675337%7CUnknown%7CTWFpbGZsb3d8eyJFbXB0eU1hcGkiOnRydWUsIlYiOiIwLjAuMDAwMCIsIlAiOiJXaW4zMiIsIkFOIjoiTWFpbCIsIldUIjoyfQ%3D%3D%7C0%7C%7C%7C&amp;sdata=SRty2YybTCf74XELIuvzknNwjRCuY%2B4VD6T0220TsKc%3D&amp;reserved=0"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644652" y="3182754"/>
            <a:ext cx="7854696" cy="2257864"/>
          </a:xfrm>
          <a:prstGeom prst="rect">
            <a:avLst/>
          </a:prstGeom>
        </p:spPr>
        <p:txBody>
          <a:bodyPr>
            <a:normAutofit fontScale="92500" lnSpcReduction="10000"/>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b="1" dirty="0"/>
              <a:t>Cindy Poore-Pariseau, Ph.D.</a:t>
            </a:r>
          </a:p>
          <a:p>
            <a:pPr marL="0" indent="0">
              <a:buNone/>
            </a:pPr>
            <a:r>
              <a:rPr lang="en-US" dirty="0"/>
              <a:t>Director, Office of Disability Services,</a:t>
            </a:r>
          </a:p>
          <a:p>
            <a:pPr marL="0" indent="0">
              <a:buNone/>
            </a:pPr>
            <a:r>
              <a:rPr lang="en-US" b="1" dirty="0"/>
              <a:t>Rutgers Health </a:t>
            </a:r>
          </a:p>
          <a:p>
            <a:pPr marL="0" indent="0">
              <a:buNone/>
            </a:pPr>
            <a:r>
              <a:rPr lang="en-US" dirty="0"/>
              <a:t>Adjunct Instructor </a:t>
            </a:r>
          </a:p>
          <a:p>
            <a:pPr marL="0" indent="0">
              <a:buNone/>
            </a:pPr>
            <a:r>
              <a:rPr lang="en-US" b="1" dirty="0"/>
              <a:t>Rutgers and Bristol Community College</a:t>
            </a:r>
          </a:p>
        </p:txBody>
      </p:sp>
      <p:sp>
        <p:nvSpPr>
          <p:cNvPr id="7" name="Title 6">
            <a:extLst>
              <a:ext uri="{FF2B5EF4-FFF2-40B4-BE49-F238E27FC236}">
                <a16:creationId xmlns:a16="http://schemas.microsoft.com/office/drawing/2014/main" id="{5398E107-DD86-D2CE-DDA8-3E0BF46BB888}"/>
              </a:ext>
            </a:extLst>
          </p:cNvPr>
          <p:cNvSpPr>
            <a:spLocks noGrp="1"/>
          </p:cNvSpPr>
          <p:nvPr>
            <p:ph type="title"/>
          </p:nvPr>
        </p:nvSpPr>
        <p:spPr>
          <a:xfrm>
            <a:off x="1443491" y="804520"/>
            <a:ext cx="6571343" cy="2257864"/>
          </a:xfrm>
        </p:spPr>
        <p:txBody>
          <a:bodyPr>
            <a:normAutofit/>
          </a:bodyPr>
          <a:lstStyle/>
          <a:p>
            <a:r>
              <a:rPr lang="en-US" dirty="0"/>
              <a:t>Title II Update,</a:t>
            </a:r>
            <a:br>
              <a:rPr lang="en-US" dirty="0"/>
            </a:br>
            <a:r>
              <a:rPr lang="en-US" dirty="0"/>
              <a:t>Accessibility and</a:t>
            </a:r>
            <a:br>
              <a:rPr lang="en-US" dirty="0"/>
            </a:br>
            <a:r>
              <a:rPr lang="en-US" dirty="0"/>
              <a:t>Universal Design</a:t>
            </a:r>
          </a:p>
        </p:txBody>
      </p:sp>
    </p:spTree>
    <p:extLst>
      <p:ext uri="{BB962C8B-B14F-4D97-AF65-F5344CB8AC3E}">
        <p14:creationId xmlns:p14="http://schemas.microsoft.com/office/powerpoint/2010/main" val="405578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46" y="291966"/>
            <a:ext cx="6347713" cy="1320800"/>
          </a:xfrm>
        </p:spPr>
        <p:txBody>
          <a:bodyPr>
            <a:normAutofit/>
          </a:bodyPr>
          <a:lstStyle/>
          <a:p>
            <a:pPr algn="ctr"/>
            <a:r>
              <a:rPr dirty="0"/>
              <a:t>Digital Materials and Representation</a:t>
            </a:r>
          </a:p>
        </p:txBody>
      </p:sp>
      <p:sp>
        <p:nvSpPr>
          <p:cNvPr id="3" name="Content Placeholder 2"/>
          <p:cNvSpPr>
            <a:spLocks noGrp="1"/>
          </p:cNvSpPr>
          <p:nvPr>
            <p:ph idx="1"/>
          </p:nvPr>
        </p:nvSpPr>
        <p:spPr>
          <a:xfrm>
            <a:off x="609599" y="1717828"/>
            <a:ext cx="6347714" cy="3880773"/>
          </a:xfrm>
        </p:spPr>
        <p:txBody>
          <a:bodyPr>
            <a:noAutofit/>
          </a:bodyPr>
          <a:lstStyle/>
          <a:p>
            <a:r>
              <a:rPr sz="2800" dirty="0"/>
              <a:t>Format affects who can access information</a:t>
            </a:r>
          </a:p>
          <a:p>
            <a:r>
              <a:rPr sz="2800" dirty="0"/>
              <a:t>Structure, captions, and alternatives matter</a:t>
            </a:r>
          </a:p>
          <a:p>
            <a:r>
              <a:rPr sz="2800" dirty="0"/>
              <a:t>Barriers are often invisible to the creator</a:t>
            </a:r>
          </a:p>
          <a:p>
            <a:r>
              <a:rPr sz="2800" dirty="0"/>
              <a:t>Most barriers aren’t locked doors—they’re doors with the handle </a:t>
            </a:r>
            <a:r>
              <a:rPr lang="en-US" sz="2800" dirty="0"/>
              <a:t>too high to reach</a:t>
            </a:r>
            <a:endParaRP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dirty="0"/>
              <a:t>Structure, Pacing, and Cognitive Load</a:t>
            </a:r>
          </a:p>
        </p:txBody>
      </p:sp>
      <p:sp>
        <p:nvSpPr>
          <p:cNvPr id="3" name="Content Placeholder 2"/>
          <p:cNvSpPr>
            <a:spLocks noGrp="1"/>
          </p:cNvSpPr>
          <p:nvPr>
            <p:ph idx="1"/>
          </p:nvPr>
        </p:nvSpPr>
        <p:spPr>
          <a:xfrm>
            <a:off x="609599" y="2367627"/>
            <a:ext cx="6347714" cy="3880773"/>
          </a:xfrm>
        </p:spPr>
        <p:txBody>
          <a:bodyPr>
            <a:normAutofit/>
          </a:bodyPr>
          <a:lstStyle/>
          <a:p>
            <a:r>
              <a:rPr sz="2800" dirty="0"/>
              <a:t>Clear structure supports access</a:t>
            </a:r>
          </a:p>
          <a:p>
            <a:r>
              <a:rPr sz="2800" dirty="0"/>
              <a:t>Predictable pacing reduces overload</a:t>
            </a:r>
          </a:p>
          <a:p>
            <a:r>
              <a:rPr sz="2800" dirty="0"/>
              <a:t>Consistency supports navigation</a:t>
            </a:r>
          </a:p>
          <a:p>
            <a:r>
              <a:rPr sz="2800" dirty="0"/>
              <a:t>When students say a course is confusing, they usually can’t find </a:t>
            </a:r>
            <a:r>
              <a:rPr lang="en-US" sz="2800" dirty="0"/>
              <a:t>something.</a:t>
            </a:r>
            <a:endParaRPr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dirty="0"/>
              <a:t>Assessment Design as Access</a:t>
            </a:r>
          </a:p>
        </p:txBody>
      </p:sp>
      <p:sp>
        <p:nvSpPr>
          <p:cNvPr id="3" name="Content Placeholder 2"/>
          <p:cNvSpPr>
            <a:spLocks noGrp="1"/>
          </p:cNvSpPr>
          <p:nvPr>
            <p:ph idx="1"/>
          </p:nvPr>
        </p:nvSpPr>
        <p:spPr/>
        <p:txBody>
          <a:bodyPr>
            <a:normAutofit/>
          </a:bodyPr>
          <a:lstStyle/>
          <a:p>
            <a:r>
              <a:rPr sz="2800" dirty="0"/>
              <a:t>Assessment format shapes access</a:t>
            </a:r>
            <a:endParaRPr lang="en-US" sz="2800" dirty="0"/>
          </a:p>
          <a:p>
            <a:endParaRPr sz="900" dirty="0"/>
          </a:p>
          <a:p>
            <a:r>
              <a:rPr sz="2800" dirty="0"/>
              <a:t>Clear criteria </a:t>
            </a:r>
            <a:r>
              <a:rPr lang="en-US" sz="2800" dirty="0"/>
              <a:t>is important</a:t>
            </a:r>
          </a:p>
          <a:p>
            <a:endParaRPr sz="800" dirty="0"/>
          </a:p>
          <a:p>
            <a:r>
              <a:rPr sz="2800" dirty="0"/>
              <a:t>Rigor and accessibility coexist</a:t>
            </a:r>
            <a:endParaRPr lang="en-US" sz="2800" dirty="0"/>
          </a:p>
          <a:p>
            <a:endParaRPr sz="800" dirty="0"/>
          </a:p>
          <a:p>
            <a:r>
              <a:rPr sz="2800" dirty="0"/>
              <a:t>Sometimes we assess learning—sometimes tolerance for a format.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dirty="0"/>
              <a:t>Why Design Comes Before Accommodation</a:t>
            </a:r>
          </a:p>
        </p:txBody>
      </p:sp>
      <p:sp>
        <p:nvSpPr>
          <p:cNvPr id="3" name="Content Placeholder 2"/>
          <p:cNvSpPr>
            <a:spLocks noGrp="1"/>
          </p:cNvSpPr>
          <p:nvPr>
            <p:ph idx="1"/>
          </p:nvPr>
        </p:nvSpPr>
        <p:spPr/>
        <p:txBody>
          <a:bodyPr>
            <a:noAutofit/>
          </a:bodyPr>
          <a:lstStyle/>
          <a:p>
            <a:r>
              <a:rPr sz="2800" dirty="0"/>
              <a:t>Proactive design reduces retroactive fixes</a:t>
            </a:r>
          </a:p>
          <a:p>
            <a:r>
              <a:rPr sz="2800" dirty="0"/>
              <a:t>Built-in access is more sustainable</a:t>
            </a:r>
          </a:p>
          <a:p>
            <a:r>
              <a:rPr sz="2800" dirty="0"/>
              <a:t>Fewer last-minute accommodation crises</a:t>
            </a:r>
          </a:p>
          <a:p>
            <a:r>
              <a:rPr sz="2800" dirty="0"/>
              <a:t>Adding access later is like installing an elevator after the building is finished.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40" y="223024"/>
            <a:ext cx="6347713" cy="1320800"/>
          </a:xfrm>
        </p:spPr>
        <p:txBody>
          <a:bodyPr/>
          <a:lstStyle/>
          <a:p>
            <a:pPr algn="ctr"/>
            <a:r>
              <a:rPr dirty="0"/>
              <a:t>Shared Institutional Responsibility</a:t>
            </a:r>
          </a:p>
        </p:txBody>
      </p:sp>
      <p:sp>
        <p:nvSpPr>
          <p:cNvPr id="3" name="Content Placeholder 2"/>
          <p:cNvSpPr>
            <a:spLocks noGrp="1"/>
          </p:cNvSpPr>
          <p:nvPr>
            <p:ph idx="1"/>
          </p:nvPr>
        </p:nvSpPr>
        <p:spPr>
          <a:xfrm>
            <a:off x="609599" y="1669701"/>
            <a:ext cx="6347714" cy="4474386"/>
          </a:xfrm>
        </p:spPr>
        <p:txBody>
          <a:bodyPr>
            <a:normAutofit/>
          </a:bodyPr>
          <a:lstStyle/>
          <a:p>
            <a:r>
              <a:rPr sz="2800" dirty="0"/>
              <a:t>Accessibility is not about individual fault</a:t>
            </a:r>
            <a:endParaRPr lang="en-US" sz="2800" dirty="0"/>
          </a:p>
          <a:p>
            <a:endParaRPr sz="800" dirty="0"/>
          </a:p>
          <a:p>
            <a:r>
              <a:rPr sz="2800" dirty="0"/>
              <a:t>Faculty design </a:t>
            </a:r>
            <a:r>
              <a:rPr lang="en-US" sz="2800" dirty="0"/>
              <a:t>curriculum and course</a:t>
            </a:r>
            <a:r>
              <a:rPr sz="2800" dirty="0"/>
              <a:t>; institutions support access</a:t>
            </a:r>
            <a:endParaRPr lang="en-US" sz="2800" dirty="0"/>
          </a:p>
          <a:p>
            <a:endParaRPr sz="800" dirty="0"/>
          </a:p>
          <a:p>
            <a:r>
              <a:rPr sz="2800" dirty="0"/>
              <a:t>Shared responsibility enables scale</a:t>
            </a:r>
            <a:endParaRPr lang="en-US" sz="2800" dirty="0"/>
          </a:p>
          <a:p>
            <a:endParaRPr sz="800" dirty="0"/>
          </a:p>
          <a:p>
            <a:r>
              <a:rPr sz="2800" dirty="0"/>
              <a:t>Shared responsibility means this isn’t one person’s fault.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Curriculum and Course</a:t>
            </a:r>
            <a:r>
              <a:rPr dirty="0"/>
              <a:t> Design for Access</a:t>
            </a:r>
          </a:p>
        </p:txBody>
      </p:sp>
      <p:sp>
        <p:nvSpPr>
          <p:cNvPr id="3" name="Content Placeholder 2"/>
          <p:cNvSpPr>
            <a:spLocks noGrp="1"/>
          </p:cNvSpPr>
          <p:nvPr>
            <p:ph idx="1"/>
          </p:nvPr>
        </p:nvSpPr>
        <p:spPr/>
        <p:txBody>
          <a:bodyPr>
            <a:normAutofit/>
          </a:bodyPr>
          <a:lstStyle/>
          <a:p>
            <a:r>
              <a:rPr sz="2000" b="1" dirty="0"/>
              <a:t>Title II focuses on access to </a:t>
            </a:r>
            <a:r>
              <a:rPr lang="en-US" sz="2000" b="1" dirty="0"/>
              <a:t>curriculum and course</a:t>
            </a:r>
            <a:endParaRPr sz="2000" b="1" dirty="0"/>
          </a:p>
          <a:p>
            <a:r>
              <a:rPr sz="2000" b="1" dirty="0"/>
              <a:t>Design enables compliance at scale</a:t>
            </a:r>
          </a:p>
          <a:p>
            <a:r>
              <a:rPr sz="2000" b="1" dirty="0"/>
              <a:t>Accessible </a:t>
            </a:r>
            <a:r>
              <a:rPr lang="en-US" sz="2000" b="1" dirty="0"/>
              <a:t>curriculum and course</a:t>
            </a:r>
            <a:r>
              <a:rPr sz="2000" b="1" dirty="0"/>
              <a:t> benefits many learners</a:t>
            </a:r>
          </a:p>
          <a:p>
            <a:r>
              <a:rPr sz="2000" b="1" dirty="0"/>
              <a:t>The goal isn’t perfect courses—just fewer workarounds.</a:t>
            </a:r>
          </a:p>
        </p:txBody>
      </p:sp>
      <p:sp>
        <p:nvSpPr>
          <p:cNvPr id="4" name="TextBox 3">
            <a:extLst>
              <a:ext uri="{FF2B5EF4-FFF2-40B4-BE49-F238E27FC236}">
                <a16:creationId xmlns:a16="http://schemas.microsoft.com/office/drawing/2014/main" id="{CBC51374-7B5A-C030-DD2E-B3FE5E063C5F}"/>
              </a:ext>
            </a:extLst>
          </p:cNvPr>
          <p:cNvSpPr txBox="1"/>
          <p:nvPr/>
        </p:nvSpPr>
        <p:spPr>
          <a:xfrm>
            <a:off x="408877" y="5018113"/>
            <a:ext cx="7634515" cy="1384995"/>
          </a:xfrm>
          <a:prstGeom prst="rect">
            <a:avLst/>
          </a:prstGeom>
          <a:noFill/>
        </p:spPr>
        <p:txBody>
          <a:bodyPr wrap="square" rtlCol="0">
            <a:spAutoFit/>
          </a:bodyPr>
          <a:lstStyle/>
          <a:p>
            <a:r>
              <a:rPr lang="en-US" sz="2800" b="1" dirty="0"/>
              <a:t>“Do the best you can until you know </a:t>
            </a:r>
          </a:p>
          <a:p>
            <a:r>
              <a:rPr lang="en-US" sz="2800" b="1" dirty="0"/>
              <a:t>better.  Then when you know better, </a:t>
            </a:r>
          </a:p>
          <a:p>
            <a:r>
              <a:rPr lang="en-US" sz="2800" b="1" dirty="0"/>
              <a:t>do better.” </a:t>
            </a:r>
            <a:r>
              <a:rPr lang="en-US" sz="2800" b="1" i="1" dirty="0"/>
              <a:t>- Maya Angelou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1977" y="457200"/>
            <a:ext cx="7580671" cy="2438400"/>
          </a:xfrm>
        </p:spPr>
        <p:txBody>
          <a:bodyPr>
            <a:normAutofit/>
          </a:bodyPr>
          <a:lstStyle/>
          <a:p>
            <a:pPr algn="ctr"/>
            <a:r>
              <a:rPr lang="en-US" sz="3200" dirty="0"/>
              <a:t>Designing for Accessibility	….</a:t>
            </a:r>
            <a:br>
              <a:rPr lang="en-US" sz="3200" dirty="0"/>
            </a:br>
            <a:r>
              <a:rPr lang="en-US" sz="3200" dirty="0"/>
              <a:t>One bite at a time</a:t>
            </a:r>
          </a:p>
        </p:txBody>
      </p:sp>
      <p:sp>
        <p:nvSpPr>
          <p:cNvPr id="5" name="Subtitle 4">
            <a:extLst>
              <a:ext uri="{FF2B5EF4-FFF2-40B4-BE49-F238E27FC236}">
                <a16:creationId xmlns:a16="http://schemas.microsoft.com/office/drawing/2014/main" id="{216EA2D4-F2D7-709F-280B-3EE2F80B0931}"/>
              </a:ext>
            </a:extLst>
          </p:cNvPr>
          <p:cNvSpPr>
            <a:spLocks noGrp="1"/>
          </p:cNvSpPr>
          <p:nvPr>
            <p:ph type="subTitle" idx="1"/>
          </p:nvPr>
        </p:nvSpPr>
        <p:spPr/>
        <p:txBody>
          <a:bodyPr>
            <a:normAutofit/>
          </a:bodyPr>
          <a:lstStyle/>
          <a:p>
            <a:r>
              <a:rPr lang="en-US" sz="3200" b="1" dirty="0">
                <a:solidFill>
                  <a:schemeClr val="tx1"/>
                </a:solidFill>
              </a:rPr>
              <a:t>Universal Design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a:bodyPr>
          <a:lstStyle/>
          <a:p>
            <a:pPr>
              <a:buNone/>
            </a:pPr>
            <a:endParaRPr lang="en-US" dirty="0">
              <a:hlinkClick r:id="rId3"/>
            </a:endParaRPr>
          </a:p>
          <a:p>
            <a:pPr>
              <a:buNone/>
            </a:pPr>
            <a:endParaRPr lang="en-US" dirty="0">
              <a:hlinkClick r:id="rId3"/>
            </a:endParaRPr>
          </a:p>
          <a:p>
            <a:pPr algn="ctr">
              <a:buFont typeface="Wingdings" panose="05000000000000000000" pitchFamily="2" charset="2"/>
              <a:buChar char="v"/>
            </a:pPr>
            <a:r>
              <a:rPr lang="en-US" sz="4000" dirty="0">
                <a:hlinkClick r:id="rId3"/>
              </a:rPr>
              <a:t>Powerful video from the government of England</a:t>
            </a:r>
            <a:endParaRPr lang="en-US" sz="4000" dirty="0"/>
          </a:p>
          <a:p>
            <a:pPr marL="0" indent="0" algn="ctr">
              <a:buNone/>
            </a:pP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22" y="438614"/>
            <a:ext cx="8229600" cy="1143000"/>
          </a:xfrm>
        </p:spPr>
        <p:txBody>
          <a:bodyPr>
            <a:normAutofit fontScale="90000"/>
          </a:bodyPr>
          <a:lstStyle/>
          <a:p>
            <a:pPr algn="ctr"/>
            <a:r>
              <a:rPr lang="en-US" dirty="0"/>
              <a:t>Accessibility: </a:t>
            </a:r>
            <a:br>
              <a:rPr lang="en-US" dirty="0"/>
            </a:br>
            <a:r>
              <a:rPr lang="en-US" dirty="0"/>
              <a:t>What’s it all about?</a:t>
            </a:r>
          </a:p>
        </p:txBody>
      </p:sp>
      <p:sp>
        <p:nvSpPr>
          <p:cNvPr id="3" name="Content Placeholder 2"/>
          <p:cNvSpPr>
            <a:spLocks noGrp="1"/>
          </p:cNvSpPr>
          <p:nvPr>
            <p:ph idx="1"/>
          </p:nvPr>
        </p:nvSpPr>
        <p:spPr>
          <a:xfrm>
            <a:off x="609599" y="1837205"/>
            <a:ext cx="6347714" cy="3880773"/>
          </a:xfrm>
        </p:spPr>
        <p:txBody>
          <a:bodyPr>
            <a:noAutofit/>
          </a:bodyPr>
          <a:lstStyle/>
          <a:p>
            <a:r>
              <a:rPr lang="en-US" sz="2400" dirty="0"/>
              <a:t>Designing for Accessibility is NOT:</a:t>
            </a:r>
          </a:p>
          <a:p>
            <a:endParaRPr lang="en-US" sz="800" dirty="0"/>
          </a:p>
          <a:p>
            <a:pPr lvl="1"/>
            <a:r>
              <a:rPr lang="en-US" sz="2400" b="1" u="sng" dirty="0">
                <a:solidFill>
                  <a:schemeClr val="tx2"/>
                </a:solidFill>
              </a:rPr>
              <a:t>Hard (small changes make big differences)</a:t>
            </a:r>
          </a:p>
          <a:p>
            <a:pPr lvl="1"/>
            <a:endParaRPr lang="en-US" sz="800" dirty="0"/>
          </a:p>
          <a:p>
            <a:pPr lvl="1"/>
            <a:r>
              <a:rPr lang="en-US" sz="2400" dirty="0"/>
              <a:t>Only for those with disabilities (impacts several audiences)</a:t>
            </a:r>
          </a:p>
          <a:p>
            <a:pPr lvl="1"/>
            <a:endParaRPr lang="en-US" sz="800" dirty="0"/>
          </a:p>
          <a:p>
            <a:pPr lvl="1"/>
            <a:r>
              <a:rPr lang="en-US" sz="2400" dirty="0"/>
              <a:t>Someone else’s problem (we’re in this together)</a:t>
            </a:r>
          </a:p>
          <a:p>
            <a:pPr lvl="1">
              <a:buNone/>
            </a:pPr>
            <a:endParaRPr lang="en-US" sz="800" dirty="0"/>
          </a:p>
          <a:p>
            <a:pPr lvl="1"/>
            <a:r>
              <a:rPr lang="en-US" sz="2400" dirty="0"/>
              <a:t>An option (it’s a legal requirement)</a:t>
            </a:r>
          </a:p>
          <a:p>
            <a:pPr lvl="1"/>
            <a:endParaRPr lang="en-US" sz="2400" dirty="0"/>
          </a:p>
          <a:p>
            <a:pPr lvl="1">
              <a:buNone/>
            </a:pPr>
            <a:endParaRPr lang="en-US" sz="2400" dirty="0"/>
          </a:p>
          <a:p>
            <a:pPr lvl="1"/>
            <a:endParaRPr lang="en-US" sz="2400" dirty="0"/>
          </a:p>
          <a:p>
            <a:pPr lvl="1"/>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68" y="304800"/>
            <a:ext cx="8229600" cy="1143000"/>
          </a:xfrm>
        </p:spPr>
        <p:txBody>
          <a:bodyPr>
            <a:normAutofit fontScale="90000"/>
          </a:bodyPr>
          <a:lstStyle/>
          <a:p>
            <a:pPr algn="ctr"/>
            <a:r>
              <a:rPr lang="en-US" dirty="0"/>
              <a:t>Accessibility: </a:t>
            </a:r>
            <a:br>
              <a:rPr lang="en-US" dirty="0"/>
            </a:br>
            <a:r>
              <a:rPr lang="en-US" dirty="0"/>
              <a:t>What’s it all about?</a:t>
            </a:r>
          </a:p>
        </p:txBody>
      </p:sp>
      <p:sp>
        <p:nvSpPr>
          <p:cNvPr id="3" name="Content Placeholder 2"/>
          <p:cNvSpPr>
            <a:spLocks noGrp="1"/>
          </p:cNvSpPr>
          <p:nvPr>
            <p:ph idx="1"/>
          </p:nvPr>
        </p:nvSpPr>
        <p:spPr>
          <a:xfrm>
            <a:off x="609599" y="1569575"/>
            <a:ext cx="6347714" cy="3880773"/>
          </a:xfrm>
        </p:spPr>
        <p:txBody>
          <a:bodyPr>
            <a:noAutofit/>
          </a:bodyPr>
          <a:lstStyle/>
          <a:p>
            <a:r>
              <a:rPr lang="en-US" sz="2400" dirty="0"/>
              <a:t>Designing for Accessibility is NOT:</a:t>
            </a:r>
          </a:p>
          <a:p>
            <a:endParaRPr lang="en-US" sz="800" dirty="0"/>
          </a:p>
          <a:p>
            <a:pPr lvl="1"/>
            <a:r>
              <a:rPr lang="en-US" sz="2400" dirty="0"/>
              <a:t>Hard (small changes make big differences)</a:t>
            </a:r>
          </a:p>
          <a:p>
            <a:pPr lvl="1"/>
            <a:endParaRPr lang="en-US" sz="800" dirty="0"/>
          </a:p>
          <a:p>
            <a:pPr lvl="1"/>
            <a:r>
              <a:rPr lang="en-US" sz="2400" b="1" u="sng" dirty="0">
                <a:solidFill>
                  <a:schemeClr val="tx2"/>
                </a:solidFill>
              </a:rPr>
              <a:t>Only for those with disabilities (impacts several audiences)</a:t>
            </a:r>
          </a:p>
          <a:p>
            <a:pPr lvl="1"/>
            <a:endParaRPr lang="en-US" sz="800" dirty="0"/>
          </a:p>
          <a:p>
            <a:pPr lvl="1"/>
            <a:r>
              <a:rPr lang="en-US" sz="2400" dirty="0"/>
              <a:t>Someone else’s problem (we’re in this together)</a:t>
            </a:r>
          </a:p>
          <a:p>
            <a:pPr lvl="1">
              <a:buNone/>
            </a:pPr>
            <a:endParaRPr lang="en-US" sz="800" dirty="0"/>
          </a:p>
          <a:p>
            <a:pPr lvl="1"/>
            <a:r>
              <a:rPr lang="en-US" sz="2400" dirty="0"/>
              <a:t>An option (it’s a legal requirement)</a:t>
            </a:r>
          </a:p>
          <a:p>
            <a:pPr lvl="1"/>
            <a:endParaRPr lang="en-US" sz="2400" dirty="0"/>
          </a:p>
          <a:p>
            <a:pPr lvl="1">
              <a:buNone/>
            </a:pPr>
            <a:endParaRPr lang="en-US" sz="2400" dirty="0"/>
          </a:p>
          <a:p>
            <a:pPr lvl="1"/>
            <a:endParaRPr lang="en-US" sz="2400" dirty="0"/>
          </a:p>
          <a:p>
            <a:pPr lvl="1"/>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text">
            <a:extLst>
              <a:ext uri="{FF2B5EF4-FFF2-40B4-BE49-F238E27FC236}">
                <a16:creationId xmlns:a16="http://schemas.microsoft.com/office/drawing/2014/main" id="{7849FAAF-2D98-D4E2-C837-B25CD0D64E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662" y="431483"/>
            <a:ext cx="3939682" cy="569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601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581" y="245137"/>
            <a:ext cx="8229600" cy="1143000"/>
          </a:xfrm>
        </p:spPr>
        <p:txBody>
          <a:bodyPr>
            <a:normAutofit fontScale="90000"/>
          </a:bodyPr>
          <a:lstStyle/>
          <a:p>
            <a:pPr algn="ctr"/>
            <a:r>
              <a:rPr lang="en-US" dirty="0"/>
              <a:t>Accessibility: </a:t>
            </a:r>
            <a:br>
              <a:rPr lang="en-US" dirty="0"/>
            </a:br>
            <a:r>
              <a:rPr lang="en-US" dirty="0"/>
              <a:t>What’s it all about?</a:t>
            </a:r>
          </a:p>
        </p:txBody>
      </p:sp>
      <p:sp>
        <p:nvSpPr>
          <p:cNvPr id="3" name="Content Placeholder 2"/>
          <p:cNvSpPr>
            <a:spLocks noGrp="1"/>
          </p:cNvSpPr>
          <p:nvPr>
            <p:ph idx="1"/>
          </p:nvPr>
        </p:nvSpPr>
        <p:spPr>
          <a:xfrm>
            <a:off x="821472" y="1692239"/>
            <a:ext cx="6347714" cy="3880773"/>
          </a:xfrm>
        </p:spPr>
        <p:txBody>
          <a:bodyPr>
            <a:noAutofit/>
          </a:bodyPr>
          <a:lstStyle/>
          <a:p>
            <a:r>
              <a:rPr lang="en-US" sz="2400" dirty="0"/>
              <a:t>Designing for Accessibility is NOT:</a:t>
            </a:r>
          </a:p>
          <a:p>
            <a:endParaRPr lang="en-US" sz="800" dirty="0"/>
          </a:p>
          <a:p>
            <a:pPr lvl="1"/>
            <a:r>
              <a:rPr lang="en-US" sz="2400" dirty="0"/>
              <a:t>Hard (small changes make big differences)</a:t>
            </a:r>
          </a:p>
          <a:p>
            <a:pPr lvl="1"/>
            <a:endParaRPr lang="en-US" sz="800" dirty="0"/>
          </a:p>
          <a:p>
            <a:pPr lvl="1"/>
            <a:r>
              <a:rPr lang="en-US" sz="2400" dirty="0"/>
              <a:t>Only for those with disabilities (impacts several audiences)</a:t>
            </a:r>
          </a:p>
          <a:p>
            <a:pPr lvl="1"/>
            <a:endParaRPr lang="en-US" sz="800" dirty="0"/>
          </a:p>
          <a:p>
            <a:pPr lvl="1"/>
            <a:r>
              <a:rPr lang="en-US" sz="2400" b="1" u="sng" dirty="0">
                <a:solidFill>
                  <a:schemeClr val="tx2"/>
                </a:solidFill>
              </a:rPr>
              <a:t>Someone else’s problem (we’re in this together)</a:t>
            </a:r>
          </a:p>
          <a:p>
            <a:pPr lvl="1">
              <a:buNone/>
            </a:pPr>
            <a:endParaRPr lang="en-US" sz="800" dirty="0"/>
          </a:p>
          <a:p>
            <a:pPr lvl="1"/>
            <a:r>
              <a:rPr lang="en-US" sz="2400" dirty="0"/>
              <a:t>An option (it’s a legal requirement)</a:t>
            </a:r>
          </a:p>
          <a:p>
            <a:pPr lvl="1"/>
            <a:endParaRPr lang="en-US" sz="2400" dirty="0"/>
          </a:p>
          <a:p>
            <a:pPr lvl="1">
              <a:buNone/>
            </a:pPr>
            <a:endParaRPr lang="en-US" sz="2400" dirty="0"/>
          </a:p>
          <a:p>
            <a:pPr lvl="1"/>
            <a:endParaRPr lang="en-US" sz="2400" dirty="0"/>
          </a:p>
          <a:p>
            <a:pPr lvl="1"/>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71" y="245137"/>
            <a:ext cx="8229600" cy="1143000"/>
          </a:xfrm>
        </p:spPr>
        <p:txBody>
          <a:bodyPr>
            <a:normAutofit fontScale="90000"/>
          </a:bodyPr>
          <a:lstStyle/>
          <a:p>
            <a:pPr algn="ctr"/>
            <a:r>
              <a:rPr lang="en-US" dirty="0"/>
              <a:t>Accessibility: </a:t>
            </a:r>
            <a:br>
              <a:rPr lang="en-US" dirty="0"/>
            </a:br>
            <a:r>
              <a:rPr lang="en-US" dirty="0"/>
              <a:t>What’s it all about?</a:t>
            </a:r>
          </a:p>
        </p:txBody>
      </p:sp>
      <p:sp>
        <p:nvSpPr>
          <p:cNvPr id="3" name="Content Placeholder 2"/>
          <p:cNvSpPr>
            <a:spLocks noGrp="1"/>
          </p:cNvSpPr>
          <p:nvPr>
            <p:ph idx="1"/>
          </p:nvPr>
        </p:nvSpPr>
        <p:spPr>
          <a:xfrm>
            <a:off x="743414" y="1647634"/>
            <a:ext cx="6347714" cy="3880773"/>
          </a:xfrm>
        </p:spPr>
        <p:txBody>
          <a:bodyPr>
            <a:noAutofit/>
          </a:bodyPr>
          <a:lstStyle/>
          <a:p>
            <a:r>
              <a:rPr lang="en-US" sz="2400" dirty="0"/>
              <a:t>Designing for Accessibility is NOT:</a:t>
            </a:r>
          </a:p>
          <a:p>
            <a:endParaRPr lang="en-US" sz="800" dirty="0"/>
          </a:p>
          <a:p>
            <a:pPr lvl="1"/>
            <a:r>
              <a:rPr lang="en-US" sz="2400" dirty="0"/>
              <a:t>Hard (small changes make big differences)</a:t>
            </a:r>
          </a:p>
          <a:p>
            <a:pPr lvl="1"/>
            <a:endParaRPr lang="en-US" sz="800" dirty="0"/>
          </a:p>
          <a:p>
            <a:pPr lvl="1"/>
            <a:r>
              <a:rPr lang="en-US" sz="2400" dirty="0"/>
              <a:t>Only for those with disabilities (impacts several audiences)</a:t>
            </a:r>
          </a:p>
          <a:p>
            <a:pPr lvl="1"/>
            <a:endParaRPr lang="en-US" sz="800" dirty="0"/>
          </a:p>
          <a:p>
            <a:pPr lvl="1"/>
            <a:r>
              <a:rPr lang="en-US" sz="2400" dirty="0"/>
              <a:t>Someone else’s problem (we’re in this together)</a:t>
            </a:r>
          </a:p>
          <a:p>
            <a:pPr lvl="1">
              <a:buNone/>
            </a:pPr>
            <a:endParaRPr lang="en-US" sz="800" dirty="0"/>
          </a:p>
          <a:p>
            <a:pPr lvl="1"/>
            <a:r>
              <a:rPr lang="en-US" sz="2400" b="1" u="sng" dirty="0">
                <a:solidFill>
                  <a:schemeClr val="tx2"/>
                </a:solidFill>
              </a:rPr>
              <a:t>An option (it’s a legal requirement)</a:t>
            </a:r>
          </a:p>
          <a:p>
            <a:pPr lvl="1"/>
            <a:endParaRPr lang="en-US" sz="2400" dirty="0"/>
          </a:p>
          <a:p>
            <a:pPr lvl="1">
              <a:buNone/>
            </a:pPr>
            <a:endParaRPr lang="en-US" sz="2400" dirty="0"/>
          </a:p>
          <a:p>
            <a:pPr lvl="1"/>
            <a:endParaRPr lang="en-US" sz="2400" dirty="0"/>
          </a:p>
          <a:p>
            <a:pPr lvl="1"/>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How to eat an Elephant</a:t>
            </a:r>
          </a:p>
        </p:txBody>
      </p:sp>
      <p:pic>
        <p:nvPicPr>
          <p:cNvPr id="4" name="Content Placeholder 3" descr="graphic of elephant divided into a parts."/>
          <p:cNvPicPr>
            <a:picLocks noGrp="1" noChangeAspect="1"/>
          </p:cNvPicPr>
          <p:nvPr>
            <p:ph idx="1"/>
          </p:nvPr>
        </p:nvPicPr>
        <p:blipFill>
          <a:blip r:embed="rId3" cstate="print"/>
          <a:stretch>
            <a:fillRect/>
          </a:stretch>
        </p:blipFill>
        <p:spPr>
          <a:xfrm>
            <a:off x="2362200" y="1981200"/>
            <a:ext cx="4286250" cy="2971800"/>
          </a:xfrm>
        </p:spPr>
      </p:pic>
      <p:sp>
        <p:nvSpPr>
          <p:cNvPr id="5" name="TextBox 4"/>
          <p:cNvSpPr txBox="1"/>
          <p:nvPr/>
        </p:nvSpPr>
        <p:spPr>
          <a:xfrm>
            <a:off x="271347" y="5242932"/>
            <a:ext cx="7391400" cy="861774"/>
          </a:xfrm>
          <a:prstGeom prst="rect">
            <a:avLst/>
          </a:prstGeom>
          <a:noFill/>
        </p:spPr>
        <p:txBody>
          <a:bodyPr wrap="square" rtlCol="0">
            <a:spAutoFit/>
          </a:bodyPr>
          <a:lstStyle/>
          <a:p>
            <a:pPr algn="ctr"/>
            <a:r>
              <a:rPr lang="en-US" sz="5000" dirty="0">
                <a:solidFill>
                  <a:schemeClr val="tx2"/>
                </a:solidFill>
                <a:latin typeface="+mj-lt"/>
                <a:ea typeface="+mj-ea"/>
                <a:cs typeface="+mj-cs"/>
              </a:rPr>
              <a:t>One Bite at a Time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61" y="361433"/>
            <a:ext cx="8229600" cy="1143000"/>
          </a:xfrm>
        </p:spPr>
        <p:txBody>
          <a:bodyPr/>
          <a:lstStyle/>
          <a:p>
            <a:pPr algn="ctr"/>
            <a:r>
              <a:rPr lang="en-US" dirty="0"/>
              <a:t>What is Universal Design?</a:t>
            </a:r>
          </a:p>
        </p:txBody>
      </p:sp>
      <p:pic>
        <p:nvPicPr>
          <p:cNvPr id="7" name="Content Placeholder 6">
            <a:extLst>
              <a:ext uri="{FF2B5EF4-FFF2-40B4-BE49-F238E27FC236}">
                <a16:creationId xmlns:a16="http://schemas.microsoft.com/office/drawing/2014/main" id="{47800A12-FD90-D48C-6DF2-3DFDD1E4C9ED}"/>
              </a:ext>
            </a:extLst>
          </p:cNvPr>
          <p:cNvPicPr>
            <a:picLocks noGrp="1" noChangeAspect="1"/>
          </p:cNvPicPr>
          <p:nvPr>
            <p:ph idx="1"/>
          </p:nvPr>
        </p:nvPicPr>
        <p:blipFill>
          <a:blip r:embed="rId3"/>
          <a:stretch>
            <a:fillRect/>
          </a:stretch>
        </p:blipFill>
        <p:spPr>
          <a:xfrm>
            <a:off x="457200" y="1275896"/>
            <a:ext cx="6836230" cy="464917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569" y="365336"/>
            <a:ext cx="6571343" cy="1287698"/>
          </a:xfrm>
        </p:spPr>
        <p:txBody>
          <a:bodyPr>
            <a:normAutofit fontScale="90000"/>
          </a:bodyPr>
          <a:lstStyle/>
          <a:p>
            <a:pPr algn="ctr"/>
            <a:r>
              <a:rPr dirty="0"/>
              <a:t>Why </a:t>
            </a:r>
            <a:r>
              <a:rPr lang="en-US" dirty="0"/>
              <a:t>is Universal Design </a:t>
            </a:r>
            <a:br>
              <a:rPr lang="en-US" dirty="0"/>
            </a:br>
            <a:r>
              <a:rPr lang="en-US" dirty="0"/>
              <a:t>Important to </a:t>
            </a:r>
            <a:r>
              <a:rPr dirty="0"/>
              <a:t> Higher Education?</a:t>
            </a:r>
          </a:p>
        </p:txBody>
      </p:sp>
      <p:sp>
        <p:nvSpPr>
          <p:cNvPr id="3" name="Content Placeholder 2"/>
          <p:cNvSpPr>
            <a:spLocks noGrp="1"/>
          </p:cNvSpPr>
          <p:nvPr>
            <p:ph idx="1"/>
          </p:nvPr>
        </p:nvSpPr>
        <p:spPr/>
        <p:txBody>
          <a:bodyPr>
            <a:normAutofit/>
          </a:bodyPr>
          <a:lstStyle/>
          <a:p>
            <a:pPr marL="0" indent="0">
              <a:buNone/>
            </a:pPr>
            <a:r>
              <a:rPr sz="2800" dirty="0"/>
              <a:t>• Increasingly diverse student populations</a:t>
            </a:r>
            <a:endParaRPr lang="en-US" sz="2800" dirty="0"/>
          </a:p>
          <a:p>
            <a:pPr marL="0" indent="0">
              <a:buNone/>
            </a:pPr>
            <a:endParaRPr sz="800" dirty="0"/>
          </a:p>
          <a:p>
            <a:pPr marL="0" indent="0">
              <a:buNone/>
            </a:pPr>
            <a:r>
              <a:rPr sz="2800" dirty="0"/>
              <a:t>• Varying abilities, backgrounds, and learning preferences</a:t>
            </a:r>
            <a:endParaRPr lang="en-US" sz="2800" dirty="0"/>
          </a:p>
          <a:p>
            <a:pPr marL="0" indent="0">
              <a:buNone/>
            </a:pPr>
            <a:endParaRPr sz="800" dirty="0"/>
          </a:p>
          <a:p>
            <a:pPr marL="0" indent="0">
              <a:buNone/>
            </a:pPr>
            <a:r>
              <a:rPr sz="2800" dirty="0"/>
              <a:t>• UDL proactively reduces barriers instead of retrofitting accommodations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dirty="0"/>
              <a:t>What Is Accessibility?</a:t>
            </a:r>
          </a:p>
        </p:txBody>
      </p:sp>
      <p:sp>
        <p:nvSpPr>
          <p:cNvPr id="3" name="Content Placeholder 2"/>
          <p:cNvSpPr>
            <a:spLocks noGrp="1"/>
          </p:cNvSpPr>
          <p:nvPr>
            <p:ph idx="1"/>
          </p:nvPr>
        </p:nvSpPr>
        <p:spPr/>
        <p:txBody>
          <a:bodyPr>
            <a:noAutofit/>
          </a:bodyPr>
          <a:lstStyle/>
          <a:p>
            <a:r>
              <a:rPr sz="2400" dirty="0"/>
              <a:t>Earlier we defined what accessibility is not.</a:t>
            </a:r>
          </a:p>
          <a:p>
            <a:endParaRPr sz="800" dirty="0"/>
          </a:p>
          <a:p>
            <a:r>
              <a:rPr sz="2400" dirty="0"/>
              <a:t>Accessibility can be defined as:</a:t>
            </a:r>
          </a:p>
          <a:p>
            <a:endParaRPr sz="800" dirty="0"/>
          </a:p>
          <a:p>
            <a:r>
              <a:rPr sz="2400" dirty="0"/>
              <a:t>The ability for an individual to effectively access or utilize a product, service, or facility — with or without accommodations.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366198"/>
            <a:ext cx="7543800" cy="1450757"/>
          </a:xfrm>
        </p:spPr>
        <p:txBody>
          <a:bodyPr>
            <a:normAutofit fontScale="90000"/>
          </a:bodyPr>
          <a:lstStyle/>
          <a:p>
            <a:pPr algn="ctr"/>
            <a:r>
              <a:rPr lang="en-US" dirty="0"/>
              <a:t>Categories of Disabilities </a:t>
            </a:r>
            <a:br>
              <a:rPr lang="en-US" dirty="0"/>
            </a:br>
            <a:r>
              <a:rPr lang="en-US" sz="3100" dirty="0"/>
              <a:t>from WebAim.org</a:t>
            </a:r>
            <a:br>
              <a:rPr lang="en-US" sz="3100" dirty="0"/>
            </a:br>
            <a:r>
              <a:rPr lang="en-US" sz="3100" dirty="0"/>
              <a:t>(Web Accessibility in Mind</a:t>
            </a:r>
          </a:p>
        </p:txBody>
      </p:sp>
      <p:pic>
        <p:nvPicPr>
          <p:cNvPr id="4" name="Content Placeholder 3"/>
          <p:cNvPicPr>
            <a:picLocks noGrp="1" noChangeAspect="1"/>
          </p:cNvPicPr>
          <p:nvPr>
            <p:ph idx="1"/>
          </p:nvPr>
        </p:nvPicPr>
        <p:blipFill>
          <a:blip r:embed="rId3"/>
          <a:stretch>
            <a:fillRect/>
          </a:stretch>
        </p:blipFill>
        <p:spPr>
          <a:xfrm>
            <a:off x="491246" y="1846263"/>
            <a:ext cx="7046229" cy="4022725"/>
          </a:xfrm>
          <a:prstGeom prst="rect">
            <a:avLst/>
          </a:prstGeom>
        </p:spPr>
      </p:pic>
    </p:spTree>
    <p:extLst>
      <p:ext uri="{BB962C8B-B14F-4D97-AF65-F5344CB8AC3E}">
        <p14:creationId xmlns:p14="http://schemas.microsoft.com/office/powerpoint/2010/main" val="1977127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r>
              <a:rPr lang="en-US" sz="3200" dirty="0"/>
              <a:t>How is Universal Design related to accessibility?</a:t>
            </a:r>
          </a:p>
        </p:txBody>
      </p:sp>
      <p:sp>
        <p:nvSpPr>
          <p:cNvPr id="3" name="Content Placeholder 2"/>
          <p:cNvSpPr>
            <a:spLocks noGrp="1"/>
          </p:cNvSpPr>
          <p:nvPr>
            <p:ph idx="1"/>
          </p:nvPr>
        </p:nvSpPr>
        <p:spPr/>
        <p:txBody>
          <a:bodyPr>
            <a:normAutofit/>
          </a:bodyPr>
          <a:lstStyle/>
          <a:p>
            <a:pPr marL="0" indent="0" algn="ctr">
              <a:buNone/>
            </a:pPr>
            <a:r>
              <a:rPr lang="en-US" sz="2800" b="1" dirty="0">
                <a:solidFill>
                  <a:schemeClr val="tx1"/>
                </a:solidFill>
                <a:hlinkClick r:id="rId3">
                  <a:extLst>
                    <a:ext uri="{A12FA001-AC4F-418D-AE19-62706E023703}">
                      <ahyp:hlinkClr xmlns:ahyp="http://schemas.microsoft.com/office/drawing/2018/hyperlinkcolor" val="tx"/>
                    </a:ext>
                  </a:extLst>
                </a:hlinkClick>
              </a:rPr>
              <a:t>Web Accessibility Perspectives </a:t>
            </a:r>
            <a:endParaRPr lang="en-US" sz="2800" b="1" dirty="0">
              <a:solidFill>
                <a:schemeClr val="tx1"/>
              </a:solidFill>
            </a:endParaRPr>
          </a:p>
          <a:p>
            <a:endParaRPr lang="en-US" u="sng" dirty="0">
              <a:hlinkClick r:id="rId4"/>
            </a:endParaRPr>
          </a:p>
          <a:p>
            <a:pPr>
              <a:spcAft>
                <a:spcPts val="600"/>
              </a:spcAft>
              <a:buFont typeface="Wingdings" panose="05000000000000000000" pitchFamily="2" charset="2"/>
              <a:buChar char="v"/>
            </a:pPr>
            <a:r>
              <a:rPr lang="en-US" sz="2200" b="1" u="sng" dirty="0">
                <a:hlinkClick r:id="rId5"/>
              </a:rPr>
              <a:t>Text to speech (:53)</a:t>
            </a:r>
            <a:endParaRPr lang="en-US" sz="2200" b="1" u="sng" dirty="0"/>
          </a:p>
          <a:p>
            <a:pPr>
              <a:spcAft>
                <a:spcPts val="600"/>
              </a:spcAft>
              <a:buFont typeface="Wingdings" panose="05000000000000000000" pitchFamily="2" charset="2"/>
              <a:buChar char="v"/>
            </a:pPr>
            <a:r>
              <a:rPr lang="en-US" sz="2200" b="1" u="sng" dirty="0">
                <a:hlinkClick r:id="rId4"/>
              </a:rPr>
              <a:t>Video Captions (:47)</a:t>
            </a:r>
            <a:endParaRPr lang="en-US" sz="2200" b="1" u="sng" dirty="0"/>
          </a:p>
          <a:p>
            <a:pPr>
              <a:spcAft>
                <a:spcPts val="600"/>
              </a:spcAft>
              <a:buFont typeface="Wingdings" panose="05000000000000000000" pitchFamily="2" charset="2"/>
              <a:buChar char="v"/>
            </a:pPr>
            <a:r>
              <a:rPr lang="en-US" sz="2200" b="1" u="sng" dirty="0">
                <a:solidFill>
                  <a:srgbClr val="FF0000"/>
                </a:solidFill>
                <a:hlinkClick r:id="rId6"/>
              </a:rPr>
              <a:t>Keyboard Compatibility (:48)</a:t>
            </a:r>
            <a:endParaRPr lang="en-US" sz="2200" b="1" u="sng" dirty="0">
              <a:solidFill>
                <a:srgbClr val="FF0000"/>
              </a:solidFill>
            </a:endParaRPr>
          </a:p>
          <a:p>
            <a:pPr>
              <a:spcAft>
                <a:spcPts val="600"/>
              </a:spcAft>
              <a:buFont typeface="Wingdings" panose="05000000000000000000" pitchFamily="2" charset="2"/>
              <a:buChar char="v"/>
            </a:pPr>
            <a:r>
              <a:rPr lang="en-US" sz="2200" b="1" u="sng" dirty="0">
                <a:hlinkClick r:id="rId7"/>
              </a:rPr>
              <a:t>Voice recognition (1:11)</a:t>
            </a:r>
          </a:p>
          <a:p>
            <a:pPr marL="0" indent="0">
              <a:buNone/>
            </a:pPr>
            <a:r>
              <a:rPr lang="en-US" sz="2200" u="sng" dirty="0"/>
              <a:t> </a:t>
            </a:r>
            <a:endParaRPr lang="en-US" sz="2200" dirty="0"/>
          </a:p>
          <a:p>
            <a:pPr lvl="1"/>
            <a:endParaRPr lang="en-US" dirty="0"/>
          </a:p>
          <a:p>
            <a:pPr lvl="1"/>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8" y="381000"/>
            <a:ext cx="8229600" cy="1143000"/>
          </a:xfrm>
        </p:spPr>
        <p:txBody>
          <a:bodyPr/>
          <a:lstStyle/>
          <a:p>
            <a:pPr algn="ctr"/>
            <a:r>
              <a:rPr lang="en-US" dirty="0"/>
              <a:t>What’s an instructor to do?</a:t>
            </a:r>
          </a:p>
        </p:txBody>
      </p:sp>
      <p:sp>
        <p:nvSpPr>
          <p:cNvPr id="3" name="Content Placeholder 2"/>
          <p:cNvSpPr>
            <a:spLocks noGrp="1"/>
          </p:cNvSpPr>
          <p:nvPr>
            <p:ph idx="1"/>
          </p:nvPr>
        </p:nvSpPr>
        <p:spPr>
          <a:xfrm>
            <a:off x="304800" y="1752600"/>
            <a:ext cx="8534399" cy="4251960"/>
          </a:xfrm>
        </p:spPr>
        <p:txBody>
          <a:bodyPr>
            <a:normAutofit/>
          </a:bodyPr>
          <a:lstStyle/>
          <a:p>
            <a:pPr algn="ctr">
              <a:buNone/>
            </a:pPr>
            <a:r>
              <a:rPr lang="en-US" sz="2400" b="1" dirty="0"/>
              <a:t>Understand that:</a:t>
            </a:r>
          </a:p>
          <a:p>
            <a:pPr marL="0" indent="0">
              <a:buNone/>
            </a:pPr>
            <a:r>
              <a:rPr lang="en-US" dirty="0"/>
              <a:t>People with a variety of disabilities utilize text to speech                         programs or screen readers to access their course material.                                 A screen reader is software that processes text and reads it aloud. </a:t>
            </a:r>
          </a:p>
          <a:p>
            <a:pPr lvl="2">
              <a:buFont typeface="Wingdings" panose="05000000000000000000" pitchFamily="2" charset="2"/>
              <a:buChar char="v"/>
            </a:pPr>
            <a:endParaRPr lang="en-US" sz="1000" dirty="0"/>
          </a:p>
          <a:p>
            <a:pPr>
              <a:spcAft>
                <a:spcPts val="600"/>
              </a:spcAft>
              <a:buFont typeface="Wingdings" panose="05000000000000000000" pitchFamily="2" charset="2"/>
              <a:buChar char="v"/>
            </a:pPr>
            <a:r>
              <a:rPr lang="en-US" b="1" dirty="0">
                <a:hlinkClick r:id="rId3"/>
              </a:rPr>
              <a:t>Microsoft Accessibility Resources</a:t>
            </a:r>
            <a:r>
              <a:rPr lang="en-US" sz="1000" dirty="0"/>
              <a:t> </a:t>
            </a:r>
          </a:p>
          <a:p>
            <a:pPr>
              <a:spcAft>
                <a:spcPts val="600"/>
              </a:spcAft>
              <a:buFont typeface="Wingdings" panose="05000000000000000000" pitchFamily="2" charset="2"/>
              <a:buChar char="v"/>
            </a:pPr>
            <a:r>
              <a:rPr lang="en-US" b="1" dirty="0">
                <a:hlinkClick r:id="rId4"/>
              </a:rPr>
              <a:t>Checking your Word document for accessibility</a:t>
            </a:r>
            <a:endParaRPr lang="en-US" b="1" dirty="0"/>
          </a:p>
          <a:p>
            <a:pPr>
              <a:spcAft>
                <a:spcPts val="600"/>
              </a:spcAft>
              <a:buFont typeface="Wingdings" panose="05000000000000000000" pitchFamily="2" charset="2"/>
              <a:buChar char="v"/>
            </a:pPr>
            <a:r>
              <a:rPr lang="en-US" b="1" dirty="0">
                <a:hlinkClick r:id="rId5"/>
              </a:rPr>
              <a:t>Apple Accessibility</a:t>
            </a:r>
            <a:endParaRPr lang="en-US" b="1" dirty="0"/>
          </a:p>
          <a:p>
            <a:pPr marL="514350" indent="-514350">
              <a:buNone/>
            </a:pPr>
            <a:endParaRPr lang="en-US" sz="1300" dirty="0"/>
          </a:p>
          <a:p>
            <a:pPr marL="514350" indent="-514350">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466" y="259080"/>
            <a:ext cx="6571343" cy="1049235"/>
          </a:xfrm>
        </p:spPr>
        <p:txBody>
          <a:bodyPr>
            <a:normAutofit fontScale="90000"/>
          </a:bodyPr>
          <a:lstStyle/>
          <a:p>
            <a:pPr algn="ctr"/>
            <a:r>
              <a:rPr lang="en-US" sz="4400" dirty="0"/>
              <a:t>What’s an instructor to do, </a:t>
            </a:r>
            <a:r>
              <a:rPr lang="en-US" sz="1600" i="1" dirty="0"/>
              <a:t>cont’d</a:t>
            </a:r>
          </a:p>
        </p:txBody>
      </p:sp>
      <p:sp>
        <p:nvSpPr>
          <p:cNvPr id="2" name="Content Placeholder 1"/>
          <p:cNvSpPr>
            <a:spLocks noGrp="1"/>
          </p:cNvSpPr>
          <p:nvPr>
            <p:ph idx="1"/>
          </p:nvPr>
        </p:nvSpPr>
        <p:spPr>
          <a:xfrm>
            <a:off x="152400" y="1737361"/>
            <a:ext cx="8839200" cy="4861559"/>
          </a:xfrm>
        </p:spPr>
        <p:txBody>
          <a:bodyPr>
            <a:normAutofit/>
          </a:bodyPr>
          <a:lstStyle/>
          <a:p>
            <a:pPr algn="ctr">
              <a:buNone/>
            </a:pPr>
            <a:r>
              <a:rPr lang="en-US" sz="2400" b="1" dirty="0"/>
              <a:t>Understand that:</a:t>
            </a:r>
          </a:p>
          <a:p>
            <a:pPr>
              <a:buNone/>
            </a:pPr>
            <a:r>
              <a:rPr lang="en-US" dirty="0"/>
              <a:t>In many cases, individuals using screen readers navigate Web pages                            and course documents using a keyboard only.  Structure is crucial;               without the use of a mouse, one is dependent on how a document                     is “set up”</a:t>
            </a:r>
          </a:p>
          <a:p>
            <a:pPr>
              <a:buFont typeface="Wingdings" panose="05000000000000000000" pitchFamily="2" charset="2"/>
              <a:buChar char="v"/>
            </a:pPr>
            <a:r>
              <a:rPr lang="en-US" b="1" dirty="0">
                <a:hlinkClick r:id="rId3"/>
              </a:rPr>
              <a:t>Accessible Power Point tutorial</a:t>
            </a:r>
            <a:endParaRPr lang="en-US" dirty="0"/>
          </a:p>
          <a:p>
            <a:pPr lvl="2">
              <a:buFont typeface="Wingdings" panose="05000000000000000000" pitchFamily="2" charset="2"/>
              <a:buChar char="v"/>
            </a:pPr>
            <a:endParaRPr lang="en-US" sz="1000" dirty="0"/>
          </a:p>
          <a:p>
            <a:pPr>
              <a:buFont typeface="Wingdings" panose="05000000000000000000" pitchFamily="2" charset="2"/>
              <a:buChar char="v"/>
            </a:pPr>
            <a:r>
              <a:rPr lang="en-US" b="1" dirty="0">
                <a:hlinkClick r:id="rId4"/>
              </a:rPr>
              <a:t>Accessible Word document tutorial</a:t>
            </a:r>
            <a:endParaRPr lang="en-US" dirty="0"/>
          </a:p>
          <a:p>
            <a:pPr marL="201168" lvl="1" indent="0">
              <a:buNone/>
            </a:pPr>
            <a:endParaRPr lang="en-US" sz="1000" dirty="0"/>
          </a:p>
          <a:p>
            <a:pPr>
              <a:buFont typeface="Wingdings" panose="05000000000000000000" pitchFamily="2" charset="2"/>
              <a:buChar char="v"/>
            </a:pPr>
            <a:r>
              <a:rPr lang="en-US" b="1" dirty="0">
                <a:hlinkClick r:id="rId5"/>
              </a:rPr>
              <a:t>Checking your Word document for accessibility</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B667-A9D7-C15C-8DFA-3BF33E7B1155}"/>
              </a:ext>
            </a:extLst>
          </p:cNvPr>
          <p:cNvSpPr>
            <a:spLocks noGrp="1"/>
          </p:cNvSpPr>
          <p:nvPr>
            <p:ph type="title"/>
          </p:nvPr>
        </p:nvSpPr>
        <p:spPr/>
        <p:txBody>
          <a:bodyPr/>
          <a:lstStyle/>
          <a:p>
            <a:pPr algn="ctr"/>
            <a:r>
              <a:rPr lang="en-US" dirty="0"/>
              <a:t>Models of Disability</a:t>
            </a:r>
          </a:p>
        </p:txBody>
      </p:sp>
      <p:pic>
        <p:nvPicPr>
          <p:cNvPr id="5" name="Content Placeholder 4">
            <a:extLst>
              <a:ext uri="{FF2B5EF4-FFF2-40B4-BE49-F238E27FC236}">
                <a16:creationId xmlns:a16="http://schemas.microsoft.com/office/drawing/2014/main" id="{AB652C46-6294-7F8B-FE5E-C29C86C963FA}"/>
              </a:ext>
            </a:extLst>
          </p:cNvPr>
          <p:cNvPicPr>
            <a:picLocks noGrp="1" noChangeAspect="1"/>
          </p:cNvPicPr>
          <p:nvPr>
            <p:ph idx="1"/>
          </p:nvPr>
        </p:nvPicPr>
        <p:blipFill>
          <a:blip r:embed="rId3"/>
          <a:stretch>
            <a:fillRect/>
          </a:stretch>
        </p:blipFill>
        <p:spPr>
          <a:xfrm>
            <a:off x="4383359" y="2467375"/>
            <a:ext cx="3252112" cy="3620853"/>
          </a:xfrm>
          <a:prstGeom prst="rect">
            <a:avLst/>
          </a:prstGeom>
        </p:spPr>
      </p:pic>
      <p:pic>
        <p:nvPicPr>
          <p:cNvPr id="7" name="Picture 6">
            <a:extLst>
              <a:ext uri="{FF2B5EF4-FFF2-40B4-BE49-F238E27FC236}">
                <a16:creationId xmlns:a16="http://schemas.microsoft.com/office/drawing/2014/main" id="{B5AEA4BA-5542-201A-6EFA-77D789E1551A}"/>
              </a:ext>
            </a:extLst>
          </p:cNvPr>
          <p:cNvPicPr>
            <a:picLocks noChangeAspect="1"/>
          </p:cNvPicPr>
          <p:nvPr/>
        </p:nvPicPr>
        <p:blipFill>
          <a:blip r:embed="rId4"/>
          <a:stretch>
            <a:fillRect/>
          </a:stretch>
        </p:blipFill>
        <p:spPr>
          <a:xfrm>
            <a:off x="510767" y="2467375"/>
            <a:ext cx="3620853" cy="3620853"/>
          </a:xfrm>
          <a:prstGeom prst="rect">
            <a:avLst/>
          </a:prstGeom>
        </p:spPr>
      </p:pic>
      <p:sp>
        <p:nvSpPr>
          <p:cNvPr id="8" name="TextBox 7">
            <a:extLst>
              <a:ext uri="{FF2B5EF4-FFF2-40B4-BE49-F238E27FC236}">
                <a16:creationId xmlns:a16="http://schemas.microsoft.com/office/drawing/2014/main" id="{851072D7-E118-9703-D490-AA36F050E624}"/>
              </a:ext>
            </a:extLst>
          </p:cNvPr>
          <p:cNvSpPr txBox="1"/>
          <p:nvPr/>
        </p:nvSpPr>
        <p:spPr>
          <a:xfrm>
            <a:off x="375410" y="1853755"/>
            <a:ext cx="6816089" cy="400110"/>
          </a:xfrm>
          <a:prstGeom prst="rect">
            <a:avLst/>
          </a:prstGeom>
          <a:noFill/>
        </p:spPr>
        <p:txBody>
          <a:bodyPr wrap="square" rtlCol="0">
            <a:spAutoFit/>
          </a:bodyPr>
          <a:lstStyle/>
          <a:p>
            <a:r>
              <a:rPr lang="en-US" sz="2000" dirty="0"/>
              <a:t>Identity First Language				Person First Language</a:t>
            </a:r>
          </a:p>
        </p:txBody>
      </p:sp>
    </p:spTree>
    <p:extLst>
      <p:ext uri="{BB962C8B-B14F-4D97-AF65-F5344CB8AC3E}">
        <p14:creationId xmlns:p14="http://schemas.microsoft.com/office/powerpoint/2010/main" val="522762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400" dirty="0"/>
              <a:t>What’s an instructor to do, </a:t>
            </a:r>
            <a:r>
              <a:rPr lang="en-US" sz="1600" i="1" dirty="0"/>
              <a:t>cont’d</a:t>
            </a:r>
          </a:p>
        </p:txBody>
      </p:sp>
      <p:sp>
        <p:nvSpPr>
          <p:cNvPr id="2" name="Content Placeholder 1"/>
          <p:cNvSpPr>
            <a:spLocks noGrp="1"/>
          </p:cNvSpPr>
          <p:nvPr>
            <p:ph idx="1"/>
          </p:nvPr>
        </p:nvSpPr>
        <p:spPr>
          <a:xfrm>
            <a:off x="457200" y="2057400"/>
            <a:ext cx="8229600" cy="4389120"/>
          </a:xfrm>
        </p:spPr>
        <p:txBody>
          <a:bodyPr>
            <a:normAutofit/>
          </a:bodyPr>
          <a:lstStyle/>
          <a:p>
            <a:endParaRPr lang="en-US" dirty="0"/>
          </a:p>
          <a:p>
            <a:r>
              <a:rPr lang="en-US" sz="2400" dirty="0"/>
              <a:t>3. Look for captioned videos and/or provide              transcripts of videos</a:t>
            </a:r>
            <a:r>
              <a:rPr lang="en-US" sz="2400" dirty="0">
                <a:hlinkClick r:id="rId3"/>
              </a:rPr>
              <a:t>:</a:t>
            </a:r>
            <a:endParaRPr lang="en-US" sz="2400" dirty="0"/>
          </a:p>
          <a:p>
            <a:pPr lvl="1"/>
            <a:r>
              <a:rPr lang="en-US" sz="2200" dirty="0">
                <a:hlinkClick r:id="rId3"/>
              </a:rPr>
              <a:t> how to make captioned videos</a:t>
            </a:r>
            <a:endParaRPr lang="en-US" dirty="0"/>
          </a:p>
          <a:p>
            <a:endParaRPr lang="en-US" dirty="0"/>
          </a:p>
          <a:p>
            <a:r>
              <a:rPr lang="en-US" sz="2400" dirty="0"/>
              <a:t>4. Provide “meaningful alt text” on                  graphics/pictures: </a:t>
            </a:r>
          </a:p>
          <a:p>
            <a:pPr lvl="1"/>
            <a:r>
              <a:rPr lang="en-US" sz="2200" dirty="0"/>
              <a:t>how to add </a:t>
            </a:r>
            <a:r>
              <a:rPr lang="en-US" sz="2000" dirty="0"/>
              <a:t>“</a:t>
            </a:r>
            <a:r>
              <a:rPr lang="en-US" sz="2000" dirty="0">
                <a:hlinkClick r:id="rId4"/>
              </a:rPr>
              <a:t>alt text</a:t>
            </a:r>
            <a:r>
              <a:rPr lang="en-US" dirty="0"/>
              <a:t>”</a:t>
            </a:r>
          </a:p>
          <a:p>
            <a:pPr marL="0" indent="0">
              <a:buNone/>
            </a:pPr>
            <a:endParaRPr lang="en-US" dirty="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dirty="0"/>
              <a:t>Other Considerations</a:t>
            </a:r>
          </a:p>
        </p:txBody>
      </p:sp>
      <p:sp>
        <p:nvSpPr>
          <p:cNvPr id="3" name="Content Placeholder 2"/>
          <p:cNvSpPr>
            <a:spLocks noGrp="1"/>
          </p:cNvSpPr>
          <p:nvPr>
            <p:ph idx="1"/>
          </p:nvPr>
        </p:nvSpPr>
        <p:spPr>
          <a:xfrm>
            <a:off x="289960" y="1513573"/>
            <a:ext cx="7543801" cy="4023360"/>
          </a:xfrm>
        </p:spPr>
        <p:txBody>
          <a:bodyPr>
            <a:normAutofit fontScale="92500" lnSpcReduction="10000"/>
          </a:bodyPr>
          <a:lstStyle/>
          <a:p>
            <a:pPr>
              <a:buFont typeface="Wingdings" panose="05000000000000000000" pitchFamily="2" charset="2"/>
              <a:buChar char="v"/>
            </a:pPr>
            <a:r>
              <a:rPr lang="en-US" sz="2400" dirty="0"/>
              <a:t>Good course design benefits all learners,                      not only those with disabilities. </a:t>
            </a:r>
          </a:p>
          <a:p>
            <a:pPr marL="0" indent="0">
              <a:buNone/>
            </a:pPr>
            <a:endParaRPr lang="en-US" sz="2400" dirty="0"/>
          </a:p>
          <a:p>
            <a:pPr>
              <a:buFont typeface="Wingdings" panose="05000000000000000000" pitchFamily="2" charset="2"/>
              <a:buChar char="v"/>
            </a:pPr>
            <a:r>
              <a:rPr lang="en-US" sz="2400" dirty="0"/>
              <a:t>Concentration should be placed on content            rather than flashy graphics or audio. </a:t>
            </a:r>
          </a:p>
          <a:p>
            <a:pPr marL="0" indent="0">
              <a:buNone/>
            </a:pPr>
            <a:endParaRPr lang="en-US" sz="2400" dirty="0"/>
          </a:p>
          <a:p>
            <a:pPr>
              <a:buFont typeface="Wingdings" panose="05000000000000000000" pitchFamily="2" charset="2"/>
              <a:buChar char="v"/>
            </a:pPr>
            <a:r>
              <a:rPr lang="en-US" sz="2400" dirty="0"/>
              <a:t>Following are some simple guidelines to meet the needs of various users. </a:t>
            </a:r>
          </a:p>
          <a:p>
            <a:endParaRPr lang="en-US" dirty="0"/>
          </a:p>
          <a:p>
            <a:pPr>
              <a:buNone/>
            </a:pPr>
            <a:r>
              <a:rPr lang="en-US" sz="1800" dirty="0"/>
              <a:t> </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52" y="446773"/>
            <a:ext cx="8229600" cy="1143000"/>
          </a:xfrm>
        </p:spPr>
        <p:txBody>
          <a:bodyPr/>
          <a:lstStyle/>
          <a:p>
            <a:pPr algn="ctr"/>
            <a:r>
              <a:rPr lang="en-US" dirty="0"/>
              <a:t>Screen layout</a:t>
            </a:r>
          </a:p>
        </p:txBody>
      </p:sp>
      <p:sp>
        <p:nvSpPr>
          <p:cNvPr id="3" name="Content Placeholder 2"/>
          <p:cNvSpPr>
            <a:spLocks noGrp="1"/>
          </p:cNvSpPr>
          <p:nvPr>
            <p:ph idx="1"/>
          </p:nvPr>
        </p:nvSpPr>
        <p:spPr>
          <a:xfrm>
            <a:off x="609599" y="1676400"/>
            <a:ext cx="6347714" cy="4364963"/>
          </a:xfrm>
        </p:spPr>
        <p:txBody>
          <a:bodyPr>
            <a:normAutofit/>
          </a:bodyPr>
          <a:lstStyle/>
          <a:p>
            <a:pPr algn="ctr">
              <a:buNone/>
            </a:pPr>
            <a:r>
              <a:rPr lang="en-US" sz="3200" b="1" dirty="0"/>
              <a:t> </a:t>
            </a:r>
          </a:p>
          <a:p>
            <a:r>
              <a:rPr lang="en-US" sz="2800" dirty="0"/>
              <a:t>Maintain a simple, standard page layout. </a:t>
            </a:r>
          </a:p>
          <a:p>
            <a:endParaRPr lang="en-US" sz="800" dirty="0"/>
          </a:p>
          <a:p>
            <a:r>
              <a:rPr lang="en-US" sz="2800" dirty="0"/>
              <a:t>Buttons, links and logos should appear in the same place throughout the site and not move position from page to page.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4059"/>
            <a:ext cx="8229600" cy="1143000"/>
          </a:xfrm>
        </p:spPr>
        <p:txBody>
          <a:bodyPr>
            <a:normAutofit fontScale="90000"/>
          </a:bodyPr>
          <a:lstStyle/>
          <a:p>
            <a:pPr algn="ctr"/>
            <a:r>
              <a:rPr lang="en-US" b="1" dirty="0"/>
              <a:t>Background </a:t>
            </a:r>
            <a:br>
              <a:rPr lang="en-US" dirty="0"/>
            </a:br>
            <a:endParaRPr lang="en-US" dirty="0"/>
          </a:p>
        </p:txBody>
      </p:sp>
      <p:sp>
        <p:nvSpPr>
          <p:cNvPr id="3" name="Content Placeholder 2"/>
          <p:cNvSpPr>
            <a:spLocks noGrp="1"/>
          </p:cNvSpPr>
          <p:nvPr>
            <p:ph idx="1"/>
          </p:nvPr>
        </p:nvSpPr>
        <p:spPr/>
        <p:txBody>
          <a:bodyPr>
            <a:normAutofit/>
          </a:bodyPr>
          <a:lstStyle/>
          <a:p>
            <a:pPr>
              <a:buNone/>
            </a:pPr>
            <a:r>
              <a:rPr lang="en-US" sz="2800" b="1" dirty="0"/>
              <a:t> </a:t>
            </a:r>
          </a:p>
          <a:p>
            <a:pPr>
              <a:buNone/>
            </a:pPr>
            <a:endParaRPr lang="en-US" sz="2800" dirty="0"/>
          </a:p>
          <a:p>
            <a:r>
              <a:rPr lang="en-US" sz="2800" dirty="0"/>
              <a:t>Keep backgrounds simple and make sure that there is adequate contrast between the background and the text. </a:t>
            </a:r>
          </a:p>
          <a:p>
            <a:endParaRPr lang="en-US" sz="2800"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44" y="844711"/>
            <a:ext cx="8229600" cy="1143000"/>
          </a:xfrm>
        </p:spPr>
        <p:txBody>
          <a:bodyPr>
            <a:normAutofit fontScale="90000"/>
          </a:bodyPr>
          <a:lstStyle/>
          <a:p>
            <a:pPr algn="ctr"/>
            <a:r>
              <a:rPr lang="en-US" b="1" dirty="0"/>
              <a:t>Buttons </a:t>
            </a:r>
            <a:br>
              <a:rPr lang="en-US" dirty="0"/>
            </a:br>
            <a:endParaRPr lang="en-US" dirty="0"/>
          </a:p>
        </p:txBody>
      </p:sp>
      <p:sp>
        <p:nvSpPr>
          <p:cNvPr id="3" name="Content Placeholder 2"/>
          <p:cNvSpPr>
            <a:spLocks noGrp="1"/>
          </p:cNvSpPr>
          <p:nvPr>
            <p:ph idx="1"/>
          </p:nvPr>
        </p:nvSpPr>
        <p:spPr>
          <a:xfrm>
            <a:off x="676976" y="1631200"/>
            <a:ext cx="6347714" cy="3880773"/>
          </a:xfrm>
        </p:spPr>
        <p:txBody>
          <a:bodyPr>
            <a:normAutofit/>
          </a:bodyPr>
          <a:lstStyle/>
          <a:p>
            <a:pPr>
              <a:buNone/>
            </a:pPr>
            <a:r>
              <a:rPr lang="en-US" sz="2800" b="1" dirty="0"/>
              <a:t> </a:t>
            </a:r>
          </a:p>
          <a:p>
            <a:pPr>
              <a:buNone/>
            </a:pPr>
            <a:endParaRPr lang="en-US" sz="2800" dirty="0"/>
          </a:p>
          <a:p>
            <a:r>
              <a:rPr lang="en-US" sz="2800" dirty="0"/>
              <a:t>Make sure that buttons are large enough to be accessed by someone with limited fine motor skills using a standard mouse. Button location should also be predictable.</a:t>
            </a:r>
          </a:p>
          <a:p>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67" y="1143000"/>
            <a:ext cx="8229600" cy="1143000"/>
          </a:xfrm>
        </p:spPr>
        <p:txBody>
          <a:bodyPr>
            <a:normAutofit fontScale="90000"/>
          </a:bodyPr>
          <a:lstStyle/>
          <a:p>
            <a:pPr algn="ctr"/>
            <a:r>
              <a:rPr lang="en-US" b="1" dirty="0"/>
              <a:t>Graphics </a:t>
            </a:r>
            <a:br>
              <a:rPr lang="en-US" dirty="0"/>
            </a:br>
            <a:endParaRPr lang="en-US" dirty="0"/>
          </a:p>
        </p:txBody>
      </p:sp>
      <p:sp>
        <p:nvSpPr>
          <p:cNvPr id="3" name="Content Placeholder 2"/>
          <p:cNvSpPr>
            <a:spLocks noGrp="1"/>
          </p:cNvSpPr>
          <p:nvPr>
            <p:ph idx="1"/>
          </p:nvPr>
        </p:nvSpPr>
        <p:spPr>
          <a:xfrm>
            <a:off x="457200" y="2133600"/>
            <a:ext cx="8229600" cy="4389120"/>
          </a:xfrm>
        </p:spPr>
        <p:txBody>
          <a:bodyPr>
            <a:normAutofit/>
          </a:bodyPr>
          <a:lstStyle/>
          <a:p>
            <a:pPr>
              <a:buNone/>
            </a:pPr>
            <a:r>
              <a:rPr lang="en-US" sz="3200" b="1" dirty="0"/>
              <a:t> </a:t>
            </a:r>
          </a:p>
          <a:p>
            <a:endParaRPr lang="en-US" sz="3200" dirty="0"/>
          </a:p>
          <a:p>
            <a:r>
              <a:rPr lang="en-US" sz="3200" dirty="0"/>
              <a:t>Provide alternate text for each                           graphic and include descriptive        captions for pictures. </a:t>
            </a:r>
          </a:p>
          <a:p>
            <a:endParaRPr lang="en-US"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448" y="1220805"/>
            <a:ext cx="8229600" cy="1143000"/>
          </a:xfrm>
        </p:spPr>
        <p:txBody>
          <a:bodyPr>
            <a:normAutofit fontScale="90000"/>
          </a:bodyPr>
          <a:lstStyle/>
          <a:p>
            <a:pPr algn="ctr"/>
            <a:r>
              <a:rPr lang="en-US" b="1" dirty="0"/>
              <a:t>Link Descriptions </a:t>
            </a:r>
            <a:br>
              <a:rPr lang="en-US" dirty="0"/>
            </a:br>
            <a:endParaRPr lang="en-US" dirty="0"/>
          </a:p>
        </p:txBody>
      </p:sp>
      <p:sp>
        <p:nvSpPr>
          <p:cNvPr id="3" name="Content Placeholder 2"/>
          <p:cNvSpPr>
            <a:spLocks noGrp="1"/>
          </p:cNvSpPr>
          <p:nvPr>
            <p:ph idx="1"/>
          </p:nvPr>
        </p:nvSpPr>
        <p:spPr>
          <a:xfrm>
            <a:off x="609599" y="1825712"/>
            <a:ext cx="6347714" cy="3880773"/>
          </a:xfrm>
        </p:spPr>
        <p:txBody>
          <a:bodyPr>
            <a:normAutofit/>
          </a:bodyPr>
          <a:lstStyle/>
          <a:p>
            <a:endParaRPr lang="en-US" b="1" dirty="0"/>
          </a:p>
          <a:p>
            <a:pPr>
              <a:buNone/>
            </a:pPr>
            <a:r>
              <a:rPr lang="en-US" sz="2800" b="1" dirty="0"/>
              <a:t> </a:t>
            </a:r>
            <a:endParaRPr lang="en-US" sz="2800" dirty="0"/>
          </a:p>
          <a:p>
            <a:r>
              <a:rPr lang="en-US" sz="2800" dirty="0"/>
              <a:t>Make links descriptive so that they are understood out of context. Label links to embedded documents – instead of </a:t>
            </a:r>
            <a:r>
              <a:rPr lang="en-US" sz="2800" dirty="0">
                <a:hlinkClick r:id="rId3"/>
              </a:rPr>
              <a:t>www.elearning/assign1/css101/</a:t>
            </a:r>
            <a:r>
              <a:rPr lang="en-US" sz="2800" dirty="0"/>
              <a:t>, try: </a:t>
            </a:r>
            <a:r>
              <a:rPr lang="en-US" sz="2800" dirty="0">
                <a:hlinkClick r:id="rId4"/>
              </a:rPr>
              <a:t>Assignment 1</a:t>
            </a:r>
            <a:endParaRPr lang="en-US" sz="2800" dirty="0"/>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normAutofit fontScale="90000"/>
          </a:bodyPr>
          <a:lstStyle/>
          <a:p>
            <a:pPr algn="ctr"/>
            <a:r>
              <a:rPr lang="en-US" b="1" dirty="0"/>
              <a:t>Audio </a:t>
            </a:r>
            <a:br>
              <a:rPr lang="en-US" dirty="0"/>
            </a:br>
            <a:endParaRPr lang="en-US" dirty="0"/>
          </a:p>
        </p:txBody>
      </p:sp>
      <p:sp>
        <p:nvSpPr>
          <p:cNvPr id="3" name="Content Placeholder 2"/>
          <p:cNvSpPr>
            <a:spLocks noGrp="1"/>
          </p:cNvSpPr>
          <p:nvPr>
            <p:ph idx="1"/>
          </p:nvPr>
        </p:nvSpPr>
        <p:spPr>
          <a:xfrm>
            <a:off x="876299" y="1905000"/>
            <a:ext cx="7543801" cy="4023360"/>
          </a:xfrm>
        </p:spPr>
        <p:txBody>
          <a:bodyPr>
            <a:normAutofit/>
          </a:bodyPr>
          <a:lstStyle/>
          <a:p>
            <a:pPr marL="0" indent="0">
              <a:buNone/>
            </a:pPr>
            <a:r>
              <a:rPr lang="en-US" sz="3600" b="1" dirty="0"/>
              <a:t>Audio</a:t>
            </a:r>
          </a:p>
          <a:p>
            <a:pPr marL="0" indent="0">
              <a:buNone/>
            </a:pPr>
            <a:endParaRPr lang="en-US" sz="3600" dirty="0"/>
          </a:p>
          <a:p>
            <a:pPr>
              <a:buNone/>
            </a:pPr>
            <a:r>
              <a:rPr lang="en-US" sz="3600" dirty="0"/>
              <a:t>Be sure to provide captioning and transcription for video or sound clips. </a:t>
            </a:r>
          </a:p>
          <a:p>
            <a:endParaRPr lang="en-US" sz="3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225" y="765752"/>
            <a:ext cx="6347713" cy="1320800"/>
          </a:xfrm>
        </p:spPr>
        <p:txBody>
          <a:bodyPr/>
          <a:lstStyle/>
          <a:p>
            <a:pPr algn="ctr"/>
            <a:r>
              <a:rPr lang="en-US" dirty="0"/>
              <a:t>And Plan Ahead</a:t>
            </a:r>
          </a:p>
        </p:txBody>
      </p:sp>
      <p:sp>
        <p:nvSpPr>
          <p:cNvPr id="3" name="Content Placeholder 2"/>
          <p:cNvSpPr>
            <a:spLocks noGrp="1"/>
          </p:cNvSpPr>
          <p:nvPr>
            <p:ph idx="1"/>
          </p:nvPr>
        </p:nvSpPr>
        <p:spPr>
          <a:xfrm>
            <a:off x="325891" y="2086552"/>
            <a:ext cx="6571343" cy="3450613"/>
          </a:xfrm>
        </p:spPr>
        <p:txBody>
          <a:bodyPr>
            <a:normAutofit/>
          </a:bodyPr>
          <a:lstStyle/>
          <a:p>
            <a:r>
              <a:rPr lang="en-US" sz="2400" dirty="0"/>
              <a:t>Learning platforms are usually accessible</a:t>
            </a:r>
          </a:p>
          <a:p>
            <a:pPr>
              <a:buNone/>
            </a:pPr>
            <a:endParaRPr lang="en-US" sz="900" dirty="0"/>
          </a:p>
          <a:p>
            <a:r>
              <a:rPr lang="en-US" sz="2400" dirty="0"/>
              <a:t>But it is up to you to ensure </a:t>
            </a:r>
          </a:p>
          <a:p>
            <a:pPr marL="0" indent="0">
              <a:buNone/>
            </a:pPr>
            <a:r>
              <a:rPr lang="en-US" sz="2400" dirty="0"/>
              <a:t>the materials you post to the </a:t>
            </a:r>
          </a:p>
          <a:p>
            <a:pPr marL="0" indent="0">
              <a:buNone/>
            </a:pPr>
            <a:r>
              <a:rPr lang="en-US" sz="2400" dirty="0"/>
              <a:t>platforms are accessible . . . </a:t>
            </a:r>
          </a:p>
          <a:p>
            <a:endParaRPr lang="en-US" sz="900" dirty="0"/>
          </a:p>
          <a:p>
            <a:r>
              <a:rPr lang="en-US" sz="2400" dirty="0"/>
              <a:t>One bite at a time</a:t>
            </a:r>
          </a:p>
        </p:txBody>
      </p:sp>
      <p:pic>
        <p:nvPicPr>
          <p:cNvPr id="4" name="Picture 3" descr="eating elephant.jpg"/>
          <p:cNvPicPr>
            <a:picLocks noChangeAspect="1"/>
          </p:cNvPicPr>
          <p:nvPr/>
        </p:nvPicPr>
        <p:blipFill>
          <a:blip r:embed="rId3" cstate="print"/>
          <a:stretch>
            <a:fillRect/>
          </a:stretch>
        </p:blipFill>
        <p:spPr>
          <a:xfrm>
            <a:off x="4594859" y="3161454"/>
            <a:ext cx="3905250" cy="270764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algn="ctr"/>
            <a:r>
              <a:rPr lang="en-US" dirty="0"/>
              <a:t>Resources</a:t>
            </a:r>
          </a:p>
        </p:txBody>
      </p:sp>
      <p:sp>
        <p:nvSpPr>
          <p:cNvPr id="3" name="Content Placeholder 2"/>
          <p:cNvSpPr>
            <a:spLocks noGrp="1"/>
          </p:cNvSpPr>
          <p:nvPr>
            <p:ph idx="1"/>
          </p:nvPr>
        </p:nvSpPr>
        <p:spPr>
          <a:xfrm>
            <a:off x="381000" y="1066800"/>
            <a:ext cx="6847573" cy="5486400"/>
          </a:xfrm>
        </p:spPr>
        <p:txBody>
          <a:bodyPr>
            <a:normAutofit fontScale="85000" lnSpcReduction="20000"/>
          </a:bodyPr>
          <a:lstStyle/>
          <a:p>
            <a:pPr>
              <a:spcAft>
                <a:spcPts val="1200"/>
              </a:spcAft>
              <a:buFont typeface="Wingdings" panose="05000000000000000000" pitchFamily="2" charset="2"/>
              <a:buChar char="v"/>
            </a:pPr>
            <a:r>
              <a:rPr lang="en-US" sz="2800" dirty="0">
                <a:hlinkClick r:id="rId2"/>
              </a:rPr>
              <a:t>Accessibility video (audio only format)</a:t>
            </a:r>
            <a:endParaRPr lang="en-US" sz="2800" dirty="0"/>
          </a:p>
          <a:p>
            <a:pPr>
              <a:spcAft>
                <a:spcPts val="1200"/>
              </a:spcAft>
              <a:buFont typeface="Wingdings" panose="05000000000000000000" pitchFamily="2" charset="2"/>
              <a:buChar char="v"/>
            </a:pPr>
            <a:r>
              <a:rPr lang="en-US" sz="2800" dirty="0">
                <a:hlinkClick r:id="rId3"/>
              </a:rPr>
              <a:t>Web Accessibility Perspectives: 10 topics/videos</a:t>
            </a:r>
            <a:endParaRPr lang="en-US" sz="2800" dirty="0">
              <a:hlinkClick r:id="rId4"/>
            </a:endParaRPr>
          </a:p>
          <a:p>
            <a:pPr>
              <a:spcAft>
                <a:spcPts val="1200"/>
              </a:spcAft>
              <a:buFont typeface="Wingdings" panose="05000000000000000000" pitchFamily="2" charset="2"/>
              <a:buChar char="v"/>
            </a:pPr>
            <a:r>
              <a:rPr lang="en-US" sz="2800" dirty="0">
                <a:hlinkClick r:id="rId5"/>
              </a:rPr>
              <a:t>Accessible Power Point tutorial</a:t>
            </a:r>
            <a:endParaRPr lang="en-US" sz="2800" dirty="0"/>
          </a:p>
          <a:p>
            <a:pPr>
              <a:spcAft>
                <a:spcPts val="1200"/>
              </a:spcAft>
              <a:buFont typeface="Wingdings" panose="05000000000000000000" pitchFamily="2" charset="2"/>
              <a:buChar char="v"/>
            </a:pPr>
            <a:r>
              <a:rPr lang="en-US" sz="2800" dirty="0">
                <a:hlinkClick r:id="rId6"/>
              </a:rPr>
              <a:t>Accessible Word document tutorial</a:t>
            </a:r>
            <a:endParaRPr lang="en-US" sz="2800" dirty="0"/>
          </a:p>
          <a:p>
            <a:pPr>
              <a:spcAft>
                <a:spcPts val="1200"/>
              </a:spcAft>
              <a:buFont typeface="Wingdings" panose="05000000000000000000" pitchFamily="2" charset="2"/>
              <a:buChar char="v"/>
            </a:pPr>
            <a:r>
              <a:rPr lang="en-US" sz="2800" dirty="0">
                <a:hlinkClick r:id="rId7"/>
              </a:rPr>
              <a:t>Checking your Word document for accessibility</a:t>
            </a:r>
            <a:endParaRPr lang="en-US" sz="2800" dirty="0"/>
          </a:p>
          <a:p>
            <a:pPr>
              <a:spcAft>
                <a:spcPts val="1200"/>
              </a:spcAft>
              <a:buFont typeface="Wingdings" panose="05000000000000000000" pitchFamily="2" charset="2"/>
              <a:buChar char="v"/>
            </a:pPr>
            <a:r>
              <a:rPr lang="en-US" sz="2800" dirty="0">
                <a:hlinkClick r:id="rId8"/>
              </a:rPr>
              <a:t>How to make captioned videos</a:t>
            </a:r>
            <a:endParaRPr lang="en-US" sz="2800" dirty="0"/>
          </a:p>
          <a:p>
            <a:pPr>
              <a:spcAft>
                <a:spcPts val="1200"/>
              </a:spcAft>
              <a:buFont typeface="Wingdings" panose="05000000000000000000" pitchFamily="2" charset="2"/>
              <a:buChar char="v"/>
            </a:pPr>
            <a:r>
              <a:rPr lang="en-US" sz="2800" dirty="0">
                <a:hlinkClick r:id="rId9"/>
              </a:rPr>
              <a:t>“Alt Tags”</a:t>
            </a:r>
            <a:endParaRPr lang="en-US" sz="2800" dirty="0"/>
          </a:p>
          <a:p>
            <a:pPr>
              <a:spcAft>
                <a:spcPts val="1200"/>
              </a:spcAft>
              <a:buFont typeface="Wingdings" panose="05000000000000000000" pitchFamily="2" charset="2"/>
              <a:buChar char="v"/>
            </a:pPr>
            <a:r>
              <a:rPr lang="en-US" sz="2800" dirty="0">
                <a:hlinkClick r:id="rId10"/>
              </a:rPr>
              <a:t>More Tips</a:t>
            </a:r>
            <a:endParaRPr lang="en-US" sz="2800" dirty="0"/>
          </a:p>
          <a:p>
            <a:pPr algn="ctr">
              <a:buNone/>
            </a:pPr>
            <a:r>
              <a:rPr lang="en-US" dirty="0"/>
              <a:t> </a:t>
            </a:r>
          </a:p>
          <a:p>
            <a:pPr lvl="1"/>
            <a:endParaRPr lang="en-US" dirty="0"/>
          </a:p>
          <a:p>
            <a:pPr lvl="1"/>
            <a:endParaRPr lang="en-US" dirty="0"/>
          </a:p>
          <a:p>
            <a:endParaRPr lang="en-US" sz="2800" dirty="0"/>
          </a:p>
          <a:p>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3AA38-023F-4C90-8C65-21B131C5231C}"/>
              </a:ext>
            </a:extLst>
          </p:cNvPr>
          <p:cNvSpPr>
            <a:spLocks noGrp="1"/>
          </p:cNvSpPr>
          <p:nvPr>
            <p:ph type="title"/>
          </p:nvPr>
        </p:nvSpPr>
        <p:spPr/>
        <p:txBody>
          <a:bodyPr/>
          <a:lstStyle/>
          <a:p>
            <a:pPr algn="ctr"/>
            <a:r>
              <a:rPr lang="en-US" dirty="0"/>
              <a:t>Agenda</a:t>
            </a:r>
          </a:p>
        </p:txBody>
      </p:sp>
      <p:sp>
        <p:nvSpPr>
          <p:cNvPr id="4" name="TextBox 3">
            <a:extLst>
              <a:ext uri="{FF2B5EF4-FFF2-40B4-BE49-F238E27FC236}">
                <a16:creationId xmlns:a16="http://schemas.microsoft.com/office/drawing/2014/main" id="{AD094733-BC23-4519-B4EC-DACB37FF6705}"/>
              </a:ext>
            </a:extLst>
          </p:cNvPr>
          <p:cNvSpPr txBox="1"/>
          <p:nvPr/>
        </p:nvSpPr>
        <p:spPr>
          <a:xfrm>
            <a:off x="824459" y="1706354"/>
            <a:ext cx="6044783" cy="3946914"/>
          </a:xfrm>
          <a:prstGeom prst="rect">
            <a:avLst/>
          </a:prstGeom>
          <a:noFill/>
        </p:spPr>
        <p:txBody>
          <a:bodyPr wrap="square">
            <a:spAutoFit/>
          </a:bodyPr>
          <a:lstStyle/>
          <a:p>
            <a:pPr marL="342900" marR="0" indent="-342900">
              <a:lnSpc>
                <a:spcPct val="115000"/>
              </a:lnSpc>
              <a:spcAft>
                <a:spcPts val="800"/>
              </a:spcAft>
              <a:buFont typeface="Arial" panose="020B0604020202020204" pitchFamily="34" charset="0"/>
              <a:buChar char="•"/>
            </a:pPr>
            <a:r>
              <a:rPr lang="en-US" sz="2800" kern="100" dirty="0">
                <a:latin typeface="Aptos" panose="020B0004020202020204" pitchFamily="34" charset="0"/>
                <a:ea typeface="Aptos" panose="020B0004020202020204" pitchFamily="34" charset="0"/>
                <a:cs typeface="Times New Roman" panose="02020603050405020304" pitchFamily="18" charset="0"/>
              </a:rPr>
              <a:t>U</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pdates to Title II of the Americans with disabilities act</a:t>
            </a:r>
            <a:r>
              <a:rPr lang="en-US" sz="2800" kern="100" dirty="0">
                <a:latin typeface="Aptos" panose="020B0004020202020204" pitchFamily="34" charset="0"/>
                <a:ea typeface="Aptos" panose="020B0004020202020204" pitchFamily="34" charset="0"/>
                <a:cs typeface="Times New Roman" panose="02020603050405020304" pitchFamily="18" charset="0"/>
              </a:rPr>
              <a:t> </a:t>
            </a:r>
          </a:p>
          <a:p>
            <a:pPr marL="342900" marR="0" indent="-342900">
              <a:lnSpc>
                <a:spcPct val="115000"/>
              </a:lnSpc>
              <a:spcAft>
                <a:spcPts val="800"/>
              </a:spcAft>
              <a:buFont typeface="Arial" panose="020B0604020202020204" pitchFamily="34" charset="0"/>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Universal Design</a:t>
            </a:r>
          </a:p>
          <a:p>
            <a:pPr marL="342900" marR="0" indent="-342900">
              <a:lnSpc>
                <a:spcPct val="115000"/>
              </a:lnSpc>
              <a:spcAft>
                <a:spcPts val="800"/>
              </a:spcAft>
              <a:buFont typeface="Arial" panose="020B0604020202020204" pitchFamily="34" charset="0"/>
              <a:buChar char="•"/>
            </a:pPr>
            <a:r>
              <a:rPr lang="en-US" sz="2800" kern="100" dirty="0">
                <a:latin typeface="Aptos" panose="020B0004020202020204" pitchFamily="34" charset="0"/>
                <a:ea typeface="Aptos" panose="020B0004020202020204" pitchFamily="34" charset="0"/>
                <a:cs typeface="Times New Roman" panose="02020603050405020304" pitchFamily="18" charset="0"/>
              </a:rPr>
              <a:t>A</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ccessibility-broadly</a:t>
            </a:r>
          </a:p>
          <a:p>
            <a:pPr marL="342900" marR="0" indent="-342900">
              <a:lnSpc>
                <a:spcPct val="115000"/>
              </a:lnSpc>
              <a:spcAft>
                <a:spcPts val="800"/>
              </a:spcAft>
              <a:buFont typeface="Arial" panose="020B0604020202020204" pitchFamily="34" charset="0"/>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Accessibility –more in depth</a:t>
            </a:r>
          </a:p>
          <a:p>
            <a:pPr marL="342900" marR="0" indent="-342900">
              <a:lnSpc>
                <a:spcPct val="115000"/>
              </a:lnSpc>
              <a:spcAft>
                <a:spcPts val="800"/>
              </a:spcAft>
              <a:buFont typeface="Arial" panose="020B0604020202020204" pitchFamily="34" charset="0"/>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How Title II updates connect to accessibility </a:t>
            </a:r>
            <a:r>
              <a:rPr lang="en-US" sz="2800" kern="100" dirty="0">
                <a:latin typeface="Aptos" panose="020B0004020202020204" pitchFamily="34" charset="0"/>
                <a:ea typeface="Aptos" panose="020B0004020202020204" pitchFamily="34" charset="0"/>
                <a:cs typeface="Times New Roman" panose="02020603050405020304" pitchFamily="18" charset="0"/>
              </a:rPr>
              <a:t>and</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Universal Design.  </a:t>
            </a:r>
          </a:p>
        </p:txBody>
      </p:sp>
    </p:spTree>
    <p:extLst>
      <p:ext uri="{BB962C8B-B14F-4D97-AF65-F5344CB8AC3E}">
        <p14:creationId xmlns:p14="http://schemas.microsoft.com/office/powerpoint/2010/main" val="166848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pPr algn="ctr"/>
            <a:r>
              <a:rPr lang="en-US" sz="3600" dirty="0"/>
              <a:t>Resources with Links</a:t>
            </a:r>
          </a:p>
        </p:txBody>
      </p:sp>
      <p:sp>
        <p:nvSpPr>
          <p:cNvPr id="3" name="Content Placeholder 2"/>
          <p:cNvSpPr>
            <a:spLocks noGrp="1"/>
          </p:cNvSpPr>
          <p:nvPr>
            <p:ph idx="1"/>
          </p:nvPr>
        </p:nvSpPr>
        <p:spPr>
          <a:xfrm>
            <a:off x="190500" y="1143000"/>
            <a:ext cx="8610600" cy="5486400"/>
          </a:xfrm>
        </p:spPr>
        <p:txBody>
          <a:bodyPr>
            <a:normAutofit/>
          </a:bodyPr>
          <a:lstStyle/>
          <a:p>
            <a:pPr>
              <a:buFont typeface="Wingdings" panose="05000000000000000000" pitchFamily="2" charset="2"/>
              <a:buChar char="v"/>
            </a:pPr>
            <a:endParaRPr lang="en-US" sz="2800" dirty="0">
              <a:hlinkClick r:id="rId3"/>
            </a:endParaRPr>
          </a:p>
          <a:p>
            <a:pPr>
              <a:buFont typeface="Wingdings" panose="05000000000000000000" pitchFamily="2" charset="2"/>
              <a:buChar char="v"/>
            </a:pPr>
            <a:endParaRPr lang="en-US" sz="2800" dirty="0">
              <a:hlinkClick r:id="rId3"/>
            </a:endParaRPr>
          </a:p>
          <a:p>
            <a:pPr>
              <a:buFont typeface="Wingdings" panose="05000000000000000000" pitchFamily="2" charset="2"/>
              <a:buChar char="v"/>
            </a:pPr>
            <a:r>
              <a:rPr lang="en-US" sz="2800" dirty="0">
                <a:hlinkClick r:id="rId3"/>
              </a:rPr>
              <a:t>Powerful video from the government of the UK</a:t>
            </a:r>
            <a:endParaRPr lang="en-US" sz="2800" dirty="0"/>
          </a:p>
          <a:p>
            <a:pPr>
              <a:buFont typeface="Wingdings" panose="05000000000000000000" pitchFamily="2" charset="2"/>
              <a:buChar char="v"/>
            </a:pPr>
            <a:r>
              <a:rPr lang="en-US" sz="2800" dirty="0">
                <a:hlinkClick r:id="rId4"/>
              </a:rPr>
              <a:t>Accessibility video (audio only format)</a:t>
            </a:r>
            <a:endParaRPr lang="en-US" sz="2800" dirty="0"/>
          </a:p>
          <a:p>
            <a:pPr>
              <a:buFont typeface="Wingdings" panose="05000000000000000000" pitchFamily="2" charset="2"/>
              <a:buChar char="v"/>
            </a:pPr>
            <a:r>
              <a:rPr lang="en-US" sz="2800" dirty="0">
                <a:hlinkClick r:id="rId5"/>
              </a:rPr>
              <a:t>Web Accessibility Perspectives: 10 topics/videos</a:t>
            </a:r>
            <a:endParaRPr lang="en-US" sz="2800" dirty="0"/>
          </a:p>
          <a:p>
            <a:pPr>
              <a:buFont typeface="Wingdings" panose="05000000000000000000" pitchFamily="2" charset="2"/>
              <a:buChar char="v"/>
            </a:pPr>
            <a:r>
              <a:rPr lang="en-US" sz="2800" dirty="0">
                <a:hlinkClick r:id="rId6"/>
              </a:rPr>
              <a:t>Accessible Power Point tutorial</a:t>
            </a:r>
            <a:endParaRPr lang="en-US" sz="2800" dirty="0"/>
          </a:p>
          <a:p>
            <a:pPr>
              <a:buFont typeface="Wingdings" panose="05000000000000000000" pitchFamily="2" charset="2"/>
              <a:buChar char="v"/>
            </a:pPr>
            <a:r>
              <a:rPr lang="en-US" sz="2800" dirty="0">
                <a:hlinkClick r:id="rId7"/>
              </a:rPr>
              <a:t>Accessible Word document tutorial</a:t>
            </a:r>
            <a:endParaRPr lang="en-US" sz="2800" dirty="0"/>
          </a:p>
          <a:p>
            <a:pPr algn="ctr">
              <a:buNone/>
            </a:pPr>
            <a:r>
              <a:rPr lang="en-US" dirty="0"/>
              <a:t> </a:t>
            </a:r>
          </a:p>
          <a:p>
            <a:pPr lvl="1"/>
            <a:endParaRPr lang="en-US" dirty="0"/>
          </a:p>
          <a:p>
            <a:pPr lvl="1"/>
            <a:endParaRPr lang="en-US" dirty="0"/>
          </a:p>
          <a:p>
            <a:endParaRPr lang="en-US" sz="2800" dirty="0"/>
          </a:p>
          <a:p>
            <a:endParaRPr lang="en-US" dirty="0"/>
          </a:p>
          <a:p>
            <a:endParaRPr lang="en-US" dirty="0"/>
          </a:p>
        </p:txBody>
      </p:sp>
    </p:spTree>
    <p:extLst>
      <p:ext uri="{BB962C8B-B14F-4D97-AF65-F5344CB8AC3E}">
        <p14:creationId xmlns:p14="http://schemas.microsoft.com/office/powerpoint/2010/main" val="2271628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272" y="1029903"/>
            <a:ext cx="8229600" cy="1143000"/>
          </a:xfrm>
        </p:spPr>
        <p:txBody>
          <a:bodyPr>
            <a:normAutofit/>
          </a:bodyPr>
          <a:lstStyle/>
          <a:p>
            <a:pPr algn="ctr"/>
            <a:r>
              <a:rPr lang="en-US" sz="3600" dirty="0"/>
              <a:t>Resources with Links</a:t>
            </a:r>
          </a:p>
        </p:txBody>
      </p:sp>
      <p:sp>
        <p:nvSpPr>
          <p:cNvPr id="3" name="Content Placeholder 2"/>
          <p:cNvSpPr>
            <a:spLocks noGrp="1"/>
          </p:cNvSpPr>
          <p:nvPr>
            <p:ph idx="1"/>
          </p:nvPr>
        </p:nvSpPr>
        <p:spPr>
          <a:xfrm>
            <a:off x="987391" y="1149787"/>
            <a:ext cx="6385560" cy="5486400"/>
          </a:xfrm>
        </p:spPr>
        <p:txBody>
          <a:bodyPr>
            <a:normAutofit/>
          </a:bodyPr>
          <a:lstStyle/>
          <a:p>
            <a:pPr algn="ctr">
              <a:spcAft>
                <a:spcPts val="1200"/>
              </a:spcAft>
            </a:pPr>
            <a:endParaRPr lang="en-US" sz="2800" dirty="0">
              <a:hlinkClick r:id="rId2"/>
            </a:endParaRPr>
          </a:p>
          <a:p>
            <a:pPr>
              <a:spcAft>
                <a:spcPts val="1200"/>
              </a:spcAft>
            </a:pPr>
            <a:endParaRPr lang="en-US" sz="2800" dirty="0">
              <a:hlinkClick r:id="rId2"/>
            </a:endParaRPr>
          </a:p>
          <a:p>
            <a:pPr>
              <a:spcAft>
                <a:spcPts val="1200"/>
              </a:spcAft>
              <a:buFont typeface="Wingdings" panose="05000000000000000000" pitchFamily="2" charset="2"/>
              <a:buChar char="v"/>
            </a:pPr>
            <a:r>
              <a:rPr lang="en-US" sz="2800" dirty="0">
                <a:hlinkClick r:id="rId3"/>
              </a:rPr>
              <a:t>Checking your Word document for accessibility</a:t>
            </a:r>
            <a:endParaRPr lang="en-US" sz="2800" dirty="0"/>
          </a:p>
          <a:p>
            <a:pPr>
              <a:spcAft>
                <a:spcPts val="1200"/>
              </a:spcAft>
              <a:buFont typeface="Wingdings" panose="05000000000000000000" pitchFamily="2" charset="2"/>
              <a:buChar char="v"/>
            </a:pPr>
            <a:r>
              <a:rPr lang="en-US" sz="2800" dirty="0">
                <a:hlinkClick r:id="rId4"/>
              </a:rPr>
              <a:t>How to make captioned videos</a:t>
            </a:r>
            <a:endParaRPr lang="en-US" sz="2800" dirty="0"/>
          </a:p>
          <a:p>
            <a:pPr>
              <a:spcAft>
                <a:spcPts val="1200"/>
              </a:spcAft>
              <a:buFont typeface="Wingdings" panose="05000000000000000000" pitchFamily="2" charset="2"/>
              <a:buChar char="v"/>
            </a:pPr>
            <a:r>
              <a:rPr lang="en-US" sz="2800" dirty="0">
                <a:hlinkClick r:id="rId5"/>
              </a:rPr>
              <a:t>“Alt Tags”</a:t>
            </a:r>
            <a:endParaRPr lang="en-US" sz="2800" dirty="0"/>
          </a:p>
          <a:p>
            <a:pPr>
              <a:spcAft>
                <a:spcPts val="1200"/>
              </a:spcAft>
              <a:buFont typeface="Wingdings" panose="05000000000000000000" pitchFamily="2" charset="2"/>
              <a:buChar char="v"/>
            </a:pPr>
            <a:r>
              <a:rPr lang="en-US" sz="2800" dirty="0">
                <a:hlinkClick r:id="rId6"/>
              </a:rPr>
              <a:t>More Tips</a:t>
            </a:r>
            <a:endParaRPr lang="en-US" sz="2800" dirty="0"/>
          </a:p>
          <a:p>
            <a:pPr lvl="1">
              <a:spcAft>
                <a:spcPts val="1200"/>
              </a:spcAft>
              <a:buFont typeface="Wingdings" panose="05000000000000000000" pitchFamily="2" charset="2"/>
              <a:buChar char="v"/>
            </a:pPr>
            <a:endParaRPr lang="en-US" sz="1200" dirty="0"/>
          </a:p>
          <a:p>
            <a:pPr lvl="1">
              <a:spcAft>
                <a:spcPts val="1200"/>
              </a:spcAft>
              <a:buFont typeface="Wingdings" panose="05000000000000000000" pitchFamily="2" charset="2"/>
              <a:buChar char="v"/>
            </a:pPr>
            <a:endParaRPr lang="en-US" sz="1200" dirty="0"/>
          </a:p>
          <a:p>
            <a:pPr lvl="1">
              <a:spcAft>
                <a:spcPts val="1200"/>
              </a:spcAft>
            </a:pPr>
            <a:endParaRPr lang="en-US" dirty="0"/>
          </a:p>
          <a:p>
            <a:pPr lvl="1">
              <a:spcAft>
                <a:spcPts val="1200"/>
              </a:spcAft>
            </a:pPr>
            <a:endParaRPr lang="en-US" dirty="0"/>
          </a:p>
          <a:p>
            <a:pPr>
              <a:spcAft>
                <a:spcPts val="1200"/>
              </a:spcAft>
            </a:pPr>
            <a:endParaRPr lang="en-US" sz="2800" dirty="0"/>
          </a:p>
          <a:p>
            <a:pPr>
              <a:spcAft>
                <a:spcPts val="1200"/>
              </a:spcAft>
            </a:pPr>
            <a:endParaRPr lang="en-US" dirty="0"/>
          </a:p>
          <a:p>
            <a:pPr>
              <a:spcAft>
                <a:spcPts val="1200"/>
              </a:spcAft>
            </a:pPr>
            <a:endParaRPr lang="en-US" dirty="0"/>
          </a:p>
        </p:txBody>
      </p:sp>
    </p:spTree>
    <p:extLst>
      <p:ext uri="{BB962C8B-B14F-4D97-AF65-F5344CB8AC3E}">
        <p14:creationId xmlns:p14="http://schemas.microsoft.com/office/powerpoint/2010/main" val="1351027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A5D2-F0ED-9913-642F-FEDA5C754CB1}"/>
              </a:ext>
            </a:extLst>
          </p:cNvPr>
          <p:cNvSpPr>
            <a:spLocks noGrp="1"/>
          </p:cNvSpPr>
          <p:nvPr>
            <p:ph type="title" idx="4294967295"/>
          </p:nvPr>
        </p:nvSpPr>
        <p:spPr>
          <a:xfrm>
            <a:off x="-948185" y="135359"/>
            <a:ext cx="6572250" cy="1049337"/>
          </a:xfrm>
        </p:spPr>
        <p:txBody>
          <a:bodyPr/>
          <a:lstStyle/>
          <a:p>
            <a:pPr algn="ctr"/>
            <a:r>
              <a:rPr lang="en-US" dirty="0"/>
              <a:t>SIUE Resources</a:t>
            </a:r>
          </a:p>
        </p:txBody>
      </p:sp>
      <p:sp>
        <p:nvSpPr>
          <p:cNvPr id="15" name="TextBox 14">
            <a:extLst>
              <a:ext uri="{FF2B5EF4-FFF2-40B4-BE49-F238E27FC236}">
                <a16:creationId xmlns:a16="http://schemas.microsoft.com/office/drawing/2014/main" id="{A84C7F4C-CC8F-1C37-C445-5C024A2DADF1}"/>
              </a:ext>
            </a:extLst>
          </p:cNvPr>
          <p:cNvSpPr txBox="1"/>
          <p:nvPr/>
        </p:nvSpPr>
        <p:spPr>
          <a:xfrm>
            <a:off x="2930892" y="1043731"/>
            <a:ext cx="4268806" cy="5586145"/>
          </a:xfrm>
          <a:prstGeom prst="rect">
            <a:avLst/>
          </a:prstGeom>
          <a:noFill/>
        </p:spPr>
        <p:txBody>
          <a:bodyPr wrap="square">
            <a:spAutoFit/>
          </a:bodyPr>
          <a:lstStyle/>
          <a:p>
            <a:r>
              <a:rPr lang="en-US" sz="1700" b="1" dirty="0"/>
              <a:t>Email Contact – Connects with ACCESS, IDLT, and CFDI    </a:t>
            </a:r>
            <a:r>
              <a:rPr lang="en-US" sz="1700" dirty="0"/>
              <a:t>Accessibility@siue.edu </a:t>
            </a:r>
          </a:p>
          <a:p>
            <a:r>
              <a:rPr lang="en-US" sz="1700" dirty="0"/>
              <a:t>Digital Accessibility Help Desk</a:t>
            </a:r>
          </a:p>
          <a:p>
            <a:r>
              <a:rPr lang="en-US" sz="1700" dirty="0"/>
              <a:t>M-F 8am-4:30pm, Lovejoy 2048 (inside the Center for Faculty Dev. and Innovation)</a:t>
            </a:r>
          </a:p>
          <a:p>
            <a:endParaRPr lang="en-US" sz="1700" dirty="0"/>
          </a:p>
          <a:p>
            <a:r>
              <a:rPr lang="en-US" sz="1700" b="1" dirty="0"/>
              <a:t>Digital Accessibility Open Labs</a:t>
            </a:r>
            <a:r>
              <a:rPr lang="en-US" sz="1700" dirty="0"/>
              <a:t>, Wednesday, March 4th 8-10am, Science East 2268</a:t>
            </a:r>
          </a:p>
          <a:p>
            <a:r>
              <a:rPr lang="en-US" sz="1700" dirty="0"/>
              <a:t>Thursday, March 19th 2-4pm, Founders Hall 0303</a:t>
            </a:r>
          </a:p>
          <a:p>
            <a:r>
              <a:rPr lang="en-US" sz="1700" dirty="0"/>
              <a:t>Monday, April 6th 10am-12pm, Dunham Hall 2009</a:t>
            </a:r>
          </a:p>
          <a:p>
            <a:endParaRPr lang="en-US" sz="1700" dirty="0"/>
          </a:p>
          <a:p>
            <a:r>
              <a:rPr lang="en-US" sz="1700" dirty="0"/>
              <a:t>Digital Accessibility Workshop Series</a:t>
            </a:r>
          </a:p>
          <a:p>
            <a:r>
              <a:rPr lang="en-US" sz="1700" dirty="0"/>
              <a:t>Registration &amp; Recordings available on the </a:t>
            </a:r>
            <a:r>
              <a:rPr lang="en-US" sz="1700" dirty="0">
                <a:hlinkClick r:id="rId2"/>
              </a:rPr>
              <a:t>CFDI Website</a:t>
            </a:r>
            <a:endParaRPr lang="en-US" sz="1700" dirty="0"/>
          </a:p>
          <a:p>
            <a:endParaRPr lang="en-US" sz="1700" dirty="0"/>
          </a:p>
          <a:p>
            <a:r>
              <a:rPr lang="en-US" sz="1700" dirty="0"/>
              <a:t> </a:t>
            </a:r>
          </a:p>
          <a:p>
            <a:endParaRPr lang="en-US" sz="1700" dirty="0"/>
          </a:p>
        </p:txBody>
      </p:sp>
      <p:pic>
        <p:nvPicPr>
          <p:cNvPr id="1040" name="Picture 2" descr="A scannable link to the Course Shell Remediation Request accessed by scanning the QR code">
            <a:extLst>
              <a:ext uri="{FF2B5EF4-FFF2-40B4-BE49-F238E27FC236}">
                <a16:creationId xmlns:a16="http://schemas.microsoft.com/office/drawing/2014/main" id="{4420ACCE-FD62-4CAC-246D-E08ABBCEC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78" y="2469649"/>
            <a:ext cx="2193562" cy="308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0D9F2F6B-B505-27EC-D113-31B72796979C}"/>
              </a:ext>
            </a:extLst>
          </p:cNvPr>
          <p:cNvSpPr txBox="1"/>
          <p:nvPr/>
        </p:nvSpPr>
        <p:spPr>
          <a:xfrm>
            <a:off x="144378" y="872341"/>
            <a:ext cx="2671009" cy="1384995"/>
          </a:xfrm>
          <a:prstGeom prst="rect">
            <a:avLst/>
          </a:prstGeom>
          <a:noFill/>
        </p:spPr>
        <p:txBody>
          <a:bodyPr wrap="square" rtlCol="0">
            <a:spAutoFit/>
          </a:bodyPr>
          <a:lstStyle/>
          <a:p>
            <a:r>
              <a:rPr lang="en-US" sz="2800" dirty="0"/>
              <a:t>Course Shell Remediation Request</a:t>
            </a:r>
          </a:p>
        </p:txBody>
      </p:sp>
    </p:spTree>
    <p:extLst>
      <p:ext uri="{BB962C8B-B14F-4D97-AF65-F5344CB8AC3E}">
        <p14:creationId xmlns:p14="http://schemas.microsoft.com/office/powerpoint/2010/main" val="1123245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Questions?</a:t>
            </a:r>
            <a:r>
              <a:rPr lang="en-US" dirty="0"/>
              <a:t>	</a:t>
            </a:r>
          </a:p>
        </p:txBody>
      </p:sp>
      <p:sp>
        <p:nvSpPr>
          <p:cNvPr id="3" name="Content Placeholder 2"/>
          <p:cNvSpPr>
            <a:spLocks noGrp="1"/>
          </p:cNvSpPr>
          <p:nvPr>
            <p:ph idx="1"/>
          </p:nvPr>
        </p:nvSpPr>
        <p:spPr/>
        <p:txBody>
          <a:bodyPr>
            <a:normAutofit lnSpcReduction="10000"/>
          </a:bodyPr>
          <a:lstStyle/>
          <a:p>
            <a:pPr algn="ctr"/>
            <a:r>
              <a:rPr lang="en-US" sz="3200" dirty="0"/>
              <a:t>Cindy Poore-Pariseau, Ph.D.</a:t>
            </a:r>
            <a:endParaRPr lang="en-US" sz="3200" b="1" dirty="0"/>
          </a:p>
          <a:p>
            <a:pPr algn="ctr"/>
            <a:r>
              <a:rPr lang="en-US" sz="3200" dirty="0"/>
              <a:t>Director, Disability Services</a:t>
            </a:r>
          </a:p>
          <a:p>
            <a:pPr marL="0" indent="0" algn="ctr">
              <a:lnSpc>
                <a:spcPct val="100000"/>
              </a:lnSpc>
              <a:buNone/>
            </a:pPr>
            <a:r>
              <a:rPr lang="en-US" sz="3200" dirty="0"/>
              <a:t>Rutgers Health</a:t>
            </a:r>
          </a:p>
          <a:p>
            <a:pPr marL="0" indent="0" algn="ctr">
              <a:lnSpc>
                <a:spcPct val="100000"/>
              </a:lnSpc>
              <a:buNone/>
            </a:pPr>
            <a:r>
              <a:rPr lang="en-US" sz="3200" dirty="0"/>
              <a:t> cindy.poorepariseau@rutgers.edu</a:t>
            </a:r>
          </a:p>
          <a:p>
            <a:pPr marL="0" indent="0" algn="ctr">
              <a:lnSpc>
                <a:spcPct val="100000"/>
              </a:lnSpc>
              <a:buNone/>
            </a:pPr>
            <a:r>
              <a:rPr lang="en-US" sz="3200" dirty="0"/>
              <a:t>(C) 973-640-0058</a:t>
            </a:r>
          </a:p>
          <a:p>
            <a:pPr marL="0" indent="0" algn="ctr">
              <a:lnSpc>
                <a:spcPct val="100000"/>
              </a:lnSpc>
              <a:buNone/>
            </a:pPr>
            <a:r>
              <a:rPr lang="en-US" sz="3200" dirty="0"/>
              <a:t> 		</a:t>
            </a:r>
            <a:r>
              <a:rPr lang="en-US" sz="3200" b="1" dirty="0">
                <a:solidFill>
                  <a:schemeClr val="tx1"/>
                </a:solidFill>
              </a:rPr>
              <a:t>              </a:t>
            </a:r>
          </a:p>
          <a:p>
            <a:pPr marL="0" indent="0" algn="ctr">
              <a:lnSpc>
                <a:spcPct val="100000"/>
              </a:lnSpc>
              <a:buNone/>
            </a:pPr>
            <a:endParaRPr lang="en-US" b="1" dirty="0">
              <a:solidFill>
                <a:schemeClr val="tx1"/>
              </a:solidFill>
            </a:endParaRPr>
          </a:p>
        </p:txBody>
      </p:sp>
    </p:spTree>
    <p:extLst>
      <p:ext uri="{BB962C8B-B14F-4D97-AF65-F5344CB8AC3E}">
        <p14:creationId xmlns:p14="http://schemas.microsoft.com/office/powerpoint/2010/main" val="1375419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7C21-5628-6407-FFA9-C482097D73F3}"/>
              </a:ext>
            </a:extLst>
          </p:cNvPr>
          <p:cNvSpPr>
            <a:spLocks noGrp="1"/>
          </p:cNvSpPr>
          <p:nvPr>
            <p:ph type="title"/>
          </p:nvPr>
        </p:nvSpPr>
        <p:spPr>
          <a:xfrm>
            <a:off x="609599" y="295400"/>
            <a:ext cx="6347714" cy="1320800"/>
          </a:xfrm>
        </p:spPr>
        <p:txBody>
          <a:bodyPr/>
          <a:lstStyle/>
          <a:p>
            <a:pPr algn="ctr"/>
            <a:r>
              <a:rPr lang="en-US" dirty="0"/>
              <a:t>Title II update</a:t>
            </a:r>
            <a:br>
              <a:rPr lang="en-US" dirty="0"/>
            </a:br>
            <a:endParaRPr lang="en-US" dirty="0"/>
          </a:p>
        </p:txBody>
      </p:sp>
      <p:sp>
        <p:nvSpPr>
          <p:cNvPr id="6" name="Rectangle 3">
            <a:extLst>
              <a:ext uri="{FF2B5EF4-FFF2-40B4-BE49-F238E27FC236}">
                <a16:creationId xmlns:a16="http://schemas.microsoft.com/office/drawing/2014/main" id="{DE7FE1E5-F673-4FF8-3ECE-F6BD38209A87}"/>
              </a:ext>
            </a:extLst>
          </p:cNvPr>
          <p:cNvSpPr>
            <a:spLocks noChangeArrowheads="1"/>
          </p:cNvSpPr>
          <p:nvPr/>
        </p:nvSpPr>
        <p:spPr bwMode="auto">
          <a:xfrm rot="10800000" flipV="1">
            <a:off x="406399" y="1166842"/>
            <a:ext cx="693110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chemeClr val="tx1"/>
                </a:solidFill>
                <a:effectLst/>
                <a:latin typeface="Arial" panose="020B0604020202020204" pitchFamily="34" charset="0"/>
              </a:rPr>
              <a:t>ADA Title II now clearly requires digital accessibility for public colleges and universities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80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chemeClr val="tx1"/>
                </a:solidFill>
                <a:effectLst/>
                <a:latin typeface="Arial" panose="020B0604020202020204" pitchFamily="34" charset="0"/>
              </a:rPr>
              <a:t> Websites, learning platforms, mobile apps, and digital documents must be accessible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800" dirty="0">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chemeClr val="tx1"/>
                </a:solidFill>
                <a:effectLst/>
                <a:latin typeface="Arial" panose="020B0604020202020204" pitchFamily="34" charset="0"/>
              </a:rPr>
              <a:t>Public higher-ed institutions (state &amp; community colleges, public universities), including content from many third-party vendors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80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chemeClr val="tx1"/>
                </a:solidFill>
                <a:effectLst/>
                <a:latin typeface="Arial" panose="020B0604020202020204" pitchFamily="34" charset="0"/>
              </a:rPr>
              <a:t>Accessibility must be proactive, not only provided after a student requests an accommodation</a:t>
            </a:r>
          </a:p>
        </p:txBody>
      </p:sp>
    </p:spTree>
    <p:extLst>
      <p:ext uri="{BB962C8B-B14F-4D97-AF65-F5344CB8AC3E}">
        <p14:creationId xmlns:p14="http://schemas.microsoft.com/office/powerpoint/2010/main" val="2026257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84" y="294106"/>
            <a:ext cx="6571343" cy="1049235"/>
          </a:xfrm>
        </p:spPr>
        <p:txBody>
          <a:bodyPr>
            <a:normAutofit fontScale="90000"/>
          </a:bodyPr>
          <a:lstStyle/>
          <a:p>
            <a:pPr algn="ctr"/>
            <a:r>
              <a:rPr lang="en-US" dirty="0"/>
              <a:t>Curriculum and Course</a:t>
            </a:r>
            <a:r>
              <a:rPr dirty="0"/>
              <a:t> Design, Access, and Our Public Responsibility</a:t>
            </a:r>
          </a:p>
        </p:txBody>
      </p:sp>
      <p:sp>
        <p:nvSpPr>
          <p:cNvPr id="3" name="Content Placeholder 2"/>
          <p:cNvSpPr>
            <a:spLocks noGrp="1"/>
          </p:cNvSpPr>
          <p:nvPr>
            <p:ph idx="1"/>
          </p:nvPr>
        </p:nvSpPr>
        <p:spPr/>
        <p:txBody>
          <a:bodyPr>
            <a:noAutofit/>
          </a:bodyPr>
          <a:lstStyle/>
          <a:p>
            <a:r>
              <a:rPr sz="2800" dirty="0"/>
              <a:t>Title II applies to digital </a:t>
            </a:r>
            <a:r>
              <a:rPr lang="en-US" sz="2800" dirty="0"/>
              <a:t>curriculum and course</a:t>
            </a:r>
            <a:r>
              <a:rPr sz="2800" dirty="0"/>
              <a:t> and course materials</a:t>
            </a:r>
          </a:p>
          <a:p>
            <a:r>
              <a:rPr sz="2800" dirty="0"/>
              <a:t>Access is shaped by design decisions</a:t>
            </a:r>
          </a:p>
          <a:p>
            <a:r>
              <a:rPr sz="2800" dirty="0"/>
              <a:t>Accessibility is an institutional responsibility</a:t>
            </a:r>
          </a:p>
          <a:p>
            <a:r>
              <a:rPr sz="2800" dirty="0"/>
              <a:t>If it worked perfectly on my computer… that’s where most access problems begin.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70" y="391925"/>
            <a:ext cx="6571343" cy="1049235"/>
          </a:xfrm>
        </p:spPr>
        <p:txBody>
          <a:bodyPr>
            <a:noAutofit/>
          </a:bodyPr>
          <a:lstStyle/>
          <a:p>
            <a:pPr algn="ctr"/>
            <a:r>
              <a:rPr dirty="0"/>
              <a:t>What Counts as </a:t>
            </a:r>
            <a:r>
              <a:rPr lang="en-US" dirty="0"/>
              <a:t>Curriculum </a:t>
            </a:r>
            <a:br>
              <a:rPr lang="en-US" dirty="0"/>
            </a:br>
            <a:r>
              <a:rPr lang="en-US" dirty="0"/>
              <a:t>and Course</a:t>
            </a:r>
            <a:r>
              <a:rPr dirty="0"/>
              <a:t> </a:t>
            </a:r>
            <a:r>
              <a:rPr lang="en-US" dirty="0"/>
              <a:t>Material </a:t>
            </a:r>
            <a:br>
              <a:rPr lang="en-US" dirty="0"/>
            </a:br>
            <a:r>
              <a:rPr dirty="0"/>
              <a:t>Under Title II</a:t>
            </a:r>
          </a:p>
        </p:txBody>
      </p:sp>
      <p:sp>
        <p:nvSpPr>
          <p:cNvPr id="3" name="Content Placeholder 2"/>
          <p:cNvSpPr>
            <a:spLocks noGrp="1"/>
          </p:cNvSpPr>
          <p:nvPr>
            <p:ph idx="1"/>
          </p:nvPr>
        </p:nvSpPr>
        <p:spPr>
          <a:xfrm>
            <a:off x="609599" y="2350023"/>
            <a:ext cx="6347714" cy="3880773"/>
          </a:xfrm>
        </p:spPr>
        <p:txBody>
          <a:bodyPr>
            <a:normAutofit/>
          </a:bodyPr>
          <a:lstStyle/>
          <a:p>
            <a:r>
              <a:rPr sz="2400" dirty="0"/>
              <a:t>Syllabi and course schedules</a:t>
            </a:r>
          </a:p>
          <a:p>
            <a:r>
              <a:rPr sz="2400" dirty="0"/>
              <a:t>Readings, slides, PDFs, and handouts</a:t>
            </a:r>
          </a:p>
          <a:p>
            <a:r>
              <a:rPr sz="2400" dirty="0"/>
              <a:t>Videos, audio, and multimedia</a:t>
            </a:r>
          </a:p>
          <a:p>
            <a:r>
              <a:rPr sz="2400" dirty="0"/>
              <a:t>Assignments, assessments, and rubrics</a:t>
            </a:r>
          </a:p>
          <a:p>
            <a:r>
              <a:rPr sz="2400" dirty="0"/>
              <a:t>LMS course organization</a:t>
            </a:r>
          </a:p>
          <a:p>
            <a:r>
              <a:rPr sz="2400" dirty="0"/>
              <a:t>If students can’t finish the course without it, Title II probably counts it as </a:t>
            </a:r>
            <a:r>
              <a:rPr lang="en-US" sz="2400" dirty="0"/>
              <a:t>curriculum and course</a:t>
            </a:r>
            <a:r>
              <a:rPr sz="24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6FDB9B-A93A-97D0-9CFA-BA43B6970523}"/>
              </a:ext>
            </a:extLst>
          </p:cNvPr>
          <p:cNvPicPr>
            <a:picLocks noChangeAspect="1"/>
          </p:cNvPicPr>
          <p:nvPr/>
        </p:nvPicPr>
        <p:blipFill>
          <a:blip r:embed="rId3"/>
          <a:stretch>
            <a:fillRect/>
          </a:stretch>
        </p:blipFill>
        <p:spPr>
          <a:xfrm>
            <a:off x="0" y="1025449"/>
            <a:ext cx="7482466" cy="4421457"/>
          </a:xfrm>
          <a:prstGeom prst="rect">
            <a:avLst/>
          </a:prstGeom>
        </p:spPr>
      </p:pic>
    </p:spTree>
    <p:extLst>
      <p:ext uri="{BB962C8B-B14F-4D97-AF65-F5344CB8AC3E}">
        <p14:creationId xmlns:p14="http://schemas.microsoft.com/office/powerpoint/2010/main" val="2032801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877" y="609600"/>
            <a:ext cx="6347713" cy="1320800"/>
          </a:xfrm>
        </p:spPr>
        <p:txBody>
          <a:bodyPr/>
          <a:lstStyle/>
          <a:p>
            <a:pPr algn="ctr"/>
            <a:r>
              <a:rPr lang="en-US" dirty="0"/>
              <a:t>Curriculum and Course</a:t>
            </a:r>
            <a:r>
              <a:rPr dirty="0"/>
              <a:t> </a:t>
            </a:r>
            <a:r>
              <a:rPr lang="en-US" dirty="0"/>
              <a:t>Design </a:t>
            </a:r>
            <a:r>
              <a:rPr dirty="0"/>
              <a:t>as Infrastructure</a:t>
            </a:r>
          </a:p>
        </p:txBody>
      </p:sp>
      <p:sp>
        <p:nvSpPr>
          <p:cNvPr id="3" name="Content Placeholder 2"/>
          <p:cNvSpPr>
            <a:spLocks noGrp="1"/>
          </p:cNvSpPr>
          <p:nvPr>
            <p:ph idx="1"/>
          </p:nvPr>
        </p:nvSpPr>
        <p:spPr/>
        <p:txBody>
          <a:bodyPr>
            <a:normAutofit lnSpcReduction="10000"/>
          </a:bodyPr>
          <a:lstStyle/>
          <a:p>
            <a:r>
              <a:rPr lang="en-US" sz="2800" dirty="0"/>
              <a:t>Curriculum and course design</a:t>
            </a:r>
            <a:r>
              <a:rPr sz="2800" dirty="0"/>
              <a:t> functions like academic infrastructure</a:t>
            </a:r>
          </a:p>
          <a:p>
            <a:r>
              <a:rPr sz="2800" dirty="0"/>
              <a:t>Good design fades into the background</a:t>
            </a:r>
          </a:p>
          <a:p>
            <a:r>
              <a:rPr sz="2800" dirty="0"/>
              <a:t>Poor design creates friction</a:t>
            </a:r>
          </a:p>
          <a:p>
            <a:r>
              <a:rPr sz="2800" dirty="0"/>
              <a:t>You don’t notice infrastructure until it breaks—usually right before class.</a:t>
            </a:r>
          </a:p>
        </p:txBody>
      </p:sp>
    </p:spTree>
  </p:cSld>
  <p:clrMapOvr>
    <a:masterClrMapping/>
  </p:clrMapOvr>
</p:sld>
</file>

<file path=ppt/theme/theme1.xml><?xml version="1.0" encoding="utf-8"?>
<a:theme xmlns:a="http://schemas.openxmlformats.org/drawingml/2006/main" name="Facet">
  <a:themeElements>
    <a:clrScheme name="Custom 7">
      <a:dk1>
        <a:sysClr val="windowText" lastClr="000000"/>
      </a:dk1>
      <a:lt1>
        <a:srgbClr val="EBE9DD"/>
      </a:lt1>
      <a:dk2>
        <a:srgbClr val="84ACB6"/>
      </a:dk2>
      <a:lt2>
        <a:srgbClr val="EBE9DD"/>
      </a:lt2>
      <a:accent1>
        <a:srgbClr val="FF0000"/>
      </a:accent1>
      <a:accent2>
        <a:srgbClr val="967E96"/>
      </a:accent2>
      <a:accent3>
        <a:srgbClr val="CCC893"/>
      </a:accent3>
      <a:accent4>
        <a:srgbClr val="A54D74"/>
      </a:accent4>
      <a:accent5>
        <a:srgbClr val="949C6B"/>
      </a:accent5>
      <a:accent6>
        <a:srgbClr val="766A50"/>
      </a:accent6>
      <a:hlink>
        <a:srgbClr val="FF0000"/>
      </a:hlink>
      <a:folHlink>
        <a:srgbClr val="777777"/>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1186</TotalTime>
  <Words>5529</Words>
  <Application>Microsoft Office PowerPoint</Application>
  <PresentationFormat>On-screen Show (4:3)</PresentationFormat>
  <Paragraphs>435</Paragraphs>
  <Slides>43</Slides>
  <Notes>40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Aptos</vt:lpstr>
      <vt:lpstr>Arial</vt:lpstr>
      <vt:lpstr>Trebuchet MS</vt:lpstr>
      <vt:lpstr>Wingdings</vt:lpstr>
      <vt:lpstr>Wingdings 3</vt:lpstr>
      <vt:lpstr>Facet</vt:lpstr>
      <vt:lpstr>Title II Update, Accessibility and Universal Design</vt:lpstr>
      <vt:lpstr>PowerPoint Presentation</vt:lpstr>
      <vt:lpstr>Models of Disability</vt:lpstr>
      <vt:lpstr>Agenda</vt:lpstr>
      <vt:lpstr>Title II update </vt:lpstr>
      <vt:lpstr>Curriculum and Course Design, Access, and Our Public Responsibility</vt:lpstr>
      <vt:lpstr>What Counts as Curriculum  and Course Material  Under Title II</vt:lpstr>
      <vt:lpstr>PowerPoint Presentation</vt:lpstr>
      <vt:lpstr>Curriculum and Course Design as Infrastructure</vt:lpstr>
      <vt:lpstr>Digital Materials and Representation</vt:lpstr>
      <vt:lpstr>Structure, Pacing, and Cognitive Load</vt:lpstr>
      <vt:lpstr>Assessment Design as Access</vt:lpstr>
      <vt:lpstr>Why Design Comes Before Accommodation</vt:lpstr>
      <vt:lpstr>Shared Institutional Responsibility</vt:lpstr>
      <vt:lpstr>Curriculum and Course Design for Access</vt:lpstr>
      <vt:lpstr>Designing for Accessibility …. One bite at a time</vt:lpstr>
      <vt:lpstr> </vt:lpstr>
      <vt:lpstr>Accessibility:  What’s it all about?</vt:lpstr>
      <vt:lpstr>Accessibility:  What’s it all about?</vt:lpstr>
      <vt:lpstr>Accessibility:  What’s it all about?</vt:lpstr>
      <vt:lpstr>Accessibility:  What’s it all about?</vt:lpstr>
      <vt:lpstr>How to eat an Elephant</vt:lpstr>
      <vt:lpstr>What is Universal Design?</vt:lpstr>
      <vt:lpstr>Why is Universal Design  Important to  Higher Education?</vt:lpstr>
      <vt:lpstr>What Is Accessibility?</vt:lpstr>
      <vt:lpstr>Categories of Disabilities  from WebAim.org (Web Accessibility in Mind</vt:lpstr>
      <vt:lpstr>How is Universal Design related to accessibility?</vt:lpstr>
      <vt:lpstr>What’s an instructor to do?</vt:lpstr>
      <vt:lpstr>What’s an instructor to do, cont’d</vt:lpstr>
      <vt:lpstr>What’s an instructor to do, cont’d</vt:lpstr>
      <vt:lpstr>Other Considerations</vt:lpstr>
      <vt:lpstr>Screen layout</vt:lpstr>
      <vt:lpstr>Background  </vt:lpstr>
      <vt:lpstr>Buttons  </vt:lpstr>
      <vt:lpstr>Graphics  </vt:lpstr>
      <vt:lpstr>Link Descriptions  </vt:lpstr>
      <vt:lpstr>Audio  </vt:lpstr>
      <vt:lpstr>And Plan Ahead</vt:lpstr>
      <vt:lpstr>Resources</vt:lpstr>
      <vt:lpstr>Resources with Links</vt:lpstr>
      <vt:lpstr>Resources with Links</vt:lpstr>
      <vt:lpstr>SIUE Resources</vt:lpstr>
      <vt:lpstr>Questions?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Cindy Poore-Pariseau</dc:creator>
  <cp:keywords/>
  <dc:description>generated using python-pptx</dc:description>
  <cp:lastModifiedBy>Cindy Poore-Pariseau</cp:lastModifiedBy>
  <cp:revision>94</cp:revision>
  <dcterms:created xsi:type="dcterms:W3CDTF">2013-01-27T09:14:16Z</dcterms:created>
  <dcterms:modified xsi:type="dcterms:W3CDTF">2026-02-27T19:56:32Z</dcterms:modified>
  <cp:category/>
</cp:coreProperties>
</file>