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5" r:id="rId5"/>
    <p:sldId id="262" r:id="rId6"/>
    <p:sldId id="277" r:id="rId7"/>
    <p:sldId id="260" r:id="rId8"/>
    <p:sldId id="266" r:id="rId9"/>
    <p:sldId id="276" r:id="rId10"/>
    <p:sldId id="267" r:id="rId11"/>
    <p:sldId id="270" r:id="rId12"/>
    <p:sldId id="268" r:id="rId13"/>
    <p:sldId id="271" r:id="rId14"/>
    <p:sldId id="272" r:id="rId15"/>
    <p:sldId id="274" r:id="rId16"/>
    <p:sldId id="279" r:id="rId17"/>
    <p:sldId id="273" r:id="rId18"/>
    <p:sldId id="263" r:id="rId19"/>
    <p:sldId id="258" r:id="rId20"/>
    <p:sldId id="280" r:id="rId21"/>
    <p:sldId id="26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F980C-8D3A-4269-B968-70466FF7F78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1C2CF4-3305-4D87-9278-1DF5C4C20F89}">
      <dgm:prSet/>
      <dgm:spPr/>
      <dgm:t>
        <a:bodyPr/>
        <a:lstStyle/>
        <a:p>
          <a:r>
            <a:rPr lang="en-US" dirty="0"/>
            <a:t>Brian Kulick of Juneau &amp; Associates </a:t>
          </a:r>
        </a:p>
      </dgm:t>
    </dgm:pt>
    <dgm:pt modelId="{9E5E97C9-8F54-442C-A8E7-EEDC48B70919}" type="parTrans" cxnId="{E9CB4B7D-2FE5-4686-9339-2A6CD33CBB2B}">
      <dgm:prSet/>
      <dgm:spPr/>
      <dgm:t>
        <a:bodyPr/>
        <a:lstStyle/>
        <a:p>
          <a:endParaRPr lang="en-US"/>
        </a:p>
      </dgm:t>
    </dgm:pt>
    <dgm:pt modelId="{298AE3CC-2AC3-47FC-9990-63433BB61910}" type="sibTrans" cxnId="{E9CB4B7D-2FE5-4686-9339-2A6CD33CBB2B}">
      <dgm:prSet/>
      <dgm:spPr/>
      <dgm:t>
        <a:bodyPr/>
        <a:lstStyle/>
        <a:p>
          <a:endParaRPr lang="en-US"/>
        </a:p>
      </dgm:t>
    </dgm:pt>
    <dgm:pt modelId="{40D9197E-7FE7-436B-932F-F256295040A8}">
      <dgm:prSet/>
      <dgm:spPr/>
      <dgm:t>
        <a:bodyPr/>
        <a:lstStyle/>
        <a:p>
          <a:r>
            <a:rPr lang="en-US"/>
            <a:t>Staff and Facultiy of SIUE </a:t>
          </a:r>
        </a:p>
      </dgm:t>
    </dgm:pt>
    <dgm:pt modelId="{9216290F-705E-4A8B-BC67-B2D16A24B6A3}" type="parTrans" cxnId="{52178C1C-720A-491D-A52B-0E2E015EC10A}">
      <dgm:prSet/>
      <dgm:spPr/>
      <dgm:t>
        <a:bodyPr/>
        <a:lstStyle/>
        <a:p>
          <a:endParaRPr lang="en-US"/>
        </a:p>
      </dgm:t>
    </dgm:pt>
    <dgm:pt modelId="{B737DAAD-2715-49EB-843E-B13C218C5D81}" type="sibTrans" cxnId="{52178C1C-720A-491D-A52B-0E2E015EC10A}">
      <dgm:prSet/>
      <dgm:spPr/>
      <dgm:t>
        <a:bodyPr/>
        <a:lstStyle/>
        <a:p>
          <a:endParaRPr lang="en-US"/>
        </a:p>
      </dgm:t>
    </dgm:pt>
    <dgm:pt modelId="{1DA19084-FC82-420C-A7F0-E0E343ACC177}" type="pres">
      <dgm:prSet presAssocID="{23BF980C-8D3A-4269-B968-70466FF7F783}" presName="linear" presStyleCnt="0">
        <dgm:presLayoutVars>
          <dgm:animLvl val="lvl"/>
          <dgm:resizeHandles val="exact"/>
        </dgm:presLayoutVars>
      </dgm:prSet>
      <dgm:spPr/>
    </dgm:pt>
    <dgm:pt modelId="{0B294D69-D74F-4C46-9632-4FF98C8AF150}" type="pres">
      <dgm:prSet presAssocID="{791C2CF4-3305-4D87-9278-1DF5C4C20F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90E22B-8FAD-485F-BA15-0DDC4415247A}" type="pres">
      <dgm:prSet presAssocID="{298AE3CC-2AC3-47FC-9990-63433BB61910}" presName="spacer" presStyleCnt="0"/>
      <dgm:spPr/>
    </dgm:pt>
    <dgm:pt modelId="{03D32147-4472-453B-8CAD-CE11A1F8763A}" type="pres">
      <dgm:prSet presAssocID="{40D9197E-7FE7-436B-932F-F256295040A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178C1C-720A-491D-A52B-0E2E015EC10A}" srcId="{23BF980C-8D3A-4269-B968-70466FF7F783}" destId="{40D9197E-7FE7-436B-932F-F256295040A8}" srcOrd="1" destOrd="0" parTransId="{9216290F-705E-4A8B-BC67-B2D16A24B6A3}" sibTransId="{B737DAAD-2715-49EB-843E-B13C218C5D81}"/>
    <dgm:cxn modelId="{C44CC355-82B8-4CB0-831A-3DFA96B567F9}" type="presOf" srcId="{23BF980C-8D3A-4269-B968-70466FF7F783}" destId="{1DA19084-FC82-420C-A7F0-E0E343ACC177}" srcOrd="0" destOrd="0" presId="urn:microsoft.com/office/officeart/2005/8/layout/vList2"/>
    <dgm:cxn modelId="{E9CB4B7D-2FE5-4686-9339-2A6CD33CBB2B}" srcId="{23BF980C-8D3A-4269-B968-70466FF7F783}" destId="{791C2CF4-3305-4D87-9278-1DF5C4C20F89}" srcOrd="0" destOrd="0" parTransId="{9E5E97C9-8F54-442C-A8E7-EEDC48B70919}" sibTransId="{298AE3CC-2AC3-47FC-9990-63433BB61910}"/>
    <dgm:cxn modelId="{EC81EE8A-4550-4077-BE18-53538C059BC9}" type="presOf" srcId="{40D9197E-7FE7-436B-932F-F256295040A8}" destId="{03D32147-4472-453B-8CAD-CE11A1F8763A}" srcOrd="0" destOrd="0" presId="urn:microsoft.com/office/officeart/2005/8/layout/vList2"/>
    <dgm:cxn modelId="{0A28B8A7-D0F3-4F9D-93FE-E93E2701097D}" type="presOf" srcId="{791C2CF4-3305-4D87-9278-1DF5C4C20F89}" destId="{0B294D69-D74F-4C46-9632-4FF98C8AF150}" srcOrd="0" destOrd="0" presId="urn:microsoft.com/office/officeart/2005/8/layout/vList2"/>
    <dgm:cxn modelId="{09AC39D0-E8F5-4FCD-B058-38318C7FF6D9}" type="presParOf" srcId="{1DA19084-FC82-420C-A7F0-E0E343ACC177}" destId="{0B294D69-D74F-4C46-9632-4FF98C8AF150}" srcOrd="0" destOrd="0" presId="urn:microsoft.com/office/officeart/2005/8/layout/vList2"/>
    <dgm:cxn modelId="{1F7157BA-6C05-4E31-9CFE-5C65878A59C5}" type="presParOf" srcId="{1DA19084-FC82-420C-A7F0-E0E343ACC177}" destId="{FE90E22B-8FAD-485F-BA15-0DDC4415247A}" srcOrd="1" destOrd="0" presId="urn:microsoft.com/office/officeart/2005/8/layout/vList2"/>
    <dgm:cxn modelId="{FF370B0E-5750-456F-AA04-DE3F9CCABBEA}" type="presParOf" srcId="{1DA19084-FC82-420C-A7F0-E0E343ACC177}" destId="{03D32147-4472-453B-8CAD-CE11A1F876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94D69-D74F-4C46-9632-4FF98C8AF150}">
      <dsp:nvSpPr>
        <dsp:cNvPr id="0" name=""/>
        <dsp:cNvSpPr/>
      </dsp:nvSpPr>
      <dsp:spPr>
        <a:xfrm>
          <a:off x="0" y="47583"/>
          <a:ext cx="6048966" cy="19223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Brian Kulick of Juneau &amp; Associates </a:t>
          </a:r>
        </a:p>
      </dsp:txBody>
      <dsp:txXfrm>
        <a:off x="93839" y="141422"/>
        <a:ext cx="5861288" cy="1734632"/>
      </dsp:txXfrm>
    </dsp:sp>
    <dsp:sp modelId="{03D32147-4472-453B-8CAD-CE11A1F8763A}">
      <dsp:nvSpPr>
        <dsp:cNvPr id="0" name=""/>
        <dsp:cNvSpPr/>
      </dsp:nvSpPr>
      <dsp:spPr>
        <a:xfrm>
          <a:off x="0" y="2122533"/>
          <a:ext cx="6048966" cy="1922310"/>
        </a:xfrm>
        <a:prstGeom prst="roundRect">
          <a:avLst/>
        </a:prstGeom>
        <a:gradFill rotWithShape="0">
          <a:gsLst>
            <a:gs pos="0">
              <a:schemeClr val="accent2">
                <a:hueOff val="-2360944"/>
                <a:satOff val="-21531"/>
                <a:lumOff val="-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360944"/>
                <a:satOff val="-21531"/>
                <a:lumOff val="-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360944"/>
                <a:satOff val="-21531"/>
                <a:lumOff val="-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Staff and Facultiy of SIUE </a:t>
          </a:r>
        </a:p>
      </dsp:txBody>
      <dsp:txXfrm>
        <a:off x="93839" y="2216372"/>
        <a:ext cx="5861288" cy="1734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23BB-3DF9-49CC-890E-2945FAFEFCD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D857-D147-4C46-9935-5632E0E5A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1242-9040-4349-BD73-E523F5F11006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5480-175D-4D68-812D-52E7E672B4FE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E9D0-7635-4E37-A1E6-1CDDD8CF883E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E80-E3E1-4640-8CE2-A1AD206C7F4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597-E64D-4E25-91F5-E6DEF7BDAEEF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C32-8A29-4BB8-B350-E248D598AD61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C1F-CF56-4D1E-B5D8-19086BB3A2C4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0D77-BE12-4201-A195-FFB02EFCBBAA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1C96-E9B4-4261-8A83-60CFC555A50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395F-88D9-48F1-99B9-6827B8500945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97C-FFF2-466D-958B-3CE373C5E503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D68F-4643-4BAF-9088-7BD9605C760F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06E1-7298-4D65-9898-DC21191B255A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1CA3-E41C-46E2-9C45-579DF130BE67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58C8-3795-4153-AD9D-CFA3409BB97A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B9B4-4746-4803-8608-4BBC38E4BCCF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1DFE-EDB3-413E-A2A2-BC89DA528057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5D97F-30C2-4B4F-8607-A9F81CD3ED31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nitecity.illinois.gov/" TargetMode="External"/><Relationship Id="rId3" Type="http://schemas.openxmlformats.org/officeDocument/2006/relationships/hyperlink" Target="https://www.google.com/search?q=siue+logo&amp;rlz=1C1CHBD_enUS888US888&amp;oq=SIUE+logo&amp;aqs=chrome.0.69i59j0l6.4600j0j9&amp;sourceid=chrome&amp;ie=UTF-8" TargetMode="External"/><Relationship Id="rId7" Type="http://schemas.openxmlformats.org/officeDocument/2006/relationships/hyperlink" Target="https://www.google.com/maps/place/Granite+City,+IL/@38.7187193,-90.1568069,568m/data=!3m1!1e3!4m5!3m4!1s0x87df51f57da79853:0xc829fc9168c2e514!8m2!3d38.7014389!4d-90.1487199" TargetMode="External"/><Relationship Id="rId2" Type="http://schemas.openxmlformats.org/officeDocument/2006/relationships/hyperlink" Target="https://www.google.com/search?q=juneau+engineering+logo&amp;rlz=1C1CHBD_enUS888US888&amp;source=lnms&amp;tbm=isch&amp;sa=X&amp;ved=2ahUKEwi0y-379f_oAhURWqwKHWUGB3gQ_AUoAXoECAwQAw&amp;biw=1280&amp;bih=610#imgrc=5dxug5RW92jpY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ace.army.mil/" TargetMode="External"/><Relationship Id="rId5" Type="http://schemas.openxmlformats.org/officeDocument/2006/relationships/hyperlink" Target="https://www2.illinois.gov/dnr/Pages/default.asp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google.com/search?q=porous+asphalt&amp;rlz=1C1CHBD_enUS888US888&amp;source=lnms&amp;tbm=isch&amp;sa=X&amp;ved=2ahUKEwiet5S6_P_oAhUOKa0KHVmxBLwQ_AUoAXoECA0QAw&amp;biw=1280&amp;bih=610" TargetMode="External"/><Relationship Id="rId9" Type="http://schemas.openxmlformats.org/officeDocument/2006/relationships/hyperlink" Target="https://www.co.madison.il.u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87BA-80E0-49E3-9B07-A69C2451C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West Granite City Storm Water Sewer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C44D5-D1E6-4959-AFE3-1C3977E34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0" y="3886200"/>
            <a:ext cx="9467850" cy="1371599"/>
          </a:xfrm>
        </p:spPr>
        <p:txBody>
          <a:bodyPr>
            <a:normAutofit/>
          </a:bodyPr>
          <a:lstStyle/>
          <a:p>
            <a:r>
              <a:rPr lang="en-US" dirty="0"/>
              <a:t>Final Presentation</a:t>
            </a:r>
          </a:p>
          <a:p>
            <a:r>
              <a:rPr lang="en-US" dirty="0"/>
              <a:t>Bradley Kullmann, Brock Mitchell, Chase McCorkle, Jordan Lewis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ECA05-FABB-46B4-B904-217346B6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73254"/>
            <a:ext cx="1798476" cy="506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82234-04B0-4782-8739-E32F2C02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3254"/>
            <a:ext cx="1686073" cy="4847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FB24A-C7FD-46C1-A280-7414BFDE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B9A67316-D8F9-46AC-BD27-D4B88B47F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9" r="-2" b="-2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59C69-7B5A-476F-8069-5B8E8831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en-US" dirty="0"/>
              <a:t>Retention Basin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153EA-4379-48F7-9043-906786881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utilize the whole southern parcel as one retention pond (37.2 acres 5 ft deep)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204575-39F7-4A1F-8B89-A2CD5EC7C5C9}"/>
              </a:ext>
            </a:extLst>
          </p:cNvPr>
          <p:cNvSpPr/>
          <p:nvPr/>
        </p:nvSpPr>
        <p:spPr>
          <a:xfrm>
            <a:off x="778675" y="5648325"/>
            <a:ext cx="383375" cy="966902"/>
          </a:xfrm>
          <a:custGeom>
            <a:avLst/>
            <a:gdLst>
              <a:gd name="connsiteX0" fmla="*/ 164300 w 383375"/>
              <a:gd name="connsiteY0" fmla="*/ 942975 h 966902"/>
              <a:gd name="connsiteX1" fmla="*/ 126200 w 383375"/>
              <a:gd name="connsiteY1" fmla="*/ 838200 h 966902"/>
              <a:gd name="connsiteX2" fmla="*/ 116675 w 383375"/>
              <a:gd name="connsiteY2" fmla="*/ 800100 h 966902"/>
              <a:gd name="connsiteX3" fmla="*/ 107150 w 383375"/>
              <a:gd name="connsiteY3" fmla="*/ 752475 h 966902"/>
              <a:gd name="connsiteX4" fmla="*/ 88100 w 383375"/>
              <a:gd name="connsiteY4" fmla="*/ 704850 h 966902"/>
              <a:gd name="connsiteX5" fmla="*/ 78575 w 383375"/>
              <a:gd name="connsiteY5" fmla="*/ 676275 h 966902"/>
              <a:gd name="connsiteX6" fmla="*/ 69050 w 383375"/>
              <a:gd name="connsiteY6" fmla="*/ 638175 h 966902"/>
              <a:gd name="connsiteX7" fmla="*/ 50000 w 383375"/>
              <a:gd name="connsiteY7" fmla="*/ 600075 h 966902"/>
              <a:gd name="connsiteX8" fmla="*/ 40475 w 383375"/>
              <a:gd name="connsiteY8" fmla="*/ 561975 h 966902"/>
              <a:gd name="connsiteX9" fmla="*/ 30950 w 383375"/>
              <a:gd name="connsiteY9" fmla="*/ 533400 h 966902"/>
              <a:gd name="connsiteX10" fmla="*/ 21425 w 383375"/>
              <a:gd name="connsiteY10" fmla="*/ 333375 h 966902"/>
              <a:gd name="connsiteX11" fmla="*/ 2375 w 383375"/>
              <a:gd name="connsiteY11" fmla="*/ 266700 h 966902"/>
              <a:gd name="connsiteX12" fmla="*/ 30950 w 383375"/>
              <a:gd name="connsiteY12" fmla="*/ 85725 h 966902"/>
              <a:gd name="connsiteX13" fmla="*/ 88100 w 383375"/>
              <a:gd name="connsiteY13" fmla="*/ 47625 h 966902"/>
              <a:gd name="connsiteX14" fmla="*/ 211925 w 383375"/>
              <a:gd name="connsiteY14" fmla="*/ 9525 h 966902"/>
              <a:gd name="connsiteX15" fmla="*/ 259550 w 383375"/>
              <a:gd name="connsiteY15" fmla="*/ 0 h 966902"/>
              <a:gd name="connsiteX16" fmla="*/ 373850 w 383375"/>
              <a:gd name="connsiteY16" fmla="*/ 38100 h 966902"/>
              <a:gd name="connsiteX17" fmla="*/ 383375 w 383375"/>
              <a:gd name="connsiteY17" fmla="*/ 66675 h 966902"/>
              <a:gd name="connsiteX18" fmla="*/ 373850 w 383375"/>
              <a:gd name="connsiteY18" fmla="*/ 257175 h 966902"/>
              <a:gd name="connsiteX19" fmla="*/ 364325 w 383375"/>
              <a:gd name="connsiteY19" fmla="*/ 304800 h 966902"/>
              <a:gd name="connsiteX20" fmla="*/ 383375 w 383375"/>
              <a:gd name="connsiteY20" fmla="*/ 685800 h 966902"/>
              <a:gd name="connsiteX21" fmla="*/ 373850 w 383375"/>
              <a:gd name="connsiteY21" fmla="*/ 866775 h 966902"/>
              <a:gd name="connsiteX22" fmla="*/ 364325 w 383375"/>
              <a:gd name="connsiteY22" fmla="*/ 895350 h 966902"/>
              <a:gd name="connsiteX23" fmla="*/ 335750 w 383375"/>
              <a:gd name="connsiteY23" fmla="*/ 914400 h 966902"/>
              <a:gd name="connsiteX24" fmla="*/ 307175 w 383375"/>
              <a:gd name="connsiteY24" fmla="*/ 942975 h 966902"/>
              <a:gd name="connsiteX25" fmla="*/ 250025 w 383375"/>
              <a:gd name="connsiteY25" fmla="*/ 962025 h 966902"/>
              <a:gd name="connsiteX26" fmla="*/ 164300 w 383375"/>
              <a:gd name="connsiteY26" fmla="*/ 942975 h 96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3375" h="966902">
                <a:moveTo>
                  <a:pt x="164300" y="942975"/>
                </a:moveTo>
                <a:cubicBezTo>
                  <a:pt x="143663" y="922338"/>
                  <a:pt x="134352" y="870809"/>
                  <a:pt x="126200" y="838200"/>
                </a:cubicBezTo>
                <a:cubicBezTo>
                  <a:pt x="123025" y="825500"/>
                  <a:pt x="119515" y="812879"/>
                  <a:pt x="116675" y="800100"/>
                </a:cubicBezTo>
                <a:cubicBezTo>
                  <a:pt x="113163" y="784296"/>
                  <a:pt x="111802" y="767982"/>
                  <a:pt x="107150" y="752475"/>
                </a:cubicBezTo>
                <a:cubicBezTo>
                  <a:pt x="102237" y="736098"/>
                  <a:pt x="94103" y="720859"/>
                  <a:pt x="88100" y="704850"/>
                </a:cubicBezTo>
                <a:cubicBezTo>
                  <a:pt x="84575" y="695449"/>
                  <a:pt x="81333" y="685929"/>
                  <a:pt x="78575" y="676275"/>
                </a:cubicBezTo>
                <a:cubicBezTo>
                  <a:pt x="74979" y="663688"/>
                  <a:pt x="73647" y="650432"/>
                  <a:pt x="69050" y="638175"/>
                </a:cubicBezTo>
                <a:cubicBezTo>
                  <a:pt x="64064" y="624880"/>
                  <a:pt x="54986" y="613370"/>
                  <a:pt x="50000" y="600075"/>
                </a:cubicBezTo>
                <a:cubicBezTo>
                  <a:pt x="45403" y="587818"/>
                  <a:pt x="44071" y="574562"/>
                  <a:pt x="40475" y="561975"/>
                </a:cubicBezTo>
                <a:cubicBezTo>
                  <a:pt x="37717" y="552321"/>
                  <a:pt x="34125" y="542925"/>
                  <a:pt x="30950" y="533400"/>
                </a:cubicBezTo>
                <a:cubicBezTo>
                  <a:pt x="27775" y="466725"/>
                  <a:pt x="26748" y="399913"/>
                  <a:pt x="21425" y="333375"/>
                </a:cubicBezTo>
                <a:cubicBezTo>
                  <a:pt x="20166" y="317638"/>
                  <a:pt x="7832" y="283072"/>
                  <a:pt x="2375" y="266700"/>
                </a:cubicBezTo>
                <a:cubicBezTo>
                  <a:pt x="3927" y="241874"/>
                  <a:pt x="-14380" y="125389"/>
                  <a:pt x="30950" y="85725"/>
                </a:cubicBezTo>
                <a:cubicBezTo>
                  <a:pt x="48180" y="70648"/>
                  <a:pt x="69050" y="60325"/>
                  <a:pt x="88100" y="47625"/>
                </a:cubicBezTo>
                <a:cubicBezTo>
                  <a:pt x="143616" y="10614"/>
                  <a:pt x="105450" y="30820"/>
                  <a:pt x="211925" y="9525"/>
                </a:cubicBezTo>
                <a:lnTo>
                  <a:pt x="259550" y="0"/>
                </a:lnTo>
                <a:cubicBezTo>
                  <a:pt x="321086" y="6837"/>
                  <a:pt x="342551" y="-8849"/>
                  <a:pt x="373850" y="38100"/>
                </a:cubicBezTo>
                <a:cubicBezTo>
                  <a:pt x="379419" y="46454"/>
                  <a:pt x="380200" y="57150"/>
                  <a:pt x="383375" y="66675"/>
                </a:cubicBezTo>
                <a:cubicBezTo>
                  <a:pt x="380200" y="130175"/>
                  <a:pt x="378920" y="193798"/>
                  <a:pt x="373850" y="257175"/>
                </a:cubicBezTo>
                <a:cubicBezTo>
                  <a:pt x="372559" y="273313"/>
                  <a:pt x="364325" y="288611"/>
                  <a:pt x="364325" y="304800"/>
                </a:cubicBezTo>
                <a:cubicBezTo>
                  <a:pt x="364325" y="552589"/>
                  <a:pt x="363842" y="529535"/>
                  <a:pt x="383375" y="685800"/>
                </a:cubicBezTo>
                <a:cubicBezTo>
                  <a:pt x="380200" y="746125"/>
                  <a:pt x="379319" y="806615"/>
                  <a:pt x="373850" y="866775"/>
                </a:cubicBezTo>
                <a:cubicBezTo>
                  <a:pt x="372941" y="876774"/>
                  <a:pt x="370597" y="887510"/>
                  <a:pt x="364325" y="895350"/>
                </a:cubicBezTo>
                <a:cubicBezTo>
                  <a:pt x="357174" y="904289"/>
                  <a:pt x="344544" y="907071"/>
                  <a:pt x="335750" y="914400"/>
                </a:cubicBezTo>
                <a:cubicBezTo>
                  <a:pt x="325402" y="923024"/>
                  <a:pt x="318950" y="936433"/>
                  <a:pt x="307175" y="942975"/>
                </a:cubicBezTo>
                <a:cubicBezTo>
                  <a:pt x="289622" y="952727"/>
                  <a:pt x="269075" y="955675"/>
                  <a:pt x="250025" y="962025"/>
                </a:cubicBezTo>
                <a:cubicBezTo>
                  <a:pt x="215426" y="973558"/>
                  <a:pt x="184937" y="963612"/>
                  <a:pt x="164300" y="94297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18C418-4945-4AD5-A187-3375E8331580}"/>
              </a:ext>
            </a:extLst>
          </p:cNvPr>
          <p:cNvSpPr/>
          <p:nvPr/>
        </p:nvSpPr>
        <p:spPr>
          <a:xfrm>
            <a:off x="2247900" y="2228850"/>
            <a:ext cx="1281009" cy="2371725"/>
          </a:xfrm>
          <a:custGeom>
            <a:avLst/>
            <a:gdLst>
              <a:gd name="connsiteX0" fmla="*/ 361950 w 1281009"/>
              <a:gd name="connsiteY0" fmla="*/ 2190750 h 2371725"/>
              <a:gd name="connsiteX1" fmla="*/ 314325 w 1281009"/>
              <a:gd name="connsiteY1" fmla="*/ 2162175 h 2371725"/>
              <a:gd name="connsiteX2" fmla="*/ 285750 w 1281009"/>
              <a:gd name="connsiteY2" fmla="*/ 2143125 h 2371725"/>
              <a:gd name="connsiteX3" fmla="*/ 257175 w 1281009"/>
              <a:gd name="connsiteY3" fmla="*/ 2133600 h 2371725"/>
              <a:gd name="connsiteX4" fmla="*/ 171450 w 1281009"/>
              <a:gd name="connsiteY4" fmla="*/ 2095500 h 2371725"/>
              <a:gd name="connsiteX5" fmla="*/ 57150 w 1281009"/>
              <a:gd name="connsiteY5" fmla="*/ 2085975 h 2371725"/>
              <a:gd name="connsiteX6" fmla="*/ 19050 w 1281009"/>
              <a:gd name="connsiteY6" fmla="*/ 2028825 h 2371725"/>
              <a:gd name="connsiteX7" fmla="*/ 0 w 1281009"/>
              <a:gd name="connsiteY7" fmla="*/ 2000250 h 2371725"/>
              <a:gd name="connsiteX8" fmla="*/ 9525 w 1281009"/>
              <a:gd name="connsiteY8" fmla="*/ 1876425 h 2371725"/>
              <a:gd name="connsiteX9" fmla="*/ 28575 w 1281009"/>
              <a:gd name="connsiteY9" fmla="*/ 1847850 h 2371725"/>
              <a:gd name="connsiteX10" fmla="*/ 38100 w 1281009"/>
              <a:gd name="connsiteY10" fmla="*/ 1819275 h 2371725"/>
              <a:gd name="connsiteX11" fmla="*/ 57150 w 1281009"/>
              <a:gd name="connsiteY11" fmla="*/ 1752600 h 2371725"/>
              <a:gd name="connsiteX12" fmla="*/ 95250 w 1281009"/>
              <a:gd name="connsiteY12" fmla="*/ 1695450 h 2371725"/>
              <a:gd name="connsiteX13" fmla="*/ 123825 w 1281009"/>
              <a:gd name="connsiteY13" fmla="*/ 1638300 h 2371725"/>
              <a:gd name="connsiteX14" fmla="*/ 152400 w 1281009"/>
              <a:gd name="connsiteY14" fmla="*/ 1619250 h 2371725"/>
              <a:gd name="connsiteX15" fmla="*/ 200025 w 1281009"/>
              <a:gd name="connsiteY15" fmla="*/ 1533525 h 2371725"/>
              <a:gd name="connsiteX16" fmla="*/ 247650 w 1281009"/>
              <a:gd name="connsiteY16" fmla="*/ 1457325 h 2371725"/>
              <a:gd name="connsiteX17" fmla="*/ 266700 w 1281009"/>
              <a:gd name="connsiteY17" fmla="*/ 1400175 h 2371725"/>
              <a:gd name="connsiteX18" fmla="*/ 304800 w 1281009"/>
              <a:gd name="connsiteY18" fmla="*/ 1343025 h 2371725"/>
              <a:gd name="connsiteX19" fmla="*/ 342900 w 1281009"/>
              <a:gd name="connsiteY19" fmla="*/ 1285875 h 2371725"/>
              <a:gd name="connsiteX20" fmla="*/ 371475 w 1281009"/>
              <a:gd name="connsiteY20" fmla="*/ 1228725 h 2371725"/>
              <a:gd name="connsiteX21" fmla="*/ 381000 w 1281009"/>
              <a:gd name="connsiteY21" fmla="*/ 1200150 h 2371725"/>
              <a:gd name="connsiteX22" fmla="*/ 419100 w 1281009"/>
              <a:gd name="connsiteY22" fmla="*/ 1143000 h 2371725"/>
              <a:gd name="connsiteX23" fmla="*/ 428625 w 1281009"/>
              <a:gd name="connsiteY23" fmla="*/ 1114425 h 2371725"/>
              <a:gd name="connsiteX24" fmla="*/ 438150 w 1281009"/>
              <a:gd name="connsiteY24" fmla="*/ 1066800 h 2371725"/>
              <a:gd name="connsiteX25" fmla="*/ 466725 w 1281009"/>
              <a:gd name="connsiteY25" fmla="*/ 1038225 h 2371725"/>
              <a:gd name="connsiteX26" fmla="*/ 504825 w 1281009"/>
              <a:gd name="connsiteY26" fmla="*/ 971550 h 2371725"/>
              <a:gd name="connsiteX27" fmla="*/ 523875 w 1281009"/>
              <a:gd name="connsiteY27" fmla="*/ 914400 h 2371725"/>
              <a:gd name="connsiteX28" fmla="*/ 542925 w 1281009"/>
              <a:gd name="connsiteY28" fmla="*/ 885825 h 2371725"/>
              <a:gd name="connsiteX29" fmla="*/ 552450 w 1281009"/>
              <a:gd name="connsiteY29" fmla="*/ 857250 h 2371725"/>
              <a:gd name="connsiteX30" fmla="*/ 590550 w 1281009"/>
              <a:gd name="connsiteY30" fmla="*/ 819150 h 2371725"/>
              <a:gd name="connsiteX31" fmla="*/ 619125 w 1281009"/>
              <a:gd name="connsiteY31" fmla="*/ 762000 h 2371725"/>
              <a:gd name="connsiteX32" fmla="*/ 666750 w 1281009"/>
              <a:gd name="connsiteY32" fmla="*/ 695325 h 2371725"/>
              <a:gd name="connsiteX33" fmla="*/ 704850 w 1281009"/>
              <a:gd name="connsiteY33" fmla="*/ 676275 h 2371725"/>
              <a:gd name="connsiteX34" fmla="*/ 752475 w 1281009"/>
              <a:gd name="connsiteY34" fmla="*/ 628650 h 2371725"/>
              <a:gd name="connsiteX35" fmla="*/ 781050 w 1281009"/>
              <a:gd name="connsiteY35" fmla="*/ 590550 h 2371725"/>
              <a:gd name="connsiteX36" fmla="*/ 809625 w 1281009"/>
              <a:gd name="connsiteY36" fmla="*/ 561975 h 2371725"/>
              <a:gd name="connsiteX37" fmla="*/ 828675 w 1281009"/>
              <a:gd name="connsiteY37" fmla="*/ 495300 h 2371725"/>
              <a:gd name="connsiteX38" fmla="*/ 847725 w 1281009"/>
              <a:gd name="connsiteY38" fmla="*/ 438150 h 2371725"/>
              <a:gd name="connsiteX39" fmla="*/ 857250 w 1281009"/>
              <a:gd name="connsiteY39" fmla="*/ 409575 h 2371725"/>
              <a:gd name="connsiteX40" fmla="*/ 866775 w 1281009"/>
              <a:gd name="connsiteY40" fmla="*/ 371475 h 2371725"/>
              <a:gd name="connsiteX41" fmla="*/ 876300 w 1281009"/>
              <a:gd name="connsiteY41" fmla="*/ 266700 h 2371725"/>
              <a:gd name="connsiteX42" fmla="*/ 914400 w 1281009"/>
              <a:gd name="connsiteY42" fmla="*/ 200025 h 2371725"/>
              <a:gd name="connsiteX43" fmla="*/ 933450 w 1281009"/>
              <a:gd name="connsiteY43" fmla="*/ 142875 h 2371725"/>
              <a:gd name="connsiteX44" fmla="*/ 942975 w 1281009"/>
              <a:gd name="connsiteY44" fmla="*/ 114300 h 2371725"/>
              <a:gd name="connsiteX45" fmla="*/ 1000125 w 1281009"/>
              <a:gd name="connsiteY45" fmla="*/ 28575 h 2371725"/>
              <a:gd name="connsiteX46" fmla="*/ 1019175 w 1281009"/>
              <a:gd name="connsiteY46" fmla="*/ 0 h 2371725"/>
              <a:gd name="connsiteX47" fmla="*/ 1047750 w 1281009"/>
              <a:gd name="connsiteY47" fmla="*/ 19050 h 2371725"/>
              <a:gd name="connsiteX48" fmla="*/ 1057275 w 1281009"/>
              <a:gd name="connsiteY48" fmla="*/ 47625 h 2371725"/>
              <a:gd name="connsiteX49" fmla="*/ 1076325 w 1281009"/>
              <a:gd name="connsiteY49" fmla="*/ 76200 h 2371725"/>
              <a:gd name="connsiteX50" fmla="*/ 1085850 w 1281009"/>
              <a:gd name="connsiteY50" fmla="*/ 104775 h 2371725"/>
              <a:gd name="connsiteX51" fmla="*/ 1162050 w 1281009"/>
              <a:gd name="connsiteY51" fmla="*/ 190500 h 2371725"/>
              <a:gd name="connsiteX52" fmla="*/ 1190625 w 1281009"/>
              <a:gd name="connsiteY52" fmla="*/ 219075 h 2371725"/>
              <a:gd name="connsiteX53" fmla="*/ 1209675 w 1281009"/>
              <a:gd name="connsiteY53" fmla="*/ 247650 h 2371725"/>
              <a:gd name="connsiteX54" fmla="*/ 1266825 w 1281009"/>
              <a:gd name="connsiteY54" fmla="*/ 285750 h 2371725"/>
              <a:gd name="connsiteX55" fmla="*/ 1266825 w 1281009"/>
              <a:gd name="connsiteY55" fmla="*/ 514350 h 2371725"/>
              <a:gd name="connsiteX56" fmla="*/ 1247775 w 1281009"/>
              <a:gd name="connsiteY56" fmla="*/ 571500 h 2371725"/>
              <a:gd name="connsiteX57" fmla="*/ 1219200 w 1281009"/>
              <a:gd name="connsiteY57" fmla="*/ 600075 h 2371725"/>
              <a:gd name="connsiteX58" fmla="*/ 1200150 w 1281009"/>
              <a:gd name="connsiteY58" fmla="*/ 676275 h 2371725"/>
              <a:gd name="connsiteX59" fmla="*/ 1209675 w 1281009"/>
              <a:gd name="connsiteY59" fmla="*/ 1066800 h 2371725"/>
              <a:gd name="connsiteX60" fmla="*/ 1228725 w 1281009"/>
              <a:gd name="connsiteY60" fmla="*/ 1171575 h 2371725"/>
              <a:gd name="connsiteX61" fmla="*/ 1209675 w 1281009"/>
              <a:gd name="connsiteY61" fmla="*/ 1914525 h 2371725"/>
              <a:gd name="connsiteX62" fmla="*/ 1200150 w 1281009"/>
              <a:gd name="connsiteY62" fmla="*/ 1943100 h 2371725"/>
              <a:gd name="connsiteX63" fmla="*/ 1171575 w 1281009"/>
              <a:gd name="connsiteY63" fmla="*/ 2057400 h 2371725"/>
              <a:gd name="connsiteX64" fmla="*/ 1162050 w 1281009"/>
              <a:gd name="connsiteY64" fmla="*/ 2085975 h 2371725"/>
              <a:gd name="connsiteX65" fmla="*/ 1152525 w 1281009"/>
              <a:gd name="connsiteY65" fmla="*/ 2114550 h 2371725"/>
              <a:gd name="connsiteX66" fmla="*/ 1133475 w 1281009"/>
              <a:gd name="connsiteY66" fmla="*/ 2228850 h 2371725"/>
              <a:gd name="connsiteX67" fmla="*/ 1123950 w 1281009"/>
              <a:gd name="connsiteY67" fmla="*/ 2257425 h 2371725"/>
              <a:gd name="connsiteX68" fmla="*/ 1066800 w 1281009"/>
              <a:gd name="connsiteY68" fmla="*/ 2314575 h 2371725"/>
              <a:gd name="connsiteX69" fmla="*/ 1009650 w 1281009"/>
              <a:gd name="connsiteY69" fmla="*/ 2362200 h 2371725"/>
              <a:gd name="connsiteX70" fmla="*/ 962025 w 1281009"/>
              <a:gd name="connsiteY70" fmla="*/ 2371725 h 2371725"/>
              <a:gd name="connsiteX71" fmla="*/ 628650 w 1281009"/>
              <a:gd name="connsiteY71" fmla="*/ 2352675 h 2371725"/>
              <a:gd name="connsiteX72" fmla="*/ 581025 w 1281009"/>
              <a:gd name="connsiteY72" fmla="*/ 2343150 h 2371725"/>
              <a:gd name="connsiteX73" fmla="*/ 523875 w 1281009"/>
              <a:gd name="connsiteY73" fmla="*/ 2305050 h 2371725"/>
              <a:gd name="connsiteX74" fmla="*/ 495300 w 1281009"/>
              <a:gd name="connsiteY74" fmla="*/ 2286000 h 2371725"/>
              <a:gd name="connsiteX75" fmla="*/ 438150 w 1281009"/>
              <a:gd name="connsiteY75" fmla="*/ 2238375 h 2371725"/>
              <a:gd name="connsiteX76" fmla="*/ 419100 w 1281009"/>
              <a:gd name="connsiteY76" fmla="*/ 2209800 h 2371725"/>
              <a:gd name="connsiteX77" fmla="*/ 361950 w 1281009"/>
              <a:gd name="connsiteY77" fmla="*/ 2190750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81009" h="2371725">
                <a:moveTo>
                  <a:pt x="361950" y="2190750"/>
                </a:moveTo>
                <a:cubicBezTo>
                  <a:pt x="344488" y="2182813"/>
                  <a:pt x="330024" y="2171987"/>
                  <a:pt x="314325" y="2162175"/>
                </a:cubicBezTo>
                <a:cubicBezTo>
                  <a:pt x="304617" y="2156108"/>
                  <a:pt x="295989" y="2148245"/>
                  <a:pt x="285750" y="2143125"/>
                </a:cubicBezTo>
                <a:cubicBezTo>
                  <a:pt x="276770" y="2138635"/>
                  <a:pt x="266155" y="2138090"/>
                  <a:pt x="257175" y="2133600"/>
                </a:cubicBezTo>
                <a:cubicBezTo>
                  <a:pt x="217042" y="2113533"/>
                  <a:pt x="230427" y="2100415"/>
                  <a:pt x="171450" y="2095500"/>
                </a:cubicBezTo>
                <a:lnTo>
                  <a:pt x="57150" y="2085975"/>
                </a:lnTo>
                <a:lnTo>
                  <a:pt x="19050" y="2028825"/>
                </a:lnTo>
                <a:lnTo>
                  <a:pt x="0" y="2000250"/>
                </a:lnTo>
                <a:cubicBezTo>
                  <a:pt x="3175" y="1958975"/>
                  <a:pt x="1896" y="1917113"/>
                  <a:pt x="9525" y="1876425"/>
                </a:cubicBezTo>
                <a:cubicBezTo>
                  <a:pt x="11635" y="1865173"/>
                  <a:pt x="23455" y="1858089"/>
                  <a:pt x="28575" y="1847850"/>
                </a:cubicBezTo>
                <a:cubicBezTo>
                  <a:pt x="33065" y="1838870"/>
                  <a:pt x="35342" y="1828929"/>
                  <a:pt x="38100" y="1819275"/>
                </a:cubicBezTo>
                <a:cubicBezTo>
                  <a:pt x="41001" y="1809120"/>
                  <a:pt x="50433" y="1764691"/>
                  <a:pt x="57150" y="1752600"/>
                </a:cubicBezTo>
                <a:cubicBezTo>
                  <a:pt x="68269" y="1732586"/>
                  <a:pt x="88010" y="1717170"/>
                  <a:pt x="95250" y="1695450"/>
                </a:cubicBezTo>
                <a:cubicBezTo>
                  <a:pt x="102997" y="1672209"/>
                  <a:pt x="105361" y="1656764"/>
                  <a:pt x="123825" y="1638300"/>
                </a:cubicBezTo>
                <a:cubicBezTo>
                  <a:pt x="131920" y="1630205"/>
                  <a:pt x="142875" y="1625600"/>
                  <a:pt x="152400" y="1619250"/>
                </a:cubicBezTo>
                <a:cubicBezTo>
                  <a:pt x="175710" y="1549321"/>
                  <a:pt x="157251" y="1576299"/>
                  <a:pt x="200025" y="1533525"/>
                </a:cubicBezTo>
                <a:cubicBezTo>
                  <a:pt x="222695" y="1465515"/>
                  <a:pt x="202367" y="1487514"/>
                  <a:pt x="247650" y="1457325"/>
                </a:cubicBezTo>
                <a:cubicBezTo>
                  <a:pt x="254000" y="1438275"/>
                  <a:pt x="255561" y="1416883"/>
                  <a:pt x="266700" y="1400175"/>
                </a:cubicBezTo>
                <a:cubicBezTo>
                  <a:pt x="279400" y="1381125"/>
                  <a:pt x="297560" y="1364745"/>
                  <a:pt x="304800" y="1343025"/>
                </a:cubicBezTo>
                <a:cubicBezTo>
                  <a:pt x="318585" y="1301671"/>
                  <a:pt x="307225" y="1321550"/>
                  <a:pt x="342900" y="1285875"/>
                </a:cubicBezTo>
                <a:cubicBezTo>
                  <a:pt x="366841" y="1214051"/>
                  <a:pt x="334546" y="1302583"/>
                  <a:pt x="371475" y="1228725"/>
                </a:cubicBezTo>
                <a:cubicBezTo>
                  <a:pt x="375965" y="1219745"/>
                  <a:pt x="376124" y="1208927"/>
                  <a:pt x="381000" y="1200150"/>
                </a:cubicBezTo>
                <a:cubicBezTo>
                  <a:pt x="392119" y="1180136"/>
                  <a:pt x="411860" y="1164720"/>
                  <a:pt x="419100" y="1143000"/>
                </a:cubicBezTo>
                <a:cubicBezTo>
                  <a:pt x="422275" y="1133475"/>
                  <a:pt x="426190" y="1124165"/>
                  <a:pt x="428625" y="1114425"/>
                </a:cubicBezTo>
                <a:cubicBezTo>
                  <a:pt x="432552" y="1098719"/>
                  <a:pt x="430910" y="1081280"/>
                  <a:pt x="438150" y="1066800"/>
                </a:cubicBezTo>
                <a:cubicBezTo>
                  <a:pt x="444174" y="1054752"/>
                  <a:pt x="457200" y="1047750"/>
                  <a:pt x="466725" y="1038225"/>
                </a:cubicBezTo>
                <a:cubicBezTo>
                  <a:pt x="495858" y="950825"/>
                  <a:pt x="447160" y="1086880"/>
                  <a:pt x="504825" y="971550"/>
                </a:cubicBezTo>
                <a:cubicBezTo>
                  <a:pt x="513805" y="953589"/>
                  <a:pt x="512736" y="931108"/>
                  <a:pt x="523875" y="914400"/>
                </a:cubicBezTo>
                <a:cubicBezTo>
                  <a:pt x="530225" y="904875"/>
                  <a:pt x="537805" y="896064"/>
                  <a:pt x="542925" y="885825"/>
                </a:cubicBezTo>
                <a:cubicBezTo>
                  <a:pt x="547415" y="876845"/>
                  <a:pt x="546614" y="865420"/>
                  <a:pt x="552450" y="857250"/>
                </a:cubicBezTo>
                <a:cubicBezTo>
                  <a:pt x="562889" y="842635"/>
                  <a:pt x="580250" y="833864"/>
                  <a:pt x="590550" y="819150"/>
                </a:cubicBezTo>
                <a:cubicBezTo>
                  <a:pt x="602764" y="801702"/>
                  <a:pt x="608782" y="780618"/>
                  <a:pt x="619125" y="762000"/>
                </a:cubicBezTo>
                <a:cubicBezTo>
                  <a:pt x="625209" y="751048"/>
                  <a:pt x="661498" y="699826"/>
                  <a:pt x="666750" y="695325"/>
                </a:cubicBezTo>
                <a:cubicBezTo>
                  <a:pt x="677531" y="686084"/>
                  <a:pt x="692150" y="682625"/>
                  <a:pt x="704850" y="676275"/>
                </a:cubicBezTo>
                <a:cubicBezTo>
                  <a:pt x="755650" y="600075"/>
                  <a:pt x="688975" y="692150"/>
                  <a:pt x="752475" y="628650"/>
                </a:cubicBezTo>
                <a:cubicBezTo>
                  <a:pt x="763700" y="617425"/>
                  <a:pt x="770719" y="602603"/>
                  <a:pt x="781050" y="590550"/>
                </a:cubicBezTo>
                <a:cubicBezTo>
                  <a:pt x="789816" y="580323"/>
                  <a:pt x="800100" y="571500"/>
                  <a:pt x="809625" y="561975"/>
                </a:cubicBezTo>
                <a:cubicBezTo>
                  <a:pt x="841636" y="465943"/>
                  <a:pt x="792795" y="614901"/>
                  <a:pt x="828675" y="495300"/>
                </a:cubicBezTo>
                <a:cubicBezTo>
                  <a:pt x="834445" y="476066"/>
                  <a:pt x="841375" y="457200"/>
                  <a:pt x="847725" y="438150"/>
                </a:cubicBezTo>
                <a:cubicBezTo>
                  <a:pt x="850900" y="428625"/>
                  <a:pt x="854815" y="419315"/>
                  <a:pt x="857250" y="409575"/>
                </a:cubicBezTo>
                <a:lnTo>
                  <a:pt x="866775" y="371475"/>
                </a:lnTo>
                <a:cubicBezTo>
                  <a:pt x="869950" y="336550"/>
                  <a:pt x="869422" y="301088"/>
                  <a:pt x="876300" y="266700"/>
                </a:cubicBezTo>
                <a:cubicBezTo>
                  <a:pt x="883211" y="232144"/>
                  <a:pt x="901388" y="229302"/>
                  <a:pt x="914400" y="200025"/>
                </a:cubicBezTo>
                <a:cubicBezTo>
                  <a:pt x="922555" y="181675"/>
                  <a:pt x="927100" y="161925"/>
                  <a:pt x="933450" y="142875"/>
                </a:cubicBezTo>
                <a:cubicBezTo>
                  <a:pt x="936625" y="133350"/>
                  <a:pt x="937406" y="122654"/>
                  <a:pt x="942975" y="114300"/>
                </a:cubicBezTo>
                <a:lnTo>
                  <a:pt x="1000125" y="28575"/>
                </a:lnTo>
                <a:lnTo>
                  <a:pt x="1019175" y="0"/>
                </a:lnTo>
                <a:cubicBezTo>
                  <a:pt x="1028700" y="6350"/>
                  <a:pt x="1040599" y="10111"/>
                  <a:pt x="1047750" y="19050"/>
                </a:cubicBezTo>
                <a:cubicBezTo>
                  <a:pt x="1054022" y="26890"/>
                  <a:pt x="1052785" y="38645"/>
                  <a:pt x="1057275" y="47625"/>
                </a:cubicBezTo>
                <a:cubicBezTo>
                  <a:pt x="1062395" y="57864"/>
                  <a:pt x="1071205" y="65961"/>
                  <a:pt x="1076325" y="76200"/>
                </a:cubicBezTo>
                <a:cubicBezTo>
                  <a:pt x="1080815" y="85180"/>
                  <a:pt x="1081360" y="95795"/>
                  <a:pt x="1085850" y="104775"/>
                </a:cubicBezTo>
                <a:cubicBezTo>
                  <a:pt x="1102847" y="138769"/>
                  <a:pt x="1136806" y="165256"/>
                  <a:pt x="1162050" y="190500"/>
                </a:cubicBezTo>
                <a:cubicBezTo>
                  <a:pt x="1171575" y="200025"/>
                  <a:pt x="1183153" y="207867"/>
                  <a:pt x="1190625" y="219075"/>
                </a:cubicBezTo>
                <a:cubicBezTo>
                  <a:pt x="1196975" y="228600"/>
                  <a:pt x="1201060" y="240112"/>
                  <a:pt x="1209675" y="247650"/>
                </a:cubicBezTo>
                <a:cubicBezTo>
                  <a:pt x="1226905" y="262727"/>
                  <a:pt x="1266825" y="285750"/>
                  <a:pt x="1266825" y="285750"/>
                </a:cubicBezTo>
                <a:cubicBezTo>
                  <a:pt x="1285973" y="381488"/>
                  <a:pt x="1285502" y="358712"/>
                  <a:pt x="1266825" y="514350"/>
                </a:cubicBezTo>
                <a:cubicBezTo>
                  <a:pt x="1264433" y="534287"/>
                  <a:pt x="1261974" y="557301"/>
                  <a:pt x="1247775" y="571500"/>
                </a:cubicBezTo>
                <a:lnTo>
                  <a:pt x="1219200" y="600075"/>
                </a:lnTo>
                <a:cubicBezTo>
                  <a:pt x="1211684" y="622624"/>
                  <a:pt x="1200150" y="653287"/>
                  <a:pt x="1200150" y="676275"/>
                </a:cubicBezTo>
                <a:cubicBezTo>
                  <a:pt x="1200150" y="806489"/>
                  <a:pt x="1204139" y="936704"/>
                  <a:pt x="1209675" y="1066800"/>
                </a:cubicBezTo>
                <a:cubicBezTo>
                  <a:pt x="1210334" y="1082280"/>
                  <a:pt x="1225076" y="1153329"/>
                  <a:pt x="1228725" y="1171575"/>
                </a:cubicBezTo>
                <a:cubicBezTo>
                  <a:pt x="1227226" y="1245032"/>
                  <a:pt x="1218698" y="1770161"/>
                  <a:pt x="1209675" y="1914525"/>
                </a:cubicBezTo>
                <a:cubicBezTo>
                  <a:pt x="1209049" y="1924546"/>
                  <a:pt x="1202328" y="1933299"/>
                  <a:pt x="1200150" y="1943100"/>
                </a:cubicBezTo>
                <a:cubicBezTo>
                  <a:pt x="1174498" y="2058536"/>
                  <a:pt x="1210068" y="1941920"/>
                  <a:pt x="1171575" y="2057400"/>
                </a:cubicBezTo>
                <a:lnTo>
                  <a:pt x="1162050" y="2085975"/>
                </a:lnTo>
                <a:lnTo>
                  <a:pt x="1152525" y="2114550"/>
                </a:lnTo>
                <a:cubicBezTo>
                  <a:pt x="1144795" y="2176393"/>
                  <a:pt x="1147460" y="2179902"/>
                  <a:pt x="1133475" y="2228850"/>
                </a:cubicBezTo>
                <a:cubicBezTo>
                  <a:pt x="1130717" y="2238504"/>
                  <a:pt x="1130114" y="2249500"/>
                  <a:pt x="1123950" y="2257425"/>
                </a:cubicBezTo>
                <a:cubicBezTo>
                  <a:pt x="1107410" y="2278691"/>
                  <a:pt x="1085850" y="2295525"/>
                  <a:pt x="1066800" y="2314575"/>
                </a:cubicBezTo>
                <a:cubicBezTo>
                  <a:pt x="1051976" y="2329399"/>
                  <a:pt x="1030868" y="2354243"/>
                  <a:pt x="1009650" y="2362200"/>
                </a:cubicBezTo>
                <a:cubicBezTo>
                  <a:pt x="994491" y="2367884"/>
                  <a:pt x="977900" y="2368550"/>
                  <a:pt x="962025" y="2371725"/>
                </a:cubicBezTo>
                <a:cubicBezTo>
                  <a:pt x="846989" y="2367124"/>
                  <a:pt x="740696" y="2367615"/>
                  <a:pt x="628650" y="2352675"/>
                </a:cubicBezTo>
                <a:cubicBezTo>
                  <a:pt x="612603" y="2350535"/>
                  <a:pt x="596900" y="2346325"/>
                  <a:pt x="581025" y="2343150"/>
                </a:cubicBezTo>
                <a:lnTo>
                  <a:pt x="523875" y="2305050"/>
                </a:lnTo>
                <a:cubicBezTo>
                  <a:pt x="514350" y="2298700"/>
                  <a:pt x="503395" y="2294095"/>
                  <a:pt x="495300" y="2286000"/>
                </a:cubicBezTo>
                <a:cubicBezTo>
                  <a:pt x="458630" y="2249330"/>
                  <a:pt x="477933" y="2264897"/>
                  <a:pt x="438150" y="2238375"/>
                </a:cubicBezTo>
                <a:cubicBezTo>
                  <a:pt x="431800" y="2228850"/>
                  <a:pt x="428808" y="2215867"/>
                  <a:pt x="419100" y="2209800"/>
                </a:cubicBezTo>
                <a:cubicBezTo>
                  <a:pt x="402072" y="2199157"/>
                  <a:pt x="379412" y="2198687"/>
                  <a:pt x="361950" y="219075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988EA9-C4EC-42FE-9772-AC5AF79FEA8B}"/>
              </a:ext>
            </a:extLst>
          </p:cNvPr>
          <p:cNvSpPr/>
          <p:nvPr/>
        </p:nvSpPr>
        <p:spPr>
          <a:xfrm>
            <a:off x="3703802" y="2761334"/>
            <a:ext cx="447233" cy="1037718"/>
          </a:xfrm>
          <a:custGeom>
            <a:avLst/>
            <a:gdLst>
              <a:gd name="connsiteX0" fmla="*/ 1423 w 447233"/>
              <a:gd name="connsiteY0" fmla="*/ 981991 h 1037718"/>
              <a:gd name="connsiteX1" fmla="*/ 10948 w 447233"/>
              <a:gd name="connsiteY1" fmla="*/ 353341 h 1037718"/>
              <a:gd name="connsiteX2" fmla="*/ 20473 w 447233"/>
              <a:gd name="connsiteY2" fmla="*/ 324766 h 1037718"/>
              <a:gd name="connsiteX3" fmla="*/ 29998 w 447233"/>
              <a:gd name="connsiteY3" fmla="*/ 277141 h 1037718"/>
              <a:gd name="connsiteX4" fmla="*/ 49048 w 447233"/>
              <a:gd name="connsiteY4" fmla="*/ 248566 h 1037718"/>
              <a:gd name="connsiteX5" fmla="*/ 68098 w 447233"/>
              <a:gd name="connsiteY5" fmla="*/ 191416 h 1037718"/>
              <a:gd name="connsiteX6" fmla="*/ 87148 w 447233"/>
              <a:gd name="connsiteY6" fmla="*/ 124741 h 1037718"/>
              <a:gd name="connsiteX7" fmla="*/ 96673 w 447233"/>
              <a:gd name="connsiteY7" fmla="*/ 10441 h 1037718"/>
              <a:gd name="connsiteX8" fmla="*/ 220498 w 447233"/>
              <a:gd name="connsiteY8" fmla="*/ 19966 h 1037718"/>
              <a:gd name="connsiteX9" fmla="*/ 277648 w 447233"/>
              <a:gd name="connsiteY9" fmla="*/ 39016 h 1037718"/>
              <a:gd name="connsiteX10" fmla="*/ 353848 w 447233"/>
              <a:gd name="connsiteY10" fmla="*/ 58066 h 1037718"/>
              <a:gd name="connsiteX11" fmla="*/ 382423 w 447233"/>
              <a:gd name="connsiteY11" fmla="*/ 77116 h 1037718"/>
              <a:gd name="connsiteX12" fmla="*/ 439573 w 447233"/>
              <a:gd name="connsiteY12" fmla="*/ 86641 h 1037718"/>
              <a:gd name="connsiteX13" fmla="*/ 410998 w 447233"/>
              <a:gd name="connsiteY13" fmla="*/ 181891 h 1037718"/>
              <a:gd name="connsiteX14" fmla="*/ 401473 w 447233"/>
              <a:gd name="connsiteY14" fmla="*/ 210466 h 1037718"/>
              <a:gd name="connsiteX15" fmla="*/ 372898 w 447233"/>
              <a:gd name="connsiteY15" fmla="*/ 219991 h 1037718"/>
              <a:gd name="connsiteX16" fmla="*/ 334798 w 447233"/>
              <a:gd name="connsiteY16" fmla="*/ 267616 h 1037718"/>
              <a:gd name="connsiteX17" fmla="*/ 325273 w 447233"/>
              <a:gd name="connsiteY17" fmla="*/ 296191 h 1037718"/>
              <a:gd name="connsiteX18" fmla="*/ 306223 w 447233"/>
              <a:gd name="connsiteY18" fmla="*/ 324766 h 1037718"/>
              <a:gd name="connsiteX19" fmla="*/ 287173 w 447233"/>
              <a:gd name="connsiteY19" fmla="*/ 410491 h 1037718"/>
              <a:gd name="connsiteX20" fmla="*/ 277648 w 447233"/>
              <a:gd name="connsiteY20" fmla="*/ 439066 h 1037718"/>
              <a:gd name="connsiteX21" fmla="*/ 268123 w 447233"/>
              <a:gd name="connsiteY21" fmla="*/ 505741 h 1037718"/>
              <a:gd name="connsiteX22" fmla="*/ 230023 w 447233"/>
              <a:gd name="connsiteY22" fmla="*/ 591466 h 1037718"/>
              <a:gd name="connsiteX23" fmla="*/ 201448 w 447233"/>
              <a:gd name="connsiteY23" fmla="*/ 620041 h 1037718"/>
              <a:gd name="connsiteX24" fmla="*/ 182398 w 447233"/>
              <a:gd name="connsiteY24" fmla="*/ 677191 h 1037718"/>
              <a:gd name="connsiteX25" fmla="*/ 144298 w 447233"/>
              <a:gd name="connsiteY25" fmla="*/ 762916 h 1037718"/>
              <a:gd name="connsiteX26" fmla="*/ 134773 w 447233"/>
              <a:gd name="connsiteY26" fmla="*/ 801016 h 1037718"/>
              <a:gd name="connsiteX27" fmla="*/ 106198 w 447233"/>
              <a:gd name="connsiteY27" fmla="*/ 886741 h 1037718"/>
              <a:gd name="connsiteX28" fmla="*/ 96673 w 447233"/>
              <a:gd name="connsiteY28" fmla="*/ 915316 h 1037718"/>
              <a:gd name="connsiteX29" fmla="*/ 87148 w 447233"/>
              <a:gd name="connsiteY29" fmla="*/ 943891 h 1037718"/>
              <a:gd name="connsiteX30" fmla="*/ 39523 w 447233"/>
              <a:gd name="connsiteY30" fmla="*/ 1029616 h 1037718"/>
              <a:gd name="connsiteX31" fmla="*/ 1423 w 447233"/>
              <a:gd name="connsiteY31" fmla="*/ 981991 h 103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7233" h="1037718">
                <a:moveTo>
                  <a:pt x="1423" y="981991"/>
                </a:moveTo>
                <a:cubicBezTo>
                  <a:pt x="-3340" y="869278"/>
                  <a:pt x="4876" y="562827"/>
                  <a:pt x="10948" y="353341"/>
                </a:cubicBezTo>
                <a:cubicBezTo>
                  <a:pt x="11239" y="343305"/>
                  <a:pt x="18038" y="334506"/>
                  <a:pt x="20473" y="324766"/>
                </a:cubicBezTo>
                <a:cubicBezTo>
                  <a:pt x="24400" y="309060"/>
                  <a:pt x="24314" y="292300"/>
                  <a:pt x="29998" y="277141"/>
                </a:cubicBezTo>
                <a:cubicBezTo>
                  <a:pt x="34018" y="266422"/>
                  <a:pt x="44399" y="259027"/>
                  <a:pt x="49048" y="248566"/>
                </a:cubicBezTo>
                <a:cubicBezTo>
                  <a:pt x="57203" y="230216"/>
                  <a:pt x="61748" y="210466"/>
                  <a:pt x="68098" y="191416"/>
                </a:cubicBezTo>
                <a:cubicBezTo>
                  <a:pt x="81763" y="150422"/>
                  <a:pt x="75188" y="172581"/>
                  <a:pt x="87148" y="124741"/>
                </a:cubicBezTo>
                <a:cubicBezTo>
                  <a:pt x="90323" y="86641"/>
                  <a:pt x="66610" y="34062"/>
                  <a:pt x="96673" y="10441"/>
                </a:cubicBezTo>
                <a:cubicBezTo>
                  <a:pt x="129224" y="-15135"/>
                  <a:pt x="179608" y="13510"/>
                  <a:pt x="220498" y="19966"/>
                </a:cubicBezTo>
                <a:cubicBezTo>
                  <a:pt x="240333" y="23098"/>
                  <a:pt x="258598" y="32666"/>
                  <a:pt x="277648" y="39016"/>
                </a:cubicBezTo>
                <a:cubicBezTo>
                  <a:pt x="321582" y="53661"/>
                  <a:pt x="296378" y="46572"/>
                  <a:pt x="353848" y="58066"/>
                </a:cubicBezTo>
                <a:cubicBezTo>
                  <a:pt x="363373" y="64416"/>
                  <a:pt x="371563" y="73496"/>
                  <a:pt x="382423" y="77116"/>
                </a:cubicBezTo>
                <a:cubicBezTo>
                  <a:pt x="400745" y="83223"/>
                  <a:pt x="429337" y="70264"/>
                  <a:pt x="439573" y="86641"/>
                </a:cubicBezTo>
                <a:cubicBezTo>
                  <a:pt x="463632" y="125135"/>
                  <a:pt x="424551" y="154784"/>
                  <a:pt x="410998" y="181891"/>
                </a:cubicBezTo>
                <a:cubicBezTo>
                  <a:pt x="406508" y="190871"/>
                  <a:pt x="408573" y="203366"/>
                  <a:pt x="401473" y="210466"/>
                </a:cubicBezTo>
                <a:cubicBezTo>
                  <a:pt x="394373" y="217566"/>
                  <a:pt x="382423" y="216816"/>
                  <a:pt x="372898" y="219991"/>
                </a:cubicBezTo>
                <a:cubicBezTo>
                  <a:pt x="348957" y="291815"/>
                  <a:pt x="384037" y="206068"/>
                  <a:pt x="334798" y="267616"/>
                </a:cubicBezTo>
                <a:cubicBezTo>
                  <a:pt x="328526" y="275456"/>
                  <a:pt x="329763" y="287211"/>
                  <a:pt x="325273" y="296191"/>
                </a:cubicBezTo>
                <a:cubicBezTo>
                  <a:pt x="320153" y="306430"/>
                  <a:pt x="311343" y="314527"/>
                  <a:pt x="306223" y="324766"/>
                </a:cubicBezTo>
                <a:cubicBezTo>
                  <a:pt x="293358" y="350497"/>
                  <a:pt x="293026" y="384151"/>
                  <a:pt x="287173" y="410491"/>
                </a:cubicBezTo>
                <a:cubicBezTo>
                  <a:pt x="284995" y="420292"/>
                  <a:pt x="280823" y="429541"/>
                  <a:pt x="277648" y="439066"/>
                </a:cubicBezTo>
                <a:cubicBezTo>
                  <a:pt x="274473" y="461291"/>
                  <a:pt x="273171" y="483865"/>
                  <a:pt x="268123" y="505741"/>
                </a:cubicBezTo>
                <a:cubicBezTo>
                  <a:pt x="260170" y="540205"/>
                  <a:pt x="251822" y="565308"/>
                  <a:pt x="230023" y="591466"/>
                </a:cubicBezTo>
                <a:cubicBezTo>
                  <a:pt x="221399" y="601814"/>
                  <a:pt x="210973" y="610516"/>
                  <a:pt x="201448" y="620041"/>
                </a:cubicBezTo>
                <a:cubicBezTo>
                  <a:pt x="195098" y="639091"/>
                  <a:pt x="193537" y="660483"/>
                  <a:pt x="182398" y="677191"/>
                </a:cubicBezTo>
                <a:cubicBezTo>
                  <a:pt x="157379" y="714720"/>
                  <a:pt x="157900" y="708508"/>
                  <a:pt x="144298" y="762916"/>
                </a:cubicBezTo>
                <a:cubicBezTo>
                  <a:pt x="141123" y="775616"/>
                  <a:pt x="138535" y="788477"/>
                  <a:pt x="134773" y="801016"/>
                </a:cubicBezTo>
                <a:lnTo>
                  <a:pt x="106198" y="886741"/>
                </a:lnTo>
                <a:lnTo>
                  <a:pt x="96673" y="915316"/>
                </a:lnTo>
                <a:cubicBezTo>
                  <a:pt x="93498" y="924841"/>
                  <a:pt x="92717" y="935537"/>
                  <a:pt x="87148" y="943891"/>
                </a:cubicBezTo>
                <a:cubicBezTo>
                  <a:pt x="43479" y="1009395"/>
                  <a:pt x="56288" y="979321"/>
                  <a:pt x="39523" y="1029616"/>
                </a:cubicBezTo>
                <a:cubicBezTo>
                  <a:pt x="16951" y="995757"/>
                  <a:pt x="6186" y="1094704"/>
                  <a:pt x="1423" y="98199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4FBA9A6-8814-45A7-93C8-2C302B23FDCE}"/>
              </a:ext>
            </a:extLst>
          </p:cNvPr>
          <p:cNvSpPr/>
          <p:nvPr/>
        </p:nvSpPr>
        <p:spPr>
          <a:xfrm>
            <a:off x="3733800" y="1228725"/>
            <a:ext cx="628650" cy="1171575"/>
          </a:xfrm>
          <a:custGeom>
            <a:avLst/>
            <a:gdLst>
              <a:gd name="connsiteX0" fmla="*/ 9525 w 628650"/>
              <a:gd name="connsiteY0" fmla="*/ 476250 h 1171575"/>
              <a:gd name="connsiteX1" fmla="*/ 28575 w 628650"/>
              <a:gd name="connsiteY1" fmla="*/ 142875 h 1171575"/>
              <a:gd name="connsiteX2" fmla="*/ 38100 w 628650"/>
              <a:gd name="connsiteY2" fmla="*/ 114300 h 1171575"/>
              <a:gd name="connsiteX3" fmla="*/ 47625 w 628650"/>
              <a:gd name="connsiteY3" fmla="*/ 47625 h 1171575"/>
              <a:gd name="connsiteX4" fmla="*/ 76200 w 628650"/>
              <a:gd name="connsiteY4" fmla="*/ 28575 h 1171575"/>
              <a:gd name="connsiteX5" fmla="*/ 95250 w 628650"/>
              <a:gd name="connsiteY5" fmla="*/ 0 h 1171575"/>
              <a:gd name="connsiteX6" fmla="*/ 247650 w 628650"/>
              <a:gd name="connsiteY6" fmla="*/ 9525 h 1171575"/>
              <a:gd name="connsiteX7" fmla="*/ 276225 w 628650"/>
              <a:gd name="connsiteY7" fmla="*/ 19050 h 1171575"/>
              <a:gd name="connsiteX8" fmla="*/ 361950 w 628650"/>
              <a:gd name="connsiteY8" fmla="*/ 85725 h 1171575"/>
              <a:gd name="connsiteX9" fmla="*/ 400050 w 628650"/>
              <a:gd name="connsiteY9" fmla="*/ 142875 h 1171575"/>
              <a:gd name="connsiteX10" fmla="*/ 600075 w 628650"/>
              <a:gd name="connsiteY10" fmla="*/ 171450 h 1171575"/>
              <a:gd name="connsiteX11" fmla="*/ 628650 w 628650"/>
              <a:gd name="connsiteY11" fmla="*/ 266700 h 1171575"/>
              <a:gd name="connsiteX12" fmla="*/ 609600 w 628650"/>
              <a:gd name="connsiteY12" fmla="*/ 352425 h 1171575"/>
              <a:gd name="connsiteX13" fmla="*/ 571500 w 628650"/>
              <a:gd name="connsiteY13" fmla="*/ 409575 h 1171575"/>
              <a:gd name="connsiteX14" fmla="*/ 523875 w 628650"/>
              <a:gd name="connsiteY14" fmla="*/ 447675 h 1171575"/>
              <a:gd name="connsiteX15" fmla="*/ 514350 w 628650"/>
              <a:gd name="connsiteY15" fmla="*/ 476250 h 1171575"/>
              <a:gd name="connsiteX16" fmla="*/ 476250 w 628650"/>
              <a:gd name="connsiteY16" fmla="*/ 523875 h 1171575"/>
              <a:gd name="connsiteX17" fmla="*/ 466725 w 628650"/>
              <a:gd name="connsiteY17" fmla="*/ 685800 h 1171575"/>
              <a:gd name="connsiteX18" fmla="*/ 400050 w 628650"/>
              <a:gd name="connsiteY18" fmla="*/ 771525 h 1171575"/>
              <a:gd name="connsiteX19" fmla="*/ 371475 w 628650"/>
              <a:gd name="connsiteY19" fmla="*/ 790575 h 1171575"/>
              <a:gd name="connsiteX20" fmla="*/ 361950 w 628650"/>
              <a:gd name="connsiteY20" fmla="*/ 819150 h 1171575"/>
              <a:gd name="connsiteX21" fmla="*/ 342900 w 628650"/>
              <a:gd name="connsiteY21" fmla="*/ 847725 h 1171575"/>
              <a:gd name="connsiteX22" fmla="*/ 304800 w 628650"/>
              <a:gd name="connsiteY22" fmla="*/ 933450 h 1171575"/>
              <a:gd name="connsiteX23" fmla="*/ 285750 w 628650"/>
              <a:gd name="connsiteY23" fmla="*/ 1000125 h 1171575"/>
              <a:gd name="connsiteX24" fmla="*/ 266700 w 628650"/>
              <a:gd name="connsiteY24" fmla="*/ 1028700 h 1171575"/>
              <a:gd name="connsiteX25" fmla="*/ 247650 w 628650"/>
              <a:gd name="connsiteY25" fmla="*/ 1085850 h 1171575"/>
              <a:gd name="connsiteX26" fmla="*/ 219075 w 628650"/>
              <a:gd name="connsiteY26" fmla="*/ 1143000 h 1171575"/>
              <a:gd name="connsiteX27" fmla="*/ 200025 w 628650"/>
              <a:gd name="connsiteY27" fmla="*/ 1171575 h 1171575"/>
              <a:gd name="connsiteX28" fmla="*/ 123825 w 628650"/>
              <a:gd name="connsiteY28" fmla="*/ 1162050 h 1171575"/>
              <a:gd name="connsiteX29" fmla="*/ 95250 w 628650"/>
              <a:gd name="connsiteY29" fmla="*/ 1152525 h 1171575"/>
              <a:gd name="connsiteX30" fmla="*/ 57150 w 628650"/>
              <a:gd name="connsiteY30" fmla="*/ 1095375 h 1171575"/>
              <a:gd name="connsiteX31" fmla="*/ 47625 w 628650"/>
              <a:gd name="connsiteY31" fmla="*/ 1009650 h 1171575"/>
              <a:gd name="connsiteX32" fmla="*/ 28575 w 628650"/>
              <a:gd name="connsiteY32" fmla="*/ 981075 h 1171575"/>
              <a:gd name="connsiteX33" fmla="*/ 9525 w 628650"/>
              <a:gd name="connsiteY33" fmla="*/ 923925 h 1171575"/>
              <a:gd name="connsiteX34" fmla="*/ 0 w 628650"/>
              <a:gd name="connsiteY34" fmla="*/ 895350 h 1171575"/>
              <a:gd name="connsiteX35" fmla="*/ 9525 w 628650"/>
              <a:gd name="connsiteY35" fmla="*/ 723900 h 1171575"/>
              <a:gd name="connsiteX36" fmla="*/ 28575 w 628650"/>
              <a:gd name="connsiteY36" fmla="*/ 657225 h 1171575"/>
              <a:gd name="connsiteX37" fmla="*/ 57150 w 628650"/>
              <a:gd name="connsiteY37" fmla="*/ 504825 h 1171575"/>
              <a:gd name="connsiteX38" fmla="*/ 9525 w 628650"/>
              <a:gd name="connsiteY38" fmla="*/ 47625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28650" h="1171575">
                <a:moveTo>
                  <a:pt x="9525" y="476250"/>
                </a:moveTo>
                <a:cubicBezTo>
                  <a:pt x="12510" y="389685"/>
                  <a:pt x="5414" y="247098"/>
                  <a:pt x="28575" y="142875"/>
                </a:cubicBezTo>
                <a:cubicBezTo>
                  <a:pt x="30753" y="133074"/>
                  <a:pt x="34925" y="123825"/>
                  <a:pt x="38100" y="114300"/>
                </a:cubicBezTo>
                <a:cubicBezTo>
                  <a:pt x="41275" y="92075"/>
                  <a:pt x="38507" y="68141"/>
                  <a:pt x="47625" y="47625"/>
                </a:cubicBezTo>
                <a:cubicBezTo>
                  <a:pt x="52274" y="37164"/>
                  <a:pt x="68105" y="36670"/>
                  <a:pt x="76200" y="28575"/>
                </a:cubicBezTo>
                <a:cubicBezTo>
                  <a:pt x="84295" y="20480"/>
                  <a:pt x="88900" y="9525"/>
                  <a:pt x="95250" y="0"/>
                </a:cubicBezTo>
                <a:cubicBezTo>
                  <a:pt x="146050" y="3175"/>
                  <a:pt x="197031" y="4197"/>
                  <a:pt x="247650" y="9525"/>
                </a:cubicBezTo>
                <a:cubicBezTo>
                  <a:pt x="257635" y="10576"/>
                  <a:pt x="267448" y="14174"/>
                  <a:pt x="276225" y="19050"/>
                </a:cubicBezTo>
                <a:cubicBezTo>
                  <a:pt x="304408" y="34707"/>
                  <a:pt x="340822" y="58561"/>
                  <a:pt x="361950" y="85725"/>
                </a:cubicBezTo>
                <a:cubicBezTo>
                  <a:pt x="376006" y="103797"/>
                  <a:pt x="378330" y="135635"/>
                  <a:pt x="400050" y="142875"/>
                </a:cubicBezTo>
                <a:cubicBezTo>
                  <a:pt x="502481" y="177019"/>
                  <a:pt x="437164" y="160589"/>
                  <a:pt x="600075" y="171450"/>
                </a:cubicBezTo>
                <a:cubicBezTo>
                  <a:pt x="623265" y="241019"/>
                  <a:pt x="614255" y="209119"/>
                  <a:pt x="628650" y="266700"/>
                </a:cubicBezTo>
                <a:cubicBezTo>
                  <a:pt x="626066" y="282206"/>
                  <a:pt x="620766" y="332326"/>
                  <a:pt x="609600" y="352425"/>
                </a:cubicBezTo>
                <a:cubicBezTo>
                  <a:pt x="598481" y="372439"/>
                  <a:pt x="584200" y="390525"/>
                  <a:pt x="571500" y="409575"/>
                </a:cubicBezTo>
                <a:cubicBezTo>
                  <a:pt x="546881" y="446504"/>
                  <a:pt x="563310" y="434530"/>
                  <a:pt x="523875" y="447675"/>
                </a:cubicBezTo>
                <a:cubicBezTo>
                  <a:pt x="520700" y="457200"/>
                  <a:pt x="520622" y="468410"/>
                  <a:pt x="514350" y="476250"/>
                </a:cubicBezTo>
                <a:cubicBezTo>
                  <a:pt x="465111" y="537798"/>
                  <a:pt x="500191" y="452051"/>
                  <a:pt x="476250" y="523875"/>
                </a:cubicBezTo>
                <a:cubicBezTo>
                  <a:pt x="473075" y="577850"/>
                  <a:pt x="478211" y="632966"/>
                  <a:pt x="466725" y="685800"/>
                </a:cubicBezTo>
                <a:cubicBezTo>
                  <a:pt x="462026" y="707417"/>
                  <a:pt x="420767" y="754261"/>
                  <a:pt x="400050" y="771525"/>
                </a:cubicBezTo>
                <a:cubicBezTo>
                  <a:pt x="391256" y="778854"/>
                  <a:pt x="381000" y="784225"/>
                  <a:pt x="371475" y="790575"/>
                </a:cubicBezTo>
                <a:cubicBezTo>
                  <a:pt x="368300" y="800100"/>
                  <a:pt x="366440" y="810170"/>
                  <a:pt x="361950" y="819150"/>
                </a:cubicBezTo>
                <a:cubicBezTo>
                  <a:pt x="356830" y="829389"/>
                  <a:pt x="347549" y="837264"/>
                  <a:pt x="342900" y="847725"/>
                </a:cubicBezTo>
                <a:cubicBezTo>
                  <a:pt x="297560" y="949740"/>
                  <a:pt x="347913" y="868781"/>
                  <a:pt x="304800" y="933450"/>
                </a:cubicBezTo>
                <a:cubicBezTo>
                  <a:pt x="301748" y="945657"/>
                  <a:pt x="292582" y="986460"/>
                  <a:pt x="285750" y="1000125"/>
                </a:cubicBezTo>
                <a:cubicBezTo>
                  <a:pt x="280630" y="1010364"/>
                  <a:pt x="271349" y="1018239"/>
                  <a:pt x="266700" y="1028700"/>
                </a:cubicBezTo>
                <a:cubicBezTo>
                  <a:pt x="258545" y="1047050"/>
                  <a:pt x="258789" y="1069142"/>
                  <a:pt x="247650" y="1085850"/>
                </a:cubicBezTo>
                <a:cubicBezTo>
                  <a:pt x="193055" y="1167742"/>
                  <a:pt x="258510" y="1064130"/>
                  <a:pt x="219075" y="1143000"/>
                </a:cubicBezTo>
                <a:cubicBezTo>
                  <a:pt x="213955" y="1153239"/>
                  <a:pt x="206375" y="1162050"/>
                  <a:pt x="200025" y="1171575"/>
                </a:cubicBezTo>
                <a:cubicBezTo>
                  <a:pt x="174625" y="1168400"/>
                  <a:pt x="149010" y="1166629"/>
                  <a:pt x="123825" y="1162050"/>
                </a:cubicBezTo>
                <a:cubicBezTo>
                  <a:pt x="113947" y="1160254"/>
                  <a:pt x="102350" y="1159625"/>
                  <a:pt x="95250" y="1152525"/>
                </a:cubicBezTo>
                <a:cubicBezTo>
                  <a:pt x="79061" y="1136336"/>
                  <a:pt x="57150" y="1095375"/>
                  <a:pt x="57150" y="1095375"/>
                </a:cubicBezTo>
                <a:cubicBezTo>
                  <a:pt x="53975" y="1066800"/>
                  <a:pt x="54598" y="1037542"/>
                  <a:pt x="47625" y="1009650"/>
                </a:cubicBezTo>
                <a:cubicBezTo>
                  <a:pt x="44849" y="998544"/>
                  <a:pt x="33224" y="991536"/>
                  <a:pt x="28575" y="981075"/>
                </a:cubicBezTo>
                <a:cubicBezTo>
                  <a:pt x="20420" y="962725"/>
                  <a:pt x="15875" y="942975"/>
                  <a:pt x="9525" y="923925"/>
                </a:cubicBezTo>
                <a:lnTo>
                  <a:pt x="0" y="895350"/>
                </a:lnTo>
                <a:cubicBezTo>
                  <a:pt x="3175" y="838200"/>
                  <a:pt x="4343" y="780903"/>
                  <a:pt x="9525" y="723900"/>
                </a:cubicBezTo>
                <a:cubicBezTo>
                  <a:pt x="13471" y="680499"/>
                  <a:pt x="21057" y="694814"/>
                  <a:pt x="28575" y="657225"/>
                </a:cubicBezTo>
                <a:cubicBezTo>
                  <a:pt x="70979" y="445204"/>
                  <a:pt x="31071" y="609140"/>
                  <a:pt x="57150" y="504825"/>
                </a:cubicBezTo>
                <a:lnTo>
                  <a:pt x="9525" y="47625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3EC397-3F53-4CB7-B6D6-5061CC29CA0B}"/>
              </a:ext>
            </a:extLst>
          </p:cNvPr>
          <p:cNvSpPr/>
          <p:nvPr/>
        </p:nvSpPr>
        <p:spPr>
          <a:xfrm>
            <a:off x="280987" y="5153025"/>
            <a:ext cx="2809875" cy="1533525"/>
          </a:xfrm>
          <a:custGeom>
            <a:avLst/>
            <a:gdLst>
              <a:gd name="connsiteX0" fmla="*/ 657225 w 2809875"/>
              <a:gd name="connsiteY0" fmla="*/ 1428750 h 1533525"/>
              <a:gd name="connsiteX1" fmla="*/ 609600 w 2809875"/>
              <a:gd name="connsiteY1" fmla="*/ 1419225 h 1533525"/>
              <a:gd name="connsiteX2" fmla="*/ 581025 w 2809875"/>
              <a:gd name="connsiteY2" fmla="*/ 1409700 h 1533525"/>
              <a:gd name="connsiteX3" fmla="*/ 533400 w 2809875"/>
              <a:gd name="connsiteY3" fmla="*/ 1400175 h 1533525"/>
              <a:gd name="connsiteX4" fmla="*/ 504825 w 2809875"/>
              <a:gd name="connsiteY4" fmla="*/ 1390650 h 1533525"/>
              <a:gd name="connsiteX5" fmla="*/ 438150 w 2809875"/>
              <a:gd name="connsiteY5" fmla="*/ 1381125 h 1533525"/>
              <a:gd name="connsiteX6" fmla="*/ 400050 w 2809875"/>
              <a:gd name="connsiteY6" fmla="*/ 1362075 h 1533525"/>
              <a:gd name="connsiteX7" fmla="*/ 342900 w 2809875"/>
              <a:gd name="connsiteY7" fmla="*/ 1352550 h 1533525"/>
              <a:gd name="connsiteX8" fmla="*/ 228600 w 2809875"/>
              <a:gd name="connsiteY8" fmla="*/ 1333500 h 1533525"/>
              <a:gd name="connsiteX9" fmla="*/ 171450 w 2809875"/>
              <a:gd name="connsiteY9" fmla="*/ 1314450 h 1533525"/>
              <a:gd name="connsiteX10" fmla="*/ 123825 w 2809875"/>
              <a:gd name="connsiteY10" fmla="*/ 1295400 h 1533525"/>
              <a:gd name="connsiteX11" fmla="*/ 76200 w 2809875"/>
              <a:gd name="connsiteY11" fmla="*/ 1285875 h 1533525"/>
              <a:gd name="connsiteX12" fmla="*/ 57150 w 2809875"/>
              <a:gd name="connsiteY12" fmla="*/ 1257300 h 1533525"/>
              <a:gd name="connsiteX13" fmla="*/ 0 w 2809875"/>
              <a:gd name="connsiteY13" fmla="*/ 1238250 h 1533525"/>
              <a:gd name="connsiteX14" fmla="*/ 19050 w 2809875"/>
              <a:gd name="connsiteY14" fmla="*/ 1133475 h 1533525"/>
              <a:gd name="connsiteX15" fmla="*/ 38100 w 2809875"/>
              <a:gd name="connsiteY15" fmla="*/ 1104900 h 1533525"/>
              <a:gd name="connsiteX16" fmla="*/ 47625 w 2809875"/>
              <a:gd name="connsiteY16" fmla="*/ 1076325 h 1533525"/>
              <a:gd name="connsiteX17" fmla="*/ 104775 w 2809875"/>
              <a:gd name="connsiteY17" fmla="*/ 1038225 h 1533525"/>
              <a:gd name="connsiteX18" fmla="*/ 161925 w 2809875"/>
              <a:gd name="connsiteY18" fmla="*/ 1000125 h 1533525"/>
              <a:gd name="connsiteX19" fmla="*/ 190500 w 2809875"/>
              <a:gd name="connsiteY19" fmla="*/ 942975 h 1533525"/>
              <a:gd name="connsiteX20" fmla="*/ 209550 w 2809875"/>
              <a:gd name="connsiteY20" fmla="*/ 885825 h 1533525"/>
              <a:gd name="connsiteX21" fmla="*/ 247650 w 2809875"/>
              <a:gd name="connsiteY21" fmla="*/ 828675 h 1533525"/>
              <a:gd name="connsiteX22" fmla="*/ 266700 w 2809875"/>
              <a:gd name="connsiteY22" fmla="*/ 800100 h 1533525"/>
              <a:gd name="connsiteX23" fmla="*/ 295275 w 2809875"/>
              <a:gd name="connsiteY23" fmla="*/ 781050 h 1533525"/>
              <a:gd name="connsiteX24" fmla="*/ 333375 w 2809875"/>
              <a:gd name="connsiteY24" fmla="*/ 723900 h 1533525"/>
              <a:gd name="connsiteX25" fmla="*/ 419100 w 2809875"/>
              <a:gd name="connsiteY25" fmla="*/ 676275 h 1533525"/>
              <a:gd name="connsiteX26" fmla="*/ 447675 w 2809875"/>
              <a:gd name="connsiteY26" fmla="*/ 657225 h 1533525"/>
              <a:gd name="connsiteX27" fmla="*/ 476250 w 2809875"/>
              <a:gd name="connsiteY27" fmla="*/ 628650 h 1533525"/>
              <a:gd name="connsiteX28" fmla="*/ 504825 w 2809875"/>
              <a:gd name="connsiteY28" fmla="*/ 619125 h 1533525"/>
              <a:gd name="connsiteX29" fmla="*/ 533400 w 2809875"/>
              <a:gd name="connsiteY29" fmla="*/ 600075 h 1533525"/>
              <a:gd name="connsiteX30" fmla="*/ 571500 w 2809875"/>
              <a:gd name="connsiteY30" fmla="*/ 542925 h 1533525"/>
              <a:gd name="connsiteX31" fmla="*/ 590550 w 2809875"/>
              <a:gd name="connsiteY31" fmla="*/ 514350 h 1533525"/>
              <a:gd name="connsiteX32" fmla="*/ 600075 w 2809875"/>
              <a:gd name="connsiteY32" fmla="*/ 485775 h 1533525"/>
              <a:gd name="connsiteX33" fmla="*/ 647700 w 2809875"/>
              <a:gd name="connsiteY33" fmla="*/ 428625 h 1533525"/>
              <a:gd name="connsiteX34" fmla="*/ 695325 w 2809875"/>
              <a:gd name="connsiteY34" fmla="*/ 352425 h 1533525"/>
              <a:gd name="connsiteX35" fmla="*/ 762000 w 2809875"/>
              <a:gd name="connsiteY35" fmla="*/ 276225 h 1533525"/>
              <a:gd name="connsiteX36" fmla="*/ 781050 w 2809875"/>
              <a:gd name="connsiteY36" fmla="*/ 219075 h 1533525"/>
              <a:gd name="connsiteX37" fmla="*/ 838200 w 2809875"/>
              <a:gd name="connsiteY37" fmla="*/ 180975 h 1533525"/>
              <a:gd name="connsiteX38" fmla="*/ 866775 w 2809875"/>
              <a:gd name="connsiteY38" fmla="*/ 161925 h 1533525"/>
              <a:gd name="connsiteX39" fmla="*/ 933450 w 2809875"/>
              <a:gd name="connsiteY39" fmla="*/ 142875 h 1533525"/>
              <a:gd name="connsiteX40" fmla="*/ 1019175 w 2809875"/>
              <a:gd name="connsiteY40" fmla="*/ 104775 h 1533525"/>
              <a:gd name="connsiteX41" fmla="*/ 1047750 w 2809875"/>
              <a:gd name="connsiteY41" fmla="*/ 95250 h 1533525"/>
              <a:gd name="connsiteX42" fmla="*/ 1076325 w 2809875"/>
              <a:gd name="connsiteY42" fmla="*/ 85725 h 1533525"/>
              <a:gd name="connsiteX43" fmla="*/ 1133475 w 2809875"/>
              <a:gd name="connsiteY43" fmla="*/ 47625 h 1533525"/>
              <a:gd name="connsiteX44" fmla="*/ 1219200 w 2809875"/>
              <a:gd name="connsiteY44" fmla="*/ 9525 h 1533525"/>
              <a:gd name="connsiteX45" fmla="*/ 1247775 w 2809875"/>
              <a:gd name="connsiteY45" fmla="*/ 0 h 1533525"/>
              <a:gd name="connsiteX46" fmla="*/ 1419225 w 2809875"/>
              <a:gd name="connsiteY46" fmla="*/ 9525 h 1533525"/>
              <a:gd name="connsiteX47" fmla="*/ 1457325 w 2809875"/>
              <a:gd name="connsiteY47" fmla="*/ 47625 h 1533525"/>
              <a:gd name="connsiteX48" fmla="*/ 1971675 w 2809875"/>
              <a:gd name="connsiteY48" fmla="*/ 57150 h 1533525"/>
              <a:gd name="connsiteX49" fmla="*/ 2019300 w 2809875"/>
              <a:gd name="connsiteY49" fmla="*/ 66675 h 1533525"/>
              <a:gd name="connsiteX50" fmla="*/ 2076450 w 2809875"/>
              <a:gd name="connsiteY50" fmla="*/ 85725 h 1533525"/>
              <a:gd name="connsiteX51" fmla="*/ 2238375 w 2809875"/>
              <a:gd name="connsiteY51" fmla="*/ 95250 h 1533525"/>
              <a:gd name="connsiteX52" fmla="*/ 2286000 w 2809875"/>
              <a:gd name="connsiteY52" fmla="*/ 142875 h 1533525"/>
              <a:gd name="connsiteX53" fmla="*/ 2343150 w 2809875"/>
              <a:gd name="connsiteY53" fmla="*/ 171450 h 1533525"/>
              <a:gd name="connsiteX54" fmla="*/ 2419350 w 2809875"/>
              <a:gd name="connsiteY54" fmla="*/ 200025 h 1533525"/>
              <a:gd name="connsiteX55" fmla="*/ 2447925 w 2809875"/>
              <a:gd name="connsiteY55" fmla="*/ 219075 h 1533525"/>
              <a:gd name="connsiteX56" fmla="*/ 2457450 w 2809875"/>
              <a:gd name="connsiteY56" fmla="*/ 247650 h 1533525"/>
              <a:gd name="connsiteX57" fmla="*/ 2505075 w 2809875"/>
              <a:gd name="connsiteY57" fmla="*/ 295275 h 1533525"/>
              <a:gd name="connsiteX58" fmla="*/ 2524125 w 2809875"/>
              <a:gd name="connsiteY58" fmla="*/ 323850 h 1533525"/>
              <a:gd name="connsiteX59" fmla="*/ 2590800 w 2809875"/>
              <a:gd name="connsiteY59" fmla="*/ 352425 h 1533525"/>
              <a:gd name="connsiteX60" fmla="*/ 2619375 w 2809875"/>
              <a:gd name="connsiteY60" fmla="*/ 371475 h 1533525"/>
              <a:gd name="connsiteX61" fmla="*/ 2647950 w 2809875"/>
              <a:gd name="connsiteY61" fmla="*/ 381000 h 1533525"/>
              <a:gd name="connsiteX62" fmla="*/ 2676525 w 2809875"/>
              <a:gd name="connsiteY62" fmla="*/ 438150 h 1533525"/>
              <a:gd name="connsiteX63" fmla="*/ 2714625 w 2809875"/>
              <a:gd name="connsiteY63" fmla="*/ 495300 h 1533525"/>
              <a:gd name="connsiteX64" fmla="*/ 2733675 w 2809875"/>
              <a:gd name="connsiteY64" fmla="*/ 523875 h 1533525"/>
              <a:gd name="connsiteX65" fmla="*/ 2743200 w 2809875"/>
              <a:gd name="connsiteY65" fmla="*/ 552450 h 1533525"/>
              <a:gd name="connsiteX66" fmla="*/ 2733675 w 2809875"/>
              <a:gd name="connsiteY66" fmla="*/ 704850 h 1533525"/>
              <a:gd name="connsiteX67" fmla="*/ 2714625 w 2809875"/>
              <a:gd name="connsiteY67" fmla="*/ 742950 h 1533525"/>
              <a:gd name="connsiteX68" fmla="*/ 2724150 w 2809875"/>
              <a:gd name="connsiteY68" fmla="*/ 838200 h 1533525"/>
              <a:gd name="connsiteX69" fmla="*/ 2743200 w 2809875"/>
              <a:gd name="connsiteY69" fmla="*/ 895350 h 1533525"/>
              <a:gd name="connsiteX70" fmla="*/ 2752725 w 2809875"/>
              <a:gd name="connsiteY70" fmla="*/ 933450 h 1533525"/>
              <a:gd name="connsiteX71" fmla="*/ 2771775 w 2809875"/>
              <a:gd name="connsiteY71" fmla="*/ 990600 h 1533525"/>
              <a:gd name="connsiteX72" fmla="*/ 2781300 w 2809875"/>
              <a:gd name="connsiteY72" fmla="*/ 1123950 h 1533525"/>
              <a:gd name="connsiteX73" fmla="*/ 2790825 w 2809875"/>
              <a:gd name="connsiteY73" fmla="*/ 1152525 h 1533525"/>
              <a:gd name="connsiteX74" fmla="*/ 2809875 w 2809875"/>
              <a:gd name="connsiteY74" fmla="*/ 1257300 h 1533525"/>
              <a:gd name="connsiteX75" fmla="*/ 2800350 w 2809875"/>
              <a:gd name="connsiteY75" fmla="*/ 1476375 h 1533525"/>
              <a:gd name="connsiteX76" fmla="*/ 2733675 w 2809875"/>
              <a:gd name="connsiteY76" fmla="*/ 1514475 h 1533525"/>
              <a:gd name="connsiteX77" fmla="*/ 2676525 w 2809875"/>
              <a:gd name="connsiteY77" fmla="*/ 1533525 h 1533525"/>
              <a:gd name="connsiteX78" fmla="*/ 2600325 w 2809875"/>
              <a:gd name="connsiteY78" fmla="*/ 1524000 h 1533525"/>
              <a:gd name="connsiteX79" fmla="*/ 2543175 w 2809875"/>
              <a:gd name="connsiteY79" fmla="*/ 1504950 h 1533525"/>
              <a:gd name="connsiteX80" fmla="*/ 2514600 w 2809875"/>
              <a:gd name="connsiteY80" fmla="*/ 1495425 h 1533525"/>
              <a:gd name="connsiteX81" fmla="*/ 2428875 w 2809875"/>
              <a:gd name="connsiteY81" fmla="*/ 1476375 h 1533525"/>
              <a:gd name="connsiteX82" fmla="*/ 2371725 w 2809875"/>
              <a:gd name="connsiteY82" fmla="*/ 1466850 h 1533525"/>
              <a:gd name="connsiteX83" fmla="*/ 2343150 w 2809875"/>
              <a:gd name="connsiteY83" fmla="*/ 1457325 h 1533525"/>
              <a:gd name="connsiteX84" fmla="*/ 2038350 w 2809875"/>
              <a:gd name="connsiteY84" fmla="*/ 1438275 h 1533525"/>
              <a:gd name="connsiteX85" fmla="*/ 657225 w 2809875"/>
              <a:gd name="connsiteY85" fmla="*/ 142875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809875" h="1533525">
                <a:moveTo>
                  <a:pt x="657225" y="1428750"/>
                </a:moveTo>
                <a:cubicBezTo>
                  <a:pt x="641350" y="1425575"/>
                  <a:pt x="625306" y="1423152"/>
                  <a:pt x="609600" y="1419225"/>
                </a:cubicBezTo>
                <a:cubicBezTo>
                  <a:pt x="599860" y="1416790"/>
                  <a:pt x="590765" y="1412135"/>
                  <a:pt x="581025" y="1409700"/>
                </a:cubicBezTo>
                <a:cubicBezTo>
                  <a:pt x="565319" y="1405773"/>
                  <a:pt x="549106" y="1404102"/>
                  <a:pt x="533400" y="1400175"/>
                </a:cubicBezTo>
                <a:cubicBezTo>
                  <a:pt x="523660" y="1397740"/>
                  <a:pt x="514670" y="1392619"/>
                  <a:pt x="504825" y="1390650"/>
                </a:cubicBezTo>
                <a:cubicBezTo>
                  <a:pt x="482810" y="1386247"/>
                  <a:pt x="460375" y="1384300"/>
                  <a:pt x="438150" y="1381125"/>
                </a:cubicBezTo>
                <a:cubicBezTo>
                  <a:pt x="425450" y="1374775"/>
                  <a:pt x="413650" y="1366155"/>
                  <a:pt x="400050" y="1362075"/>
                </a:cubicBezTo>
                <a:cubicBezTo>
                  <a:pt x="381552" y="1356526"/>
                  <a:pt x="361901" y="1356005"/>
                  <a:pt x="342900" y="1352550"/>
                </a:cubicBezTo>
                <a:cubicBezTo>
                  <a:pt x="240762" y="1333979"/>
                  <a:pt x="356369" y="1351753"/>
                  <a:pt x="228600" y="1333500"/>
                </a:cubicBezTo>
                <a:cubicBezTo>
                  <a:pt x="209550" y="1327150"/>
                  <a:pt x="190094" y="1321908"/>
                  <a:pt x="171450" y="1314450"/>
                </a:cubicBezTo>
                <a:cubicBezTo>
                  <a:pt x="155575" y="1308100"/>
                  <a:pt x="140202" y="1300313"/>
                  <a:pt x="123825" y="1295400"/>
                </a:cubicBezTo>
                <a:cubicBezTo>
                  <a:pt x="108318" y="1290748"/>
                  <a:pt x="92075" y="1289050"/>
                  <a:pt x="76200" y="1285875"/>
                </a:cubicBezTo>
                <a:cubicBezTo>
                  <a:pt x="69850" y="1276350"/>
                  <a:pt x="66858" y="1263367"/>
                  <a:pt x="57150" y="1257300"/>
                </a:cubicBezTo>
                <a:cubicBezTo>
                  <a:pt x="40122" y="1246657"/>
                  <a:pt x="0" y="1238250"/>
                  <a:pt x="0" y="1238250"/>
                </a:cubicBezTo>
                <a:cubicBezTo>
                  <a:pt x="3283" y="1211983"/>
                  <a:pt x="4367" y="1162841"/>
                  <a:pt x="19050" y="1133475"/>
                </a:cubicBezTo>
                <a:cubicBezTo>
                  <a:pt x="24170" y="1123236"/>
                  <a:pt x="32980" y="1115139"/>
                  <a:pt x="38100" y="1104900"/>
                </a:cubicBezTo>
                <a:cubicBezTo>
                  <a:pt x="42590" y="1095920"/>
                  <a:pt x="40525" y="1083425"/>
                  <a:pt x="47625" y="1076325"/>
                </a:cubicBezTo>
                <a:cubicBezTo>
                  <a:pt x="63814" y="1060136"/>
                  <a:pt x="88586" y="1054414"/>
                  <a:pt x="104775" y="1038225"/>
                </a:cubicBezTo>
                <a:cubicBezTo>
                  <a:pt x="140450" y="1002550"/>
                  <a:pt x="120571" y="1013910"/>
                  <a:pt x="161925" y="1000125"/>
                </a:cubicBezTo>
                <a:cubicBezTo>
                  <a:pt x="196663" y="895912"/>
                  <a:pt x="141261" y="1053762"/>
                  <a:pt x="190500" y="942975"/>
                </a:cubicBezTo>
                <a:cubicBezTo>
                  <a:pt x="198655" y="924625"/>
                  <a:pt x="198411" y="902533"/>
                  <a:pt x="209550" y="885825"/>
                </a:cubicBezTo>
                <a:lnTo>
                  <a:pt x="247650" y="828675"/>
                </a:lnTo>
                <a:cubicBezTo>
                  <a:pt x="254000" y="819150"/>
                  <a:pt x="257175" y="806450"/>
                  <a:pt x="266700" y="800100"/>
                </a:cubicBezTo>
                <a:lnTo>
                  <a:pt x="295275" y="781050"/>
                </a:lnTo>
                <a:cubicBezTo>
                  <a:pt x="307975" y="762000"/>
                  <a:pt x="311655" y="731140"/>
                  <a:pt x="333375" y="723900"/>
                </a:cubicBezTo>
                <a:cubicBezTo>
                  <a:pt x="383670" y="707135"/>
                  <a:pt x="353596" y="719944"/>
                  <a:pt x="419100" y="676275"/>
                </a:cubicBezTo>
                <a:cubicBezTo>
                  <a:pt x="428625" y="669925"/>
                  <a:pt x="439580" y="665320"/>
                  <a:pt x="447675" y="657225"/>
                </a:cubicBezTo>
                <a:cubicBezTo>
                  <a:pt x="457200" y="647700"/>
                  <a:pt x="465042" y="636122"/>
                  <a:pt x="476250" y="628650"/>
                </a:cubicBezTo>
                <a:cubicBezTo>
                  <a:pt x="484604" y="623081"/>
                  <a:pt x="495845" y="623615"/>
                  <a:pt x="504825" y="619125"/>
                </a:cubicBezTo>
                <a:cubicBezTo>
                  <a:pt x="515064" y="614005"/>
                  <a:pt x="523875" y="606425"/>
                  <a:pt x="533400" y="600075"/>
                </a:cubicBezTo>
                <a:lnTo>
                  <a:pt x="571500" y="542925"/>
                </a:lnTo>
                <a:cubicBezTo>
                  <a:pt x="577850" y="533400"/>
                  <a:pt x="586930" y="525210"/>
                  <a:pt x="590550" y="514350"/>
                </a:cubicBezTo>
                <a:cubicBezTo>
                  <a:pt x="593725" y="504825"/>
                  <a:pt x="595585" y="494755"/>
                  <a:pt x="600075" y="485775"/>
                </a:cubicBezTo>
                <a:cubicBezTo>
                  <a:pt x="613336" y="459253"/>
                  <a:pt x="626634" y="449691"/>
                  <a:pt x="647700" y="428625"/>
                </a:cubicBezTo>
                <a:cubicBezTo>
                  <a:pt x="670370" y="360615"/>
                  <a:pt x="650042" y="382614"/>
                  <a:pt x="695325" y="352425"/>
                </a:cubicBezTo>
                <a:cubicBezTo>
                  <a:pt x="739775" y="285750"/>
                  <a:pt x="714375" y="307975"/>
                  <a:pt x="762000" y="276225"/>
                </a:cubicBezTo>
                <a:cubicBezTo>
                  <a:pt x="768350" y="257175"/>
                  <a:pt x="764342" y="230214"/>
                  <a:pt x="781050" y="219075"/>
                </a:cubicBezTo>
                <a:lnTo>
                  <a:pt x="838200" y="180975"/>
                </a:lnTo>
                <a:cubicBezTo>
                  <a:pt x="847725" y="174625"/>
                  <a:pt x="855915" y="165545"/>
                  <a:pt x="866775" y="161925"/>
                </a:cubicBezTo>
                <a:cubicBezTo>
                  <a:pt x="907769" y="148260"/>
                  <a:pt x="885610" y="154835"/>
                  <a:pt x="933450" y="142875"/>
                </a:cubicBezTo>
                <a:cubicBezTo>
                  <a:pt x="978733" y="112686"/>
                  <a:pt x="951165" y="127445"/>
                  <a:pt x="1019175" y="104775"/>
                </a:cubicBezTo>
                <a:lnTo>
                  <a:pt x="1047750" y="95250"/>
                </a:lnTo>
                <a:cubicBezTo>
                  <a:pt x="1057275" y="92075"/>
                  <a:pt x="1067971" y="91294"/>
                  <a:pt x="1076325" y="85725"/>
                </a:cubicBezTo>
                <a:lnTo>
                  <a:pt x="1133475" y="47625"/>
                </a:lnTo>
                <a:cubicBezTo>
                  <a:pt x="1178758" y="17436"/>
                  <a:pt x="1151190" y="32195"/>
                  <a:pt x="1219200" y="9525"/>
                </a:cubicBezTo>
                <a:lnTo>
                  <a:pt x="1247775" y="0"/>
                </a:lnTo>
                <a:cubicBezTo>
                  <a:pt x="1304925" y="3175"/>
                  <a:pt x="1363215" y="-2267"/>
                  <a:pt x="1419225" y="9525"/>
                </a:cubicBezTo>
                <a:cubicBezTo>
                  <a:pt x="1569085" y="41074"/>
                  <a:pt x="1282065" y="41476"/>
                  <a:pt x="1457325" y="47625"/>
                </a:cubicBezTo>
                <a:cubicBezTo>
                  <a:pt x="1628699" y="53638"/>
                  <a:pt x="1800225" y="53975"/>
                  <a:pt x="1971675" y="57150"/>
                </a:cubicBezTo>
                <a:cubicBezTo>
                  <a:pt x="1987550" y="60325"/>
                  <a:pt x="2003681" y="62415"/>
                  <a:pt x="2019300" y="66675"/>
                </a:cubicBezTo>
                <a:cubicBezTo>
                  <a:pt x="2038673" y="71959"/>
                  <a:pt x="2056404" y="84546"/>
                  <a:pt x="2076450" y="85725"/>
                </a:cubicBezTo>
                <a:lnTo>
                  <a:pt x="2238375" y="95250"/>
                </a:lnTo>
                <a:cubicBezTo>
                  <a:pt x="2314575" y="146050"/>
                  <a:pt x="2222500" y="79375"/>
                  <a:pt x="2286000" y="142875"/>
                </a:cubicBezTo>
                <a:cubicBezTo>
                  <a:pt x="2313297" y="170172"/>
                  <a:pt x="2312162" y="155956"/>
                  <a:pt x="2343150" y="171450"/>
                </a:cubicBezTo>
                <a:cubicBezTo>
                  <a:pt x="2408554" y="204152"/>
                  <a:pt x="2327466" y="181648"/>
                  <a:pt x="2419350" y="200025"/>
                </a:cubicBezTo>
                <a:cubicBezTo>
                  <a:pt x="2428875" y="206375"/>
                  <a:pt x="2440774" y="210136"/>
                  <a:pt x="2447925" y="219075"/>
                </a:cubicBezTo>
                <a:cubicBezTo>
                  <a:pt x="2454197" y="226915"/>
                  <a:pt x="2452960" y="238670"/>
                  <a:pt x="2457450" y="247650"/>
                </a:cubicBezTo>
                <a:cubicBezTo>
                  <a:pt x="2473325" y="279400"/>
                  <a:pt x="2476500" y="276225"/>
                  <a:pt x="2505075" y="295275"/>
                </a:cubicBezTo>
                <a:cubicBezTo>
                  <a:pt x="2511425" y="304800"/>
                  <a:pt x="2516030" y="315755"/>
                  <a:pt x="2524125" y="323850"/>
                </a:cubicBezTo>
                <a:cubicBezTo>
                  <a:pt x="2546051" y="345776"/>
                  <a:pt x="2561653" y="345138"/>
                  <a:pt x="2590800" y="352425"/>
                </a:cubicBezTo>
                <a:cubicBezTo>
                  <a:pt x="2600325" y="358775"/>
                  <a:pt x="2609136" y="366355"/>
                  <a:pt x="2619375" y="371475"/>
                </a:cubicBezTo>
                <a:cubicBezTo>
                  <a:pt x="2628355" y="375965"/>
                  <a:pt x="2640110" y="374728"/>
                  <a:pt x="2647950" y="381000"/>
                </a:cubicBezTo>
                <a:cubicBezTo>
                  <a:pt x="2673321" y="401297"/>
                  <a:pt x="2662721" y="413302"/>
                  <a:pt x="2676525" y="438150"/>
                </a:cubicBezTo>
                <a:cubicBezTo>
                  <a:pt x="2687644" y="458164"/>
                  <a:pt x="2701925" y="476250"/>
                  <a:pt x="2714625" y="495300"/>
                </a:cubicBezTo>
                <a:cubicBezTo>
                  <a:pt x="2720975" y="504825"/>
                  <a:pt x="2730055" y="513015"/>
                  <a:pt x="2733675" y="523875"/>
                </a:cubicBezTo>
                <a:lnTo>
                  <a:pt x="2743200" y="552450"/>
                </a:lnTo>
                <a:cubicBezTo>
                  <a:pt x="2740025" y="603250"/>
                  <a:pt x="2741225" y="654514"/>
                  <a:pt x="2733675" y="704850"/>
                </a:cubicBezTo>
                <a:cubicBezTo>
                  <a:pt x="2731569" y="718892"/>
                  <a:pt x="2715637" y="728787"/>
                  <a:pt x="2714625" y="742950"/>
                </a:cubicBezTo>
                <a:cubicBezTo>
                  <a:pt x="2712352" y="774777"/>
                  <a:pt x="2718270" y="806838"/>
                  <a:pt x="2724150" y="838200"/>
                </a:cubicBezTo>
                <a:cubicBezTo>
                  <a:pt x="2727851" y="857937"/>
                  <a:pt x="2738330" y="875869"/>
                  <a:pt x="2743200" y="895350"/>
                </a:cubicBezTo>
                <a:cubicBezTo>
                  <a:pt x="2746375" y="908050"/>
                  <a:pt x="2748963" y="920911"/>
                  <a:pt x="2752725" y="933450"/>
                </a:cubicBezTo>
                <a:cubicBezTo>
                  <a:pt x="2758495" y="952684"/>
                  <a:pt x="2771775" y="990600"/>
                  <a:pt x="2771775" y="990600"/>
                </a:cubicBezTo>
                <a:cubicBezTo>
                  <a:pt x="2774950" y="1035050"/>
                  <a:pt x="2776093" y="1079692"/>
                  <a:pt x="2781300" y="1123950"/>
                </a:cubicBezTo>
                <a:cubicBezTo>
                  <a:pt x="2782473" y="1133921"/>
                  <a:pt x="2788856" y="1142680"/>
                  <a:pt x="2790825" y="1152525"/>
                </a:cubicBezTo>
                <a:cubicBezTo>
                  <a:pt x="2824954" y="1323170"/>
                  <a:pt x="2781638" y="1144352"/>
                  <a:pt x="2809875" y="1257300"/>
                </a:cubicBezTo>
                <a:cubicBezTo>
                  <a:pt x="2806700" y="1330325"/>
                  <a:pt x="2811464" y="1404131"/>
                  <a:pt x="2800350" y="1476375"/>
                </a:cubicBezTo>
                <a:cubicBezTo>
                  <a:pt x="2795654" y="1506899"/>
                  <a:pt x="2752641" y="1508785"/>
                  <a:pt x="2733675" y="1514475"/>
                </a:cubicBezTo>
                <a:cubicBezTo>
                  <a:pt x="2714441" y="1520245"/>
                  <a:pt x="2676525" y="1533525"/>
                  <a:pt x="2676525" y="1533525"/>
                </a:cubicBezTo>
                <a:cubicBezTo>
                  <a:pt x="2651125" y="1530350"/>
                  <a:pt x="2625354" y="1529363"/>
                  <a:pt x="2600325" y="1524000"/>
                </a:cubicBezTo>
                <a:cubicBezTo>
                  <a:pt x="2580690" y="1519793"/>
                  <a:pt x="2562225" y="1511300"/>
                  <a:pt x="2543175" y="1504950"/>
                </a:cubicBezTo>
                <a:cubicBezTo>
                  <a:pt x="2533650" y="1501775"/>
                  <a:pt x="2524504" y="1497076"/>
                  <a:pt x="2514600" y="1495425"/>
                </a:cubicBezTo>
                <a:cubicBezTo>
                  <a:pt x="2267131" y="1454180"/>
                  <a:pt x="2569565" y="1507639"/>
                  <a:pt x="2428875" y="1476375"/>
                </a:cubicBezTo>
                <a:cubicBezTo>
                  <a:pt x="2410022" y="1472185"/>
                  <a:pt x="2390578" y="1471040"/>
                  <a:pt x="2371725" y="1466850"/>
                </a:cubicBezTo>
                <a:cubicBezTo>
                  <a:pt x="2361924" y="1464672"/>
                  <a:pt x="2353089" y="1458745"/>
                  <a:pt x="2343150" y="1457325"/>
                </a:cubicBezTo>
                <a:cubicBezTo>
                  <a:pt x="2273176" y="1447329"/>
                  <a:pt x="2080632" y="1438862"/>
                  <a:pt x="2038350" y="1438275"/>
                </a:cubicBezTo>
                <a:lnTo>
                  <a:pt x="657225" y="142875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54655D-ABA3-476C-AC7E-987C202CF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91235-0E3D-4B76-B845-3EE329C7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1BE3F-CE76-4E74-9954-719A2A14AD90}"/>
              </a:ext>
            </a:extLst>
          </p:cNvPr>
          <p:cNvSpPr txBox="1"/>
          <p:nvPr/>
        </p:nvSpPr>
        <p:spPr>
          <a:xfrm>
            <a:off x="3458203" y="4292025"/>
            <a:ext cx="404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Current On-Site Ponds </a:t>
            </a:r>
          </a:p>
        </p:txBody>
      </p:sp>
    </p:spTree>
    <p:extLst>
      <p:ext uri="{BB962C8B-B14F-4D97-AF65-F5344CB8AC3E}">
        <p14:creationId xmlns:p14="http://schemas.microsoft.com/office/powerpoint/2010/main" val="35324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D96B-D5DA-4B18-8292-F0CBCC1A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ADVATAGES OF ONLY ONE RETENTION BASIN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EE1B8-47FE-493F-ADC6-2FE332FAF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963776" cy="3424107"/>
          </a:xfrm>
        </p:spPr>
        <p:txBody>
          <a:bodyPr>
            <a:normAutofit/>
          </a:bodyPr>
          <a:lstStyle/>
          <a:p>
            <a:r>
              <a:rPr lang="en-US" dirty="0"/>
              <a:t>ONE LANDOWNER</a:t>
            </a:r>
          </a:p>
          <a:p>
            <a:r>
              <a:rPr lang="en-US" dirty="0"/>
              <a:t>INCREASED WATER CAPACITY </a:t>
            </a:r>
          </a:p>
          <a:p>
            <a:r>
              <a:rPr lang="en-US" dirty="0"/>
              <a:t>EARTH WORK – $6 CBYD VS $1200 PER FT PIPE RAMMING A CULVERT</a:t>
            </a:r>
          </a:p>
          <a:p>
            <a:r>
              <a:rPr lang="en-US" dirty="0"/>
              <a:t>SMALLER AUXILARY PUMP FREES BUDGET FOR EMERGENCY GENERATOR</a:t>
            </a:r>
          </a:p>
          <a:p>
            <a:r>
              <a:rPr lang="en-US" dirty="0"/>
              <a:t>REDUCED RISK TO citizens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36089-4F9B-4FA4-994F-DFB0C349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DEE05-6471-42BA-810B-014904F6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5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5DE5BF6-2DB5-4618-AAF0-9FE8B3E0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27D1619-010D-4815-84BC-5515BE447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rain, road, bridge&#10;&#10;Description automatically generated">
            <a:extLst>
              <a:ext uri="{FF2B5EF4-FFF2-40B4-BE49-F238E27FC236}">
                <a16:creationId xmlns:a16="http://schemas.microsoft.com/office/drawing/2014/main" id="{FEF13A95-2FEB-4F27-9D25-7C19E658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97" b="8329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198B3A-512B-4AF1-9E8F-384C7DFB0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AF3A4E2-BBAA-4917-85CA-6FCCC38E7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09A41-35A7-4E7B-94CC-84C362D7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09553C-C6E1-4E89-BED9-A8983C93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87" y="6908"/>
            <a:ext cx="4550213" cy="1573863"/>
          </a:xfrm>
        </p:spPr>
        <p:txBody>
          <a:bodyPr>
            <a:normAutofit/>
          </a:bodyPr>
          <a:lstStyle/>
          <a:p>
            <a:r>
              <a:rPr lang="en-US" dirty="0"/>
              <a:t>Retention Pond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F4BA6D-5F60-4A0B-9120-E837165947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23096" y="1320799"/>
            <a:ext cx="4468903" cy="55441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Designed to slowly release water through soil/sand layer into the aquifer</a:t>
            </a:r>
          </a:p>
          <a:p>
            <a:pPr>
              <a:lnSpc>
                <a:spcPct val="110000"/>
              </a:lnSpc>
            </a:pPr>
            <a:r>
              <a:rPr lang="en-US" dirty="0"/>
              <a:t>Soil percolation rate of 0.45 </a:t>
            </a:r>
            <a:r>
              <a:rPr lang="en-US" dirty="0" err="1"/>
              <a:t>cfs</a:t>
            </a:r>
            <a:r>
              <a:rPr lang="en-US" dirty="0"/>
              <a:t> </a:t>
            </a:r>
            <a:r>
              <a:rPr lang="en-US" i="1" dirty="0"/>
              <a:t>USDA Soil Survey</a:t>
            </a:r>
          </a:p>
          <a:p>
            <a:pPr>
              <a:lnSpc>
                <a:spcPct val="110000"/>
              </a:lnSpc>
            </a:pPr>
            <a:r>
              <a:rPr lang="en-US" dirty="0"/>
              <a:t>100-year rain event in 30-minute duration (6.06 in/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Peak allowable in-flow Rate 601.82 </a:t>
            </a:r>
            <a:r>
              <a:rPr lang="en-US" dirty="0" err="1"/>
              <a:t>cfs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Prevent back up flooding into system</a:t>
            </a:r>
          </a:p>
        </p:txBody>
      </p:sp>
      <p:pic>
        <p:nvPicPr>
          <p:cNvPr id="14" name="Picture 13" descr="A picture containing building, bridge&#10;&#10;Description automatically generated">
            <a:extLst>
              <a:ext uri="{FF2B5EF4-FFF2-40B4-BE49-F238E27FC236}">
                <a16:creationId xmlns:a16="http://schemas.microsoft.com/office/drawing/2014/main" id="{1E0FC407-65C2-4AA9-A9A1-F04647B69A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905" r="39920"/>
          <a:stretch/>
        </p:blipFill>
        <p:spPr>
          <a:xfrm>
            <a:off x="0" y="6908"/>
            <a:ext cx="7479156" cy="3422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66036-B931-42EB-9E15-0FF1CB83C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6FCF7-3CB8-4D2C-9BEB-56255F8B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A65EEF4-63C9-44AA-83E1-499DD68D3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5" r="-2" b="112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C2CF2-9E7A-4CC4-9E2D-4FF22288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Auxiliary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5187-4047-4D12-B709-1CA2F4E67B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Removes excess water in retention pond under emergency situations</a:t>
            </a:r>
          </a:p>
          <a:p>
            <a:r>
              <a:rPr lang="en-US" sz="1800" dirty="0"/>
              <a:t>Outfall- Mississippi river or chain of rocks canal</a:t>
            </a:r>
          </a:p>
          <a:p>
            <a:r>
              <a:rPr lang="en-US" sz="1800" dirty="0"/>
              <a:t>Ensures protection from flooding if larger then design in flows happen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E029FB-5877-4200-9746-F8A538B3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7ED8-AA8F-472F-9CB6-C88B859E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6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BEFD-388B-4A3D-84A9-969BDCAE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6CFA-EB47-44E2-A821-5CFB161880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 uses typically construction methods of sewer pipe installation according the </a:t>
            </a:r>
            <a:r>
              <a:rPr lang="en-US" dirty="0" err="1"/>
              <a:t>IDNr</a:t>
            </a:r>
            <a:r>
              <a:rPr lang="en-US" dirty="0"/>
              <a:t> Manuals. </a:t>
            </a:r>
          </a:p>
          <a:p>
            <a:r>
              <a:rPr lang="en-US" dirty="0"/>
              <a:t>Back fill for pipes to consist of approved engineered back fill (Minus Rock under Structural elements and soil in green spaces)</a:t>
            </a:r>
          </a:p>
          <a:p>
            <a:r>
              <a:rPr lang="en-US" dirty="0"/>
              <a:t>On-Site and Lab Testing will be needed to ensure construction is built to spec. </a:t>
            </a:r>
          </a:p>
          <a:p>
            <a:r>
              <a:rPr lang="en-US" dirty="0"/>
              <a:t>Complete replacement of alley above main sewer line trunk – 10 ft </a:t>
            </a:r>
          </a:p>
          <a:p>
            <a:pPr lvl="1"/>
            <a:r>
              <a:rPr lang="en-US" dirty="0"/>
              <a:t>Use permeable asphalt 3” thick to reduce run Off </a:t>
            </a:r>
          </a:p>
          <a:p>
            <a:r>
              <a:rPr lang="en-US" dirty="0"/>
              <a:t>Normal weight asphalt 3” thick and 3 ft strip to be constructed for feeder pipes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11622-EC00-4B79-B559-E0F83E2A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A651E-829A-4A6D-A83E-768D9DB4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757D7C-595F-4AE6-BC34-C1B6336B8B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This list provides a subtotal of approximately $3.9 million</a:t>
            </a:r>
          </a:p>
          <a:p>
            <a:r>
              <a:rPr lang="en-US" sz="1800"/>
              <a:t>Other costs such as mobilization, acquisition, and construction need to be Considered as well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4E8A3-EC77-4A10-8C36-E8B9DB59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Cost Estimate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CAFF4-624C-4E34-8797-DA17BC7BC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DEE671-A5F2-4021-9F29-01FA51E25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4" y="1661476"/>
            <a:ext cx="7431668" cy="41517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BC13B1-E5D4-4635-91DF-339D26BE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7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0190E-49D2-4080-B23B-064EFDAD23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30324" y="2848416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highlight>
                  <a:srgbClr val="FFFF00"/>
                </a:highlight>
              </a:rPr>
              <a:t>Total Estimated cost of the project is $6 Million</a:t>
            </a:r>
          </a:p>
          <a:p>
            <a:endParaRPr lang="en-US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CAC395-5D12-4002-BBA8-54ACD1E1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en-US" dirty="0"/>
              <a:t>Cost Estimate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EB111-69D4-4D4A-9859-AE2E7D5E3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3BD78D-63DA-4466-9B67-0AC7B1E20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94" y="1267070"/>
            <a:ext cx="7063887" cy="46854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730274-2748-4C15-8EFB-CD3F1CF8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3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4276B8-1A41-49DE-90A7-F070B4B6A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94348-E5FD-47E7-AD98-3705C3602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345" y="2290894"/>
            <a:ext cx="5387730" cy="347595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CD5CB-E727-4276-ADCF-AF9E5E63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56776-8EB8-4DBD-8F44-1945A478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9817724" cy="1573863"/>
          </a:xfrm>
        </p:spPr>
        <p:txBody>
          <a:bodyPr>
            <a:normAutofit/>
          </a:bodyPr>
          <a:lstStyle/>
          <a:p>
            <a:r>
              <a:rPr lang="en-US" dirty="0"/>
              <a:t>Sustainability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B175-3C38-46DD-86B6-CBC2E41EEF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400646" cy="3881309"/>
          </a:xfrm>
        </p:spPr>
        <p:txBody>
          <a:bodyPr>
            <a:normAutofit/>
          </a:bodyPr>
          <a:lstStyle/>
          <a:p>
            <a:r>
              <a:rPr lang="en-US" dirty="0"/>
              <a:t>Supports local economic growth </a:t>
            </a:r>
          </a:p>
          <a:p>
            <a:r>
              <a:rPr lang="en-US" dirty="0"/>
              <a:t>Locally Sourced Materials</a:t>
            </a:r>
          </a:p>
          <a:p>
            <a:pPr lvl="1"/>
            <a:r>
              <a:rPr lang="en-US" dirty="0"/>
              <a:t>Concrete pipes</a:t>
            </a:r>
          </a:p>
          <a:p>
            <a:pPr lvl="1"/>
            <a:r>
              <a:rPr lang="en-US" dirty="0"/>
              <a:t>Back fill</a:t>
            </a:r>
          </a:p>
          <a:p>
            <a:r>
              <a:rPr lang="en-US" dirty="0"/>
              <a:t>Permeable asphalt for alley way</a:t>
            </a:r>
          </a:p>
          <a:p>
            <a:pPr lvl="1"/>
            <a:r>
              <a:rPr lang="en-US" dirty="0"/>
              <a:t>Reduces run off into system</a:t>
            </a:r>
          </a:p>
          <a:p>
            <a:pPr lvl="1"/>
            <a:r>
              <a:rPr lang="en-US" dirty="0"/>
              <a:t>Improves current on-site conditions of gravel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AF6FA-FB88-4850-AD58-3D17F03E2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973F9-5095-4623-BFF7-A9A19756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4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2988-0D28-47D4-8A16-344C9340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CE3AF-7A3F-40AD-B80C-B7B268EBA6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United States Army Corps of engineers NPDES permit to outflow water in Mississippi river from auxiliary pump</a:t>
            </a:r>
          </a:p>
          <a:p>
            <a:r>
              <a:rPr lang="en-US" dirty="0"/>
              <a:t>IDNR Endangered species permit</a:t>
            </a:r>
          </a:p>
          <a:p>
            <a:r>
              <a:rPr lang="en-US" dirty="0"/>
              <a:t>General construction permit from granite city</a:t>
            </a:r>
          </a:p>
          <a:p>
            <a:r>
              <a:rPr lang="en-US" dirty="0" err="1"/>
              <a:t>Idnr</a:t>
            </a:r>
            <a:r>
              <a:rPr lang="en-US" dirty="0"/>
              <a:t> - </a:t>
            </a:r>
            <a:r>
              <a:rPr lang="en-US" dirty="0" err="1"/>
              <a:t>Shpo</a:t>
            </a:r>
            <a:r>
              <a:rPr lang="en-US" dirty="0"/>
              <a:t> permit for historical preservation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7497B-875D-4B01-B159-CA24F17D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645" y="2214694"/>
            <a:ext cx="21336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CC06A-A8E2-4AF9-8903-F6DFA056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090" y="2214694"/>
            <a:ext cx="2758068" cy="2758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5D200-DBDD-40B2-B311-3E70CA4BA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643307"/>
            <a:ext cx="3580986" cy="1596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D1E69-8285-487C-87FD-B9B6673AE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1D400-9F6A-4C38-B73B-30E727ED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3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7715-05C6-45D9-A76F-835BC9BE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0517"/>
            <a:ext cx="10364451" cy="1596177"/>
          </a:xfrm>
        </p:spPr>
        <p:txBody>
          <a:bodyPr/>
          <a:lstStyle/>
          <a:p>
            <a:r>
              <a:rPr lang="en-US" dirty="0"/>
              <a:t>Risk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DCA1-CC9A-4375-879B-81C9B63BA7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6028"/>
            <a:ext cx="10363826" cy="4905960"/>
          </a:xfrm>
        </p:spPr>
        <p:txBody>
          <a:bodyPr>
            <a:normAutofit/>
          </a:bodyPr>
          <a:lstStyle/>
          <a:p>
            <a:r>
              <a:rPr lang="en-US" dirty="0"/>
              <a:t>Recognized risk of continual flooding to the citizens of West Granite City if changes are not made</a:t>
            </a:r>
          </a:p>
          <a:p>
            <a:r>
              <a:rPr lang="en-US" dirty="0"/>
              <a:t>Sewer pipe system Designed for 10-year 30-minute duration rain event (3.66 in/</a:t>
            </a:r>
            <a:r>
              <a:rPr lang="en-US" dirty="0" err="1"/>
              <a:t>hr</a:t>
            </a:r>
            <a:r>
              <a:rPr lang="en-US" dirty="0"/>
              <a:t>). </a:t>
            </a:r>
          </a:p>
          <a:p>
            <a:r>
              <a:rPr lang="en-US" dirty="0"/>
              <a:t>Retention basin Designed for a 100-year rain event with a 30-minute duration. (6.06 in/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r>
              <a:rPr lang="en-US" dirty="0"/>
              <a:t>Not a guarantee that a 10  or 100-year rain event will only happen once in 10 or 100-years, but it’s a probability of its reoccurrence</a:t>
            </a:r>
          </a:p>
          <a:p>
            <a:r>
              <a:rPr lang="en-US" dirty="0"/>
              <a:t>Changes to this design or omittance of certain aspects can result in increased risk</a:t>
            </a:r>
          </a:p>
          <a:p>
            <a:r>
              <a:rPr lang="en-US" dirty="0"/>
              <a:t>New sewer system may be overloaded during rain event greater than 10-year 30-minute duration design spec.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8D58F-5CCF-4A87-B1DF-05B69A2C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6BB91-95F5-459A-8036-DD6EFAD5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9EE5-647D-4207-82FA-10486BE2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6DD9-B3DC-467B-A0DC-8359A0AF4F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Current Issues</a:t>
            </a:r>
          </a:p>
          <a:p>
            <a:r>
              <a:rPr lang="en-US" dirty="0"/>
              <a:t>Current System</a:t>
            </a:r>
          </a:p>
          <a:p>
            <a:r>
              <a:rPr lang="en-US" dirty="0"/>
              <a:t>Drainage area</a:t>
            </a:r>
          </a:p>
          <a:p>
            <a:r>
              <a:rPr lang="en-US" dirty="0"/>
              <a:t>Design Criteria </a:t>
            </a:r>
          </a:p>
          <a:p>
            <a:r>
              <a:rPr lang="en-US" dirty="0"/>
              <a:t>New sewer system and Lay out</a:t>
            </a:r>
          </a:p>
          <a:p>
            <a:r>
              <a:rPr lang="en-US" dirty="0"/>
              <a:t>Retention basin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5212-395D-4550-AE91-038A7C44CE9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Auxiliary pump</a:t>
            </a:r>
          </a:p>
          <a:p>
            <a:r>
              <a:rPr lang="en-US" dirty="0"/>
              <a:t>Construction methods </a:t>
            </a:r>
          </a:p>
          <a:p>
            <a:r>
              <a:rPr lang="en-US" dirty="0"/>
              <a:t>Cost estimate 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Permit Considerations </a:t>
            </a:r>
          </a:p>
          <a:p>
            <a:r>
              <a:rPr lang="en-US" dirty="0"/>
              <a:t>Risk Analysis</a:t>
            </a:r>
          </a:p>
          <a:p>
            <a:r>
              <a:rPr lang="en-US" dirty="0"/>
              <a:t>Acknowledgements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8FC51-DFCF-47A7-8B5F-554E35DD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62621"/>
            <a:ext cx="1798476" cy="5060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DD86-E143-4F45-A60F-7E608228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9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6A7BFB-3BBE-4C11-93FC-A6557BD11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0CA7A26-553C-443C-9A3D-2A2529D4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25BA7-E015-44CC-BDC4-C4B808B5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516" y="212651"/>
            <a:ext cx="4157331" cy="130182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Acknowledgments </a:t>
            </a:r>
            <a:r>
              <a:rPr lang="en-US" sz="21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7E268D-B340-41B0-B037-2F3FC25B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B0BCA0-9493-46B4-B955-8FBF02873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ADDC5-AF7F-4509-82BF-A9AEDD84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2A2A6-8530-4C71-A418-444B9D6E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75" y="1986036"/>
            <a:ext cx="4556723" cy="1310058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1DB3124-8515-4726-996B-E3A2F7B8887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5866692"/>
              </p:ext>
            </p:extLst>
          </p:nvPr>
        </p:nvGraphicFramePr>
        <p:xfrm>
          <a:off x="5107583" y="1557264"/>
          <a:ext cx="6048966" cy="409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3066C76-AAB2-40FE-9447-86F39B3D3C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55" y="3916797"/>
            <a:ext cx="4852690" cy="136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75105-5921-4C44-AAB2-3A3D3A1485FC}"/>
              </a:ext>
            </a:extLst>
          </p:cNvPr>
          <p:cNvSpPr txBox="1"/>
          <p:nvPr/>
        </p:nvSpPr>
        <p:spPr>
          <a:xfrm flipH="1">
            <a:off x="421317" y="5661086"/>
            <a:ext cx="500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3385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BEFA-3F7E-44F6-A17A-9231526C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7B2FD-A07D-4D96-A1C2-97285AE275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IDOT Drainage Manual</a:t>
            </a:r>
            <a:r>
              <a:rPr lang="en-US" dirty="0"/>
              <a:t>. Illinois Department of Transportation, Bureau of Bridges and Structures, 2011.</a:t>
            </a:r>
          </a:p>
          <a:p>
            <a:r>
              <a:rPr lang="en-US" sz="800" dirty="0">
                <a:hlinkClick r:id="rId2"/>
              </a:rPr>
              <a:t>https://www.google.com/search?q=juneau+engineering+logo&amp;rlz=1C1CHBD_enUS888US888&amp;source=lnms&amp;tbm=isch&amp;sa=X&amp;ved=2ahUKEwi0y-379f_oAhURWqwKHWUGB3gQ_AUoAXoECAwQAw&amp;biw=1280&amp;bih=610#imgrc=5dxug5RW92jpYM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3"/>
              </a:rPr>
              <a:t>https://www.google.com/search?q=siue+logo&amp;rlz=1C1CHBD_enUS888US888&amp;oq=SIUE+logo&amp;aqs=chrome.0.69i59j0l6.4600j0j9&amp;sourceid=chrome&amp;ie=UTF-8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4"/>
              </a:rPr>
              <a:t>https://www.google.com/search?q=porous+asphalt&amp;rlz=1C1CHBD_enUS888US888&amp;source=lnms&amp;tbm=isch&amp;sa=X&amp;ved=2ahUKEwiet5S6_P_oAhUOKa0KHVmxBLwQ_AUoAXoECA0QAw&amp;biw=1280&amp;bih=610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5"/>
              </a:rPr>
              <a:t>https://www2.illinois.gov/dnr/Pages/default.aspx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6"/>
              </a:rPr>
              <a:t>https://www.usace.army.mil/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7"/>
              </a:rPr>
              <a:t>https://www.google.com/maps/place/Granite+City,+IL/@38.7187193,-90.1568069,568m/data=!3m1!1e3!4m5!3m4!1s0x87df51f57da79853:0xc829fc9168c2e514!8m2!3d38.7014389!4d-90.1487199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8"/>
              </a:rPr>
              <a:t>http://www.granitecity.illinois.gov/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9"/>
              </a:rPr>
              <a:t>https://www.co.madison.il.us/</a:t>
            </a:r>
            <a:r>
              <a:rPr lang="en-US" sz="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B39EF-BFD6-4C85-AA83-BE32028E1E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6C944-AA13-4213-ACBB-AC66E5B2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3ABB-847B-4176-A51E-77FBE815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BFB28-EFDE-4EC0-BAD7-2E5070AC7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6F2D9-5A4A-482C-B6A5-4FCC95F5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08C71-D8EE-40A2-A0DB-C5A44FC81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3254"/>
            <a:ext cx="1686073" cy="4847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53171-EA61-47B9-B319-322164CE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9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42FD172-989D-4975-A9DB-090199DBA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67" b="-1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A5263-BF90-43B1-AACA-FADE3F74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65C1-005D-48B5-9FE6-A9BD07C3C6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Location: West Granite City, Madison County Illinois</a:t>
            </a:r>
          </a:p>
          <a:p>
            <a:r>
              <a:rPr lang="en-US" sz="1800" dirty="0"/>
              <a:t>Design new system to relieve flooding issues</a:t>
            </a:r>
          </a:p>
          <a:p>
            <a:r>
              <a:rPr lang="en-US" sz="1800" dirty="0"/>
              <a:t>Retain rainwater with a slow release</a:t>
            </a:r>
          </a:p>
          <a:p>
            <a:r>
              <a:rPr lang="en-US" sz="1800" dirty="0"/>
              <a:t>Prevent back up flooding of west granite through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6D8A9F-1FCC-4092-9233-EA2A90F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BDF03-779B-487A-9F63-265A445B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4EA1FB2-2AF7-4097-8E54-0F3F6805E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39" r="-2" b="1771"/>
          <a:stretch/>
        </p:blipFill>
        <p:spPr>
          <a:xfrm>
            <a:off x="1" y="-2"/>
            <a:ext cx="7552944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162B5E-D008-4C31-B719-7682F6AA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Current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B798-A7D8-4D4E-B3BB-AC66B0C733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Regular flooding of basements and streets of west Granite City under heavy rain events.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7D2B-E938-4544-8E93-B9D6954EACCA}"/>
              </a:ext>
            </a:extLst>
          </p:cNvPr>
          <p:cNvSpPr/>
          <p:nvPr/>
        </p:nvSpPr>
        <p:spPr>
          <a:xfrm>
            <a:off x="1257300" y="2951480"/>
            <a:ext cx="1757584" cy="17678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379CF9-260E-4DB2-A48C-9054497A2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0FB4F-9DBC-4982-AEF0-D7680E46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D109-2B2D-49DE-8207-F0BD306A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4" y="756297"/>
            <a:ext cx="6736705" cy="1332203"/>
          </a:xfrm>
        </p:spPr>
        <p:txBody>
          <a:bodyPr/>
          <a:lstStyle/>
          <a:p>
            <a:r>
              <a:rPr lang="en-US" dirty="0"/>
              <a:t>Current Sewer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22C6-1E9B-4661-AF09-0DD15D1C4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534" y="2088500"/>
            <a:ext cx="5324466" cy="3424107"/>
          </a:xfrm>
        </p:spPr>
        <p:txBody>
          <a:bodyPr/>
          <a:lstStyle/>
          <a:p>
            <a:r>
              <a:rPr lang="en-US" dirty="0"/>
              <a:t>Combined Storm and Sanitary System </a:t>
            </a:r>
          </a:p>
          <a:p>
            <a:r>
              <a:rPr lang="en-US" dirty="0"/>
              <a:t>System is overloaded during heavy rain events and often will cause back up flooding of homes and streets</a:t>
            </a:r>
          </a:p>
          <a:p>
            <a:r>
              <a:rPr lang="en-US" dirty="0"/>
              <a:t>No retention basin</a:t>
            </a:r>
          </a:p>
          <a:p>
            <a:r>
              <a:rPr lang="en-US" dirty="0"/>
              <a:t>Outflow into east granite city. </a:t>
            </a:r>
          </a:p>
          <a:p>
            <a:endParaRPr lang="en-US" dirty="0"/>
          </a:p>
        </p:txBody>
      </p:sp>
      <p:pic>
        <p:nvPicPr>
          <p:cNvPr id="5" name="Picture 4" descr="A picture containing building, road&#10;&#10;Description automatically generated">
            <a:extLst>
              <a:ext uri="{FF2B5EF4-FFF2-40B4-BE49-F238E27FC236}">
                <a16:creationId xmlns:a16="http://schemas.microsoft.com/office/drawing/2014/main" id="{950A9DD2-9E99-4447-B2BA-198DFC4C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960" y="-1"/>
            <a:ext cx="5527040" cy="6866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B21EF-2CB1-405F-85FE-AC388ECC4EE7}"/>
              </a:ext>
            </a:extLst>
          </p:cNvPr>
          <p:cNvSpPr txBox="1"/>
          <p:nvPr/>
        </p:nvSpPr>
        <p:spPr>
          <a:xfrm>
            <a:off x="3202305" y="5220219"/>
            <a:ext cx="1760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Outflows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EA0D88-35FD-42EA-BA3B-97FDC4A98D4F}"/>
              </a:ext>
            </a:extLst>
          </p:cNvPr>
          <p:cNvCxnSpPr/>
          <p:nvPr/>
        </p:nvCxnSpPr>
        <p:spPr>
          <a:xfrm>
            <a:off x="5153025" y="5512607"/>
            <a:ext cx="1819275" cy="716743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D82694-AF65-4B43-A669-2FD0908D6687}"/>
              </a:ext>
            </a:extLst>
          </p:cNvPr>
          <p:cNvCxnSpPr>
            <a:cxnSpLocks/>
          </p:cNvCxnSpPr>
          <p:nvPr/>
        </p:nvCxnSpPr>
        <p:spPr>
          <a:xfrm>
            <a:off x="5153025" y="5512606"/>
            <a:ext cx="2240276" cy="1314797"/>
          </a:xfrm>
          <a:prstGeom prst="straightConnector1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6B8A7-53DD-469A-95D0-122498A0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5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1312D89-B9B0-46FE-9189-7A3681E820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3778" r="-1" b="11097"/>
          <a:stretch/>
        </p:blipFill>
        <p:spPr>
          <a:xfrm>
            <a:off x="1" y="10"/>
            <a:ext cx="755294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2C765-F6E4-471A-802A-C093D794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Drainage Areas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81FA1-E795-4A90-8BE0-1B04537F9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Used lidar data provided by Juneau to draw maps.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89B41C-F848-411E-8140-90488C008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CE034-254B-48C2-964F-7F1B40C9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5AFE-5F5D-4525-8665-BB927637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B04A-5121-40F6-87DD-72A5735AB4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Health and Safety of Inhabitants is #1. </a:t>
            </a:r>
          </a:p>
          <a:p>
            <a:r>
              <a:rPr lang="en-US" dirty="0"/>
              <a:t>Cost Effective means of preventing flooding</a:t>
            </a:r>
          </a:p>
          <a:p>
            <a:r>
              <a:rPr lang="en-US" dirty="0"/>
              <a:t>Protection against future increased flooding</a:t>
            </a:r>
          </a:p>
          <a:p>
            <a:r>
              <a:rPr lang="en-US" dirty="0"/>
              <a:t>Green infrastructure considerations</a:t>
            </a:r>
          </a:p>
          <a:p>
            <a:r>
              <a:rPr lang="en-US" dirty="0"/>
              <a:t>Use standard construction materials and methods</a:t>
            </a:r>
          </a:p>
          <a:p>
            <a:r>
              <a:rPr lang="en-US" dirty="0"/>
              <a:t>Maximize on-site retention ponds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F06ED-D325-402A-83AC-E87A3162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B4DE9-B7F1-4D45-9233-0D392F04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8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D99C-9086-4E1F-A61C-FFCAE1A6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sewer lay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ABC5-AB80-4E7B-BDC3-42B853AD12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Outfalls water to retention pond – Not into East Granite city  </a:t>
            </a:r>
          </a:p>
          <a:p>
            <a:r>
              <a:rPr lang="en-US" dirty="0"/>
              <a:t>new 12” feeder sewer pipes that separate the sanitary system from storm system</a:t>
            </a:r>
          </a:p>
          <a:p>
            <a:r>
              <a:rPr lang="en-US" dirty="0"/>
              <a:t>new inlets at street corners and new manholes</a:t>
            </a:r>
          </a:p>
          <a:p>
            <a:r>
              <a:rPr lang="en-US" dirty="0"/>
              <a:t>New main trunk line that goes from south to north in alley between Dewey Ave. and Illinois Ave. at 0.2% slope </a:t>
            </a:r>
          </a:p>
          <a:p>
            <a:r>
              <a:rPr lang="en-US" dirty="0"/>
              <a:t>Main trunk Line starts as one 12” pipe and ends as two 72” pipes.</a:t>
            </a:r>
          </a:p>
          <a:p>
            <a:r>
              <a:rPr lang="en-US" dirty="0"/>
              <a:t>Designed for 10-year 30-minute duration rain event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EBEDB-8C9E-4F00-8F76-BD0FDC20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09B5F-C988-4CED-A693-8136169D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0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C957-E745-42A1-88B3-00EDDCB6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Sewer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DB86E-8367-4864-8595-862FC514EA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780060" cy="3424107"/>
          </a:xfrm>
        </p:spPr>
        <p:txBody>
          <a:bodyPr/>
          <a:lstStyle/>
          <a:p>
            <a:r>
              <a:rPr lang="en-US" dirty="0"/>
              <a:t>System was designed based off maximum flow from the three drainage areas. </a:t>
            </a:r>
          </a:p>
          <a:p>
            <a:r>
              <a:rPr lang="en-US" dirty="0"/>
              <a:t>Average pipe Gradients are not attainable from level ground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AF1BA-F6B5-40B6-8A76-F33FA5D2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6351988"/>
            <a:ext cx="1798476" cy="5060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5F6A-CDE7-4FDF-9DB2-7DADAD81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8D29242-F251-481F-9C2D-8BDD728E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3" t="15539" r="38731" b="11982"/>
          <a:stretch/>
        </p:blipFill>
        <p:spPr>
          <a:xfrm>
            <a:off x="9029869" y="944880"/>
            <a:ext cx="2968283" cy="49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0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1017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Droplet</vt:lpstr>
      <vt:lpstr>West Granite City Storm Water Sewer System</vt:lpstr>
      <vt:lpstr>Contents</vt:lpstr>
      <vt:lpstr>Introduction</vt:lpstr>
      <vt:lpstr>Current issues</vt:lpstr>
      <vt:lpstr>Current Sewer System</vt:lpstr>
      <vt:lpstr>Drainage Areas</vt:lpstr>
      <vt:lpstr>Design Criteria</vt:lpstr>
      <vt:lpstr>New sewer lay out </vt:lpstr>
      <vt:lpstr>New Sewer System </vt:lpstr>
      <vt:lpstr>Retention Basin</vt:lpstr>
      <vt:lpstr>ADVATAGES OF ONLY ONE RETENTION BASIN</vt:lpstr>
      <vt:lpstr>Retention Pond design</vt:lpstr>
      <vt:lpstr>Auxiliary Pump</vt:lpstr>
      <vt:lpstr>Construction Methods </vt:lpstr>
      <vt:lpstr>Cost Estimate</vt:lpstr>
      <vt:lpstr>Cost Estimate</vt:lpstr>
      <vt:lpstr>Sustainability </vt:lpstr>
      <vt:lpstr>Permit considerations</vt:lpstr>
      <vt:lpstr>Risk Analysis </vt:lpstr>
      <vt:lpstr>Acknowledgments  </vt:lpstr>
      <vt:lpstr>Resources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Granite City Storm Water Sewer System</dc:title>
  <dc:creator>Kullmann, Bradley</dc:creator>
  <cp:lastModifiedBy>Kullmann, Bradley</cp:lastModifiedBy>
  <cp:revision>6</cp:revision>
  <dcterms:created xsi:type="dcterms:W3CDTF">2020-04-30T13:46:58Z</dcterms:created>
  <dcterms:modified xsi:type="dcterms:W3CDTF">2020-05-01T16:59:06Z</dcterms:modified>
</cp:coreProperties>
</file>