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6" r:id="rId1"/>
  </p:sldMasterIdLst>
  <p:notesMasterIdLst>
    <p:notesMasterId r:id="rId19"/>
  </p:notesMasterIdLst>
  <p:sldIdLst>
    <p:sldId id="256" r:id="rId2"/>
    <p:sldId id="260" r:id="rId3"/>
    <p:sldId id="267" r:id="rId4"/>
    <p:sldId id="295" r:id="rId5"/>
    <p:sldId id="278" r:id="rId6"/>
    <p:sldId id="294" r:id="rId7"/>
    <p:sldId id="257" r:id="rId8"/>
    <p:sldId id="258" r:id="rId9"/>
    <p:sldId id="259" r:id="rId10"/>
    <p:sldId id="262" r:id="rId11"/>
    <p:sldId id="263" r:id="rId12"/>
    <p:sldId id="296" r:id="rId13"/>
    <p:sldId id="297" r:id="rId14"/>
    <p:sldId id="298" r:id="rId15"/>
    <p:sldId id="288" r:id="rId16"/>
    <p:sldId id="284" r:id="rId17"/>
    <p:sldId id="283" r:id="rId1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2" d="100"/>
          <a:sy n="62" d="100"/>
        </p:scale>
        <p:origin x="804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diagrams/_rels/data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svg"/><Relationship Id="rId3" Type="http://schemas.openxmlformats.org/officeDocument/2006/relationships/hyperlink" Target="mailto:jcaprio@siue.edu" TargetMode="External"/><Relationship Id="rId7" Type="http://schemas.openxmlformats.org/officeDocument/2006/relationships/image" Target="../media/image18.png"/><Relationship Id="rId2" Type="http://schemas.openxmlformats.org/officeDocument/2006/relationships/hyperlink" Target="mailto:aalsami@siue.edu" TargetMode="External"/><Relationship Id="rId1" Type="http://schemas.openxmlformats.org/officeDocument/2006/relationships/hyperlink" Target="mailto:jcalver@siue.edu" TargetMode="External"/><Relationship Id="rId6" Type="http://schemas.openxmlformats.org/officeDocument/2006/relationships/image" Target="../media/image17.svg"/><Relationship Id="rId5" Type="http://schemas.openxmlformats.org/officeDocument/2006/relationships/image" Target="../media/image16.png"/><Relationship Id="rId4" Type="http://schemas.openxmlformats.org/officeDocument/2006/relationships/hyperlink" Target="mailto:mcrow@siue.edu" TargetMode="External"/></Relationships>
</file>

<file path=ppt/diagrams/_rels/drawing1.xml.rels><?xml version="1.0" encoding="UTF-8" standalone="yes"?>
<Relationships xmlns="http://schemas.openxmlformats.org/package/2006/relationships"><Relationship Id="rId8" Type="http://schemas.openxmlformats.org/officeDocument/2006/relationships/hyperlink" Target="mailto:mcrow@siue.edu" TargetMode="External"/><Relationship Id="rId3" Type="http://schemas.openxmlformats.org/officeDocument/2006/relationships/image" Target="../media/image18.png"/><Relationship Id="rId7" Type="http://schemas.openxmlformats.org/officeDocument/2006/relationships/hyperlink" Target="mailto:jcaprio@siue.edu" TargetMode="External"/><Relationship Id="rId2" Type="http://schemas.openxmlformats.org/officeDocument/2006/relationships/image" Target="../media/image17.svg"/><Relationship Id="rId1" Type="http://schemas.openxmlformats.org/officeDocument/2006/relationships/image" Target="../media/image16.png"/><Relationship Id="rId6" Type="http://schemas.openxmlformats.org/officeDocument/2006/relationships/hyperlink" Target="mailto:aalsami@siue.edu" TargetMode="External"/><Relationship Id="rId5" Type="http://schemas.openxmlformats.org/officeDocument/2006/relationships/hyperlink" Target="mailto:jcalver@siue.edu" TargetMode="External"/><Relationship Id="rId4" Type="http://schemas.openxmlformats.org/officeDocument/2006/relationships/image" Target="../media/image19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18/5/colors/Iconchunking_neutralbg_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04BABB0-E024-4ED3-82E3-B6D5A41010F4}" type="doc">
      <dgm:prSet loTypeId="urn:microsoft.com/office/officeart/2018/5/layout/CenteredIconLabelDescriptionList" loCatId="icon" qsTypeId="urn:microsoft.com/office/officeart/2005/8/quickstyle/simple1" qsCatId="simple" csTypeId="urn:microsoft.com/office/officeart/2018/5/colors/Iconchunking_neutralbg_colorful2" csCatId="colorful" phldr="1"/>
      <dgm:spPr/>
      <dgm:t>
        <a:bodyPr/>
        <a:lstStyle/>
        <a:p>
          <a:endParaRPr lang="en-US"/>
        </a:p>
      </dgm:t>
    </dgm:pt>
    <dgm:pt modelId="{D4D77F81-59B5-4532-9E67-455E7B36CF19}">
      <dgm:prSet/>
      <dgm:spPr/>
      <dgm:t>
        <a:bodyPr/>
        <a:lstStyle/>
        <a:p>
          <a:pPr>
            <a:lnSpc>
              <a:spcPct val="100000"/>
            </a:lnSpc>
            <a:defRPr b="1"/>
          </a:pPr>
          <a:r>
            <a:rPr lang="en-US"/>
            <a:t>Email us!</a:t>
          </a:r>
        </a:p>
      </dgm:t>
    </dgm:pt>
    <dgm:pt modelId="{3ECEB5DB-62C2-4AFB-BF2C-7F122406EDCD}" type="parTrans" cxnId="{880E5CF8-77BC-4096-94AE-3B761F39C470}">
      <dgm:prSet/>
      <dgm:spPr/>
      <dgm:t>
        <a:bodyPr/>
        <a:lstStyle/>
        <a:p>
          <a:endParaRPr lang="en-US"/>
        </a:p>
      </dgm:t>
    </dgm:pt>
    <dgm:pt modelId="{85C742E9-3A0B-426E-839A-7F0ED8669E07}" type="sibTrans" cxnId="{880E5CF8-77BC-4096-94AE-3B761F39C470}">
      <dgm:prSet/>
      <dgm:spPr/>
      <dgm:t>
        <a:bodyPr/>
        <a:lstStyle/>
        <a:p>
          <a:endParaRPr lang="en-US"/>
        </a:p>
      </dgm:t>
    </dgm:pt>
    <dgm:pt modelId="{451E5804-915C-42E4-AC5F-3C52F6EDDFD3}">
      <dgm:prSet/>
      <dgm:spPr/>
      <dgm:t>
        <a:bodyPr/>
        <a:lstStyle/>
        <a:p>
          <a:pPr>
            <a:lnSpc>
              <a:spcPct val="100000"/>
            </a:lnSpc>
            <a:defRPr b="1"/>
          </a:pPr>
          <a:r>
            <a:rPr lang="en-US"/>
            <a:t>We can be reached here:</a:t>
          </a:r>
        </a:p>
      </dgm:t>
    </dgm:pt>
    <dgm:pt modelId="{75C1D68F-4155-4655-9473-497F00525A2E}" type="parTrans" cxnId="{C30B9FD2-5B57-491D-888A-9733920BA3F0}">
      <dgm:prSet/>
      <dgm:spPr/>
      <dgm:t>
        <a:bodyPr/>
        <a:lstStyle/>
        <a:p>
          <a:endParaRPr lang="en-US"/>
        </a:p>
      </dgm:t>
    </dgm:pt>
    <dgm:pt modelId="{D9D0701A-1636-459B-9738-94097A390839}" type="sibTrans" cxnId="{C30B9FD2-5B57-491D-888A-9733920BA3F0}">
      <dgm:prSet/>
      <dgm:spPr/>
      <dgm:t>
        <a:bodyPr/>
        <a:lstStyle/>
        <a:p>
          <a:endParaRPr lang="en-US"/>
        </a:p>
      </dgm:t>
    </dgm:pt>
    <dgm:pt modelId="{5FF40E11-0B36-49F3-AD67-DFC7DBE7AE67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Jacklynn Calvert: </a:t>
          </a:r>
          <a:r>
            <a:rPr lang="en-US">
              <a:hlinkClick xmlns:r="http://schemas.openxmlformats.org/officeDocument/2006/relationships" r:id="rId1"/>
            </a:rPr>
            <a:t>jcalver@siue.edu</a:t>
          </a:r>
          <a:endParaRPr lang="en-US"/>
        </a:p>
      </dgm:t>
    </dgm:pt>
    <dgm:pt modelId="{BE344B7C-C1D5-4A3D-A11F-4734E5512FAF}" type="parTrans" cxnId="{4AF23DD5-7BAE-4ABB-9497-49513A328139}">
      <dgm:prSet/>
      <dgm:spPr/>
      <dgm:t>
        <a:bodyPr/>
        <a:lstStyle/>
        <a:p>
          <a:endParaRPr lang="en-US"/>
        </a:p>
      </dgm:t>
    </dgm:pt>
    <dgm:pt modelId="{22CE81E9-BAD8-48A8-A965-208F342B43CB}" type="sibTrans" cxnId="{4AF23DD5-7BAE-4ABB-9497-49513A328139}">
      <dgm:prSet/>
      <dgm:spPr/>
      <dgm:t>
        <a:bodyPr/>
        <a:lstStyle/>
        <a:p>
          <a:endParaRPr lang="en-US"/>
        </a:p>
      </dgm:t>
    </dgm:pt>
    <dgm:pt modelId="{B13E6CFB-564C-4353-80C0-B747C6D04219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Ali Alsamir: </a:t>
          </a:r>
          <a:r>
            <a:rPr lang="en-US">
              <a:hlinkClick xmlns:r="http://schemas.openxmlformats.org/officeDocument/2006/relationships" r:id="rId2"/>
            </a:rPr>
            <a:t>aalsami@siue.edu</a:t>
          </a:r>
          <a:endParaRPr lang="en-US"/>
        </a:p>
      </dgm:t>
    </dgm:pt>
    <dgm:pt modelId="{AED19CEA-2766-4618-A160-0D3763A69323}" type="parTrans" cxnId="{1240BA32-B44F-4485-B999-5DBC723DD336}">
      <dgm:prSet/>
      <dgm:spPr/>
      <dgm:t>
        <a:bodyPr/>
        <a:lstStyle/>
        <a:p>
          <a:endParaRPr lang="en-US"/>
        </a:p>
      </dgm:t>
    </dgm:pt>
    <dgm:pt modelId="{FA846FE7-0D61-4307-855C-71E44BACB081}" type="sibTrans" cxnId="{1240BA32-B44F-4485-B999-5DBC723DD336}">
      <dgm:prSet/>
      <dgm:spPr/>
      <dgm:t>
        <a:bodyPr/>
        <a:lstStyle/>
        <a:p>
          <a:endParaRPr lang="en-US"/>
        </a:p>
      </dgm:t>
    </dgm:pt>
    <dgm:pt modelId="{195EB933-2992-4C20-8BF4-6F7D388CDB1F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Jasper Capriotti: </a:t>
          </a:r>
          <a:r>
            <a:rPr lang="en-US">
              <a:hlinkClick xmlns:r="http://schemas.openxmlformats.org/officeDocument/2006/relationships" r:id="rId3"/>
            </a:rPr>
            <a:t>jcaprio@siue.edu</a:t>
          </a:r>
          <a:endParaRPr lang="en-US"/>
        </a:p>
      </dgm:t>
    </dgm:pt>
    <dgm:pt modelId="{FACBE6C5-0774-4718-B3C6-C7850A8398D1}" type="parTrans" cxnId="{7E2C07B6-D8C1-42C5-9AC0-393C390F8679}">
      <dgm:prSet/>
      <dgm:spPr/>
      <dgm:t>
        <a:bodyPr/>
        <a:lstStyle/>
        <a:p>
          <a:endParaRPr lang="en-US"/>
        </a:p>
      </dgm:t>
    </dgm:pt>
    <dgm:pt modelId="{240066A2-3B44-4323-8F83-D344F57159D8}" type="sibTrans" cxnId="{7E2C07B6-D8C1-42C5-9AC0-393C390F8679}">
      <dgm:prSet/>
      <dgm:spPr/>
      <dgm:t>
        <a:bodyPr/>
        <a:lstStyle/>
        <a:p>
          <a:endParaRPr lang="en-US"/>
        </a:p>
      </dgm:t>
    </dgm:pt>
    <dgm:pt modelId="{F7B6A531-367E-413A-9B8C-0B504A7570B1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Michael Crow: </a:t>
          </a:r>
          <a:r>
            <a:rPr lang="en-US">
              <a:hlinkClick xmlns:r="http://schemas.openxmlformats.org/officeDocument/2006/relationships" r:id="rId4"/>
            </a:rPr>
            <a:t>microw@siue.edu</a:t>
          </a:r>
          <a:endParaRPr lang="en-US"/>
        </a:p>
      </dgm:t>
    </dgm:pt>
    <dgm:pt modelId="{F81E3480-274D-48E1-9DBF-A8FB1940FE70}" type="parTrans" cxnId="{6AAB1312-C2F4-42C4-8AD2-5F3AD6E489AF}">
      <dgm:prSet/>
      <dgm:spPr/>
      <dgm:t>
        <a:bodyPr/>
        <a:lstStyle/>
        <a:p>
          <a:endParaRPr lang="en-US"/>
        </a:p>
      </dgm:t>
    </dgm:pt>
    <dgm:pt modelId="{2F9C9B8F-7AB6-41DB-A828-8F0EF3F56BE8}" type="sibTrans" cxnId="{6AAB1312-C2F4-42C4-8AD2-5F3AD6E489AF}">
      <dgm:prSet/>
      <dgm:spPr/>
      <dgm:t>
        <a:bodyPr/>
        <a:lstStyle/>
        <a:p>
          <a:endParaRPr lang="en-US"/>
        </a:p>
      </dgm:t>
    </dgm:pt>
    <dgm:pt modelId="{F1566783-4A6D-420C-93FE-E561EA97B635}" type="pres">
      <dgm:prSet presAssocID="{204BABB0-E024-4ED3-82E3-B6D5A41010F4}" presName="root" presStyleCnt="0">
        <dgm:presLayoutVars>
          <dgm:dir/>
          <dgm:resizeHandles val="exact"/>
        </dgm:presLayoutVars>
      </dgm:prSet>
      <dgm:spPr/>
    </dgm:pt>
    <dgm:pt modelId="{5F019CDF-24AE-49CE-8FEE-28164205B551}" type="pres">
      <dgm:prSet presAssocID="{D4D77F81-59B5-4532-9E67-455E7B36CF19}" presName="compNode" presStyleCnt="0"/>
      <dgm:spPr/>
    </dgm:pt>
    <dgm:pt modelId="{1B804E59-6531-41D8-B147-3AAEC46C48F7}" type="pres">
      <dgm:prSet presAssocID="{D4D77F81-59B5-4532-9E67-455E7B36CF19}" presName="iconRect" presStyleLbl="node1" presStyleIdx="0" presStyleCnt="2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Email"/>
        </a:ext>
      </dgm:extLst>
    </dgm:pt>
    <dgm:pt modelId="{2C1BE617-0DA5-4AA2-BD9A-CA61A78EDF97}" type="pres">
      <dgm:prSet presAssocID="{D4D77F81-59B5-4532-9E67-455E7B36CF19}" presName="iconSpace" presStyleCnt="0"/>
      <dgm:spPr/>
    </dgm:pt>
    <dgm:pt modelId="{7E57E445-F194-4683-9895-FBFA52EDACA4}" type="pres">
      <dgm:prSet presAssocID="{D4D77F81-59B5-4532-9E67-455E7B36CF19}" presName="parTx" presStyleLbl="revTx" presStyleIdx="0" presStyleCnt="4">
        <dgm:presLayoutVars>
          <dgm:chMax val="0"/>
          <dgm:chPref val="0"/>
        </dgm:presLayoutVars>
      </dgm:prSet>
      <dgm:spPr/>
    </dgm:pt>
    <dgm:pt modelId="{026C9C62-5809-495F-9F13-6A362A168120}" type="pres">
      <dgm:prSet presAssocID="{D4D77F81-59B5-4532-9E67-455E7B36CF19}" presName="txSpace" presStyleCnt="0"/>
      <dgm:spPr/>
    </dgm:pt>
    <dgm:pt modelId="{0BA5BF45-3E76-4A77-9DF2-F2AFBAFB86D4}" type="pres">
      <dgm:prSet presAssocID="{D4D77F81-59B5-4532-9E67-455E7B36CF19}" presName="desTx" presStyleLbl="revTx" presStyleIdx="1" presStyleCnt="4">
        <dgm:presLayoutVars/>
      </dgm:prSet>
      <dgm:spPr/>
    </dgm:pt>
    <dgm:pt modelId="{ED1346EF-1115-4906-85CE-985F985E9EB8}" type="pres">
      <dgm:prSet presAssocID="{85C742E9-3A0B-426E-839A-7F0ED8669E07}" presName="sibTrans" presStyleCnt="0"/>
      <dgm:spPr/>
    </dgm:pt>
    <dgm:pt modelId="{8754C657-7E6E-45E9-A70F-6789D16D6A47}" type="pres">
      <dgm:prSet presAssocID="{451E5804-915C-42E4-AC5F-3C52F6EDDFD3}" presName="compNode" presStyleCnt="0"/>
      <dgm:spPr/>
    </dgm:pt>
    <dgm:pt modelId="{B296E26D-A0D4-46FB-93D6-26D7AF18EC50}" type="pres">
      <dgm:prSet presAssocID="{451E5804-915C-42E4-AC5F-3C52F6EDDFD3}" presName="iconRect" presStyleLbl="node1" presStyleIdx="1" presStyleCnt="2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Envelope"/>
        </a:ext>
      </dgm:extLst>
    </dgm:pt>
    <dgm:pt modelId="{28BD3CA9-7276-4A2E-AB32-9FF79E274B8C}" type="pres">
      <dgm:prSet presAssocID="{451E5804-915C-42E4-AC5F-3C52F6EDDFD3}" presName="iconSpace" presStyleCnt="0"/>
      <dgm:spPr/>
    </dgm:pt>
    <dgm:pt modelId="{769EA933-9EA3-480F-A835-3F0959A55632}" type="pres">
      <dgm:prSet presAssocID="{451E5804-915C-42E4-AC5F-3C52F6EDDFD3}" presName="parTx" presStyleLbl="revTx" presStyleIdx="2" presStyleCnt="4">
        <dgm:presLayoutVars>
          <dgm:chMax val="0"/>
          <dgm:chPref val="0"/>
        </dgm:presLayoutVars>
      </dgm:prSet>
      <dgm:spPr/>
    </dgm:pt>
    <dgm:pt modelId="{1D1BADB6-7B16-4663-A0D8-A34AF546B418}" type="pres">
      <dgm:prSet presAssocID="{451E5804-915C-42E4-AC5F-3C52F6EDDFD3}" presName="txSpace" presStyleCnt="0"/>
      <dgm:spPr/>
    </dgm:pt>
    <dgm:pt modelId="{FF57A7C5-5D00-4B7E-9E2E-4EFDEB5124AE}" type="pres">
      <dgm:prSet presAssocID="{451E5804-915C-42E4-AC5F-3C52F6EDDFD3}" presName="desTx" presStyleLbl="revTx" presStyleIdx="3" presStyleCnt="4">
        <dgm:presLayoutVars/>
      </dgm:prSet>
      <dgm:spPr/>
    </dgm:pt>
  </dgm:ptLst>
  <dgm:cxnLst>
    <dgm:cxn modelId="{6AAB1312-C2F4-42C4-8AD2-5F3AD6E489AF}" srcId="{451E5804-915C-42E4-AC5F-3C52F6EDDFD3}" destId="{F7B6A531-367E-413A-9B8C-0B504A7570B1}" srcOrd="3" destOrd="0" parTransId="{F81E3480-274D-48E1-9DBF-A8FB1940FE70}" sibTransId="{2F9C9B8F-7AB6-41DB-A828-8F0EF3F56BE8}"/>
    <dgm:cxn modelId="{55F50C23-BA14-4B22-833F-0C10A56F3907}" type="presOf" srcId="{195EB933-2992-4C20-8BF4-6F7D388CDB1F}" destId="{FF57A7C5-5D00-4B7E-9E2E-4EFDEB5124AE}" srcOrd="0" destOrd="2" presId="urn:microsoft.com/office/officeart/2018/5/layout/CenteredIconLabelDescriptionList"/>
    <dgm:cxn modelId="{1240BA32-B44F-4485-B999-5DBC723DD336}" srcId="{451E5804-915C-42E4-AC5F-3C52F6EDDFD3}" destId="{B13E6CFB-564C-4353-80C0-B747C6D04219}" srcOrd="1" destOrd="0" parTransId="{AED19CEA-2766-4618-A160-0D3763A69323}" sibTransId="{FA846FE7-0D61-4307-855C-71E44BACB081}"/>
    <dgm:cxn modelId="{F17D7941-5EF0-4572-8B70-E9AD70CD9189}" type="presOf" srcId="{D4D77F81-59B5-4532-9E67-455E7B36CF19}" destId="{7E57E445-F194-4683-9895-FBFA52EDACA4}" srcOrd="0" destOrd="0" presId="urn:microsoft.com/office/officeart/2018/5/layout/CenteredIconLabelDescriptionList"/>
    <dgm:cxn modelId="{9A3A0C46-9818-443A-9793-26AF4BAB2274}" type="presOf" srcId="{204BABB0-E024-4ED3-82E3-B6D5A41010F4}" destId="{F1566783-4A6D-420C-93FE-E561EA97B635}" srcOrd="0" destOrd="0" presId="urn:microsoft.com/office/officeart/2018/5/layout/CenteredIconLabelDescriptionList"/>
    <dgm:cxn modelId="{C7D37354-79A7-4B07-ACAF-5DF43715D773}" type="presOf" srcId="{B13E6CFB-564C-4353-80C0-B747C6D04219}" destId="{FF57A7C5-5D00-4B7E-9E2E-4EFDEB5124AE}" srcOrd="0" destOrd="1" presId="urn:microsoft.com/office/officeart/2018/5/layout/CenteredIconLabelDescriptionList"/>
    <dgm:cxn modelId="{0CD66CB5-761C-4CA8-8DCE-24092888CA8C}" type="presOf" srcId="{451E5804-915C-42E4-AC5F-3C52F6EDDFD3}" destId="{769EA933-9EA3-480F-A835-3F0959A55632}" srcOrd="0" destOrd="0" presId="urn:microsoft.com/office/officeart/2018/5/layout/CenteredIconLabelDescriptionList"/>
    <dgm:cxn modelId="{7E2C07B6-D8C1-42C5-9AC0-393C390F8679}" srcId="{451E5804-915C-42E4-AC5F-3C52F6EDDFD3}" destId="{195EB933-2992-4C20-8BF4-6F7D388CDB1F}" srcOrd="2" destOrd="0" parTransId="{FACBE6C5-0774-4718-B3C6-C7850A8398D1}" sibTransId="{240066A2-3B44-4323-8F83-D344F57159D8}"/>
    <dgm:cxn modelId="{C30B9FD2-5B57-491D-888A-9733920BA3F0}" srcId="{204BABB0-E024-4ED3-82E3-B6D5A41010F4}" destId="{451E5804-915C-42E4-AC5F-3C52F6EDDFD3}" srcOrd="1" destOrd="0" parTransId="{75C1D68F-4155-4655-9473-497F00525A2E}" sibTransId="{D9D0701A-1636-459B-9738-94097A390839}"/>
    <dgm:cxn modelId="{4AF23DD5-7BAE-4ABB-9497-49513A328139}" srcId="{451E5804-915C-42E4-AC5F-3C52F6EDDFD3}" destId="{5FF40E11-0B36-49F3-AD67-DFC7DBE7AE67}" srcOrd="0" destOrd="0" parTransId="{BE344B7C-C1D5-4A3D-A11F-4734E5512FAF}" sibTransId="{22CE81E9-BAD8-48A8-A965-208F342B43CB}"/>
    <dgm:cxn modelId="{437D6FDE-709F-46FD-A17E-5CB0BE220AA1}" type="presOf" srcId="{5FF40E11-0B36-49F3-AD67-DFC7DBE7AE67}" destId="{FF57A7C5-5D00-4B7E-9E2E-4EFDEB5124AE}" srcOrd="0" destOrd="0" presId="urn:microsoft.com/office/officeart/2018/5/layout/CenteredIconLabelDescriptionList"/>
    <dgm:cxn modelId="{CB9717E8-A1A1-43A6-BCF4-EFCB241EF977}" type="presOf" srcId="{F7B6A531-367E-413A-9B8C-0B504A7570B1}" destId="{FF57A7C5-5D00-4B7E-9E2E-4EFDEB5124AE}" srcOrd="0" destOrd="3" presId="urn:microsoft.com/office/officeart/2018/5/layout/CenteredIconLabelDescriptionList"/>
    <dgm:cxn modelId="{880E5CF8-77BC-4096-94AE-3B761F39C470}" srcId="{204BABB0-E024-4ED3-82E3-B6D5A41010F4}" destId="{D4D77F81-59B5-4532-9E67-455E7B36CF19}" srcOrd="0" destOrd="0" parTransId="{3ECEB5DB-62C2-4AFB-BF2C-7F122406EDCD}" sibTransId="{85C742E9-3A0B-426E-839A-7F0ED8669E07}"/>
    <dgm:cxn modelId="{0149DE98-52AC-46DC-BD23-50E9BF855512}" type="presParOf" srcId="{F1566783-4A6D-420C-93FE-E561EA97B635}" destId="{5F019CDF-24AE-49CE-8FEE-28164205B551}" srcOrd="0" destOrd="0" presId="urn:microsoft.com/office/officeart/2018/5/layout/CenteredIconLabelDescriptionList"/>
    <dgm:cxn modelId="{D12A0279-D11C-4973-BA42-60BD6CE4C233}" type="presParOf" srcId="{5F019CDF-24AE-49CE-8FEE-28164205B551}" destId="{1B804E59-6531-41D8-B147-3AAEC46C48F7}" srcOrd="0" destOrd="0" presId="urn:microsoft.com/office/officeart/2018/5/layout/CenteredIconLabelDescriptionList"/>
    <dgm:cxn modelId="{A6398364-C036-4284-BD38-C156A4BD089B}" type="presParOf" srcId="{5F019CDF-24AE-49CE-8FEE-28164205B551}" destId="{2C1BE617-0DA5-4AA2-BD9A-CA61A78EDF97}" srcOrd="1" destOrd="0" presId="urn:microsoft.com/office/officeart/2018/5/layout/CenteredIconLabelDescriptionList"/>
    <dgm:cxn modelId="{A25BFF3E-37A3-4C34-B003-AB1D905639FB}" type="presParOf" srcId="{5F019CDF-24AE-49CE-8FEE-28164205B551}" destId="{7E57E445-F194-4683-9895-FBFA52EDACA4}" srcOrd="2" destOrd="0" presId="urn:microsoft.com/office/officeart/2018/5/layout/CenteredIconLabelDescriptionList"/>
    <dgm:cxn modelId="{5D098B3F-FB5D-44BE-8DE1-C7CB814D2E04}" type="presParOf" srcId="{5F019CDF-24AE-49CE-8FEE-28164205B551}" destId="{026C9C62-5809-495F-9F13-6A362A168120}" srcOrd="3" destOrd="0" presId="urn:microsoft.com/office/officeart/2018/5/layout/CenteredIconLabelDescriptionList"/>
    <dgm:cxn modelId="{3D8288EE-5DB4-425B-9669-D9597162D074}" type="presParOf" srcId="{5F019CDF-24AE-49CE-8FEE-28164205B551}" destId="{0BA5BF45-3E76-4A77-9DF2-F2AFBAFB86D4}" srcOrd="4" destOrd="0" presId="urn:microsoft.com/office/officeart/2018/5/layout/CenteredIconLabelDescriptionList"/>
    <dgm:cxn modelId="{B932550F-640D-4756-AA4F-B9246DB584EF}" type="presParOf" srcId="{F1566783-4A6D-420C-93FE-E561EA97B635}" destId="{ED1346EF-1115-4906-85CE-985F985E9EB8}" srcOrd="1" destOrd="0" presId="urn:microsoft.com/office/officeart/2018/5/layout/CenteredIconLabelDescriptionList"/>
    <dgm:cxn modelId="{BBB258FE-F189-4725-A4FF-6606E0DDA1D5}" type="presParOf" srcId="{F1566783-4A6D-420C-93FE-E561EA97B635}" destId="{8754C657-7E6E-45E9-A70F-6789D16D6A47}" srcOrd="2" destOrd="0" presId="urn:microsoft.com/office/officeart/2018/5/layout/CenteredIconLabelDescriptionList"/>
    <dgm:cxn modelId="{F9D939EA-13A3-46D3-82C8-BB125BB86F58}" type="presParOf" srcId="{8754C657-7E6E-45E9-A70F-6789D16D6A47}" destId="{B296E26D-A0D4-46FB-93D6-26D7AF18EC50}" srcOrd="0" destOrd="0" presId="urn:microsoft.com/office/officeart/2018/5/layout/CenteredIconLabelDescriptionList"/>
    <dgm:cxn modelId="{B1E32B97-2FA2-4E4B-8C59-8D380AB69185}" type="presParOf" srcId="{8754C657-7E6E-45E9-A70F-6789D16D6A47}" destId="{28BD3CA9-7276-4A2E-AB32-9FF79E274B8C}" srcOrd="1" destOrd="0" presId="urn:microsoft.com/office/officeart/2018/5/layout/CenteredIconLabelDescriptionList"/>
    <dgm:cxn modelId="{61C157EE-F9E4-4002-9F17-E6F7B898EA78}" type="presParOf" srcId="{8754C657-7E6E-45E9-A70F-6789D16D6A47}" destId="{769EA933-9EA3-480F-A835-3F0959A55632}" srcOrd="2" destOrd="0" presId="urn:microsoft.com/office/officeart/2018/5/layout/CenteredIconLabelDescriptionList"/>
    <dgm:cxn modelId="{423C4BBE-BE48-4D71-B87E-6009664474FB}" type="presParOf" srcId="{8754C657-7E6E-45E9-A70F-6789D16D6A47}" destId="{1D1BADB6-7B16-4663-A0D8-A34AF546B418}" srcOrd="3" destOrd="0" presId="urn:microsoft.com/office/officeart/2018/5/layout/CenteredIconLabelDescriptionList"/>
    <dgm:cxn modelId="{2F21EB98-90E3-48A0-86E5-094C6969B5E4}" type="presParOf" srcId="{8754C657-7E6E-45E9-A70F-6789D16D6A47}" destId="{FF57A7C5-5D00-4B7E-9E2E-4EFDEB5124AE}" srcOrd="4" destOrd="0" presId="urn:microsoft.com/office/officeart/2018/5/layout/CenteredIconLabelDescription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B804E59-6531-41D8-B147-3AAEC46C48F7}">
      <dsp:nvSpPr>
        <dsp:cNvPr id="0" name=""/>
        <dsp:cNvSpPr/>
      </dsp:nvSpPr>
      <dsp:spPr>
        <a:xfrm>
          <a:off x="1515066" y="213693"/>
          <a:ext cx="1512000" cy="1512000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9050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E57E445-F194-4683-9895-FBFA52EDACA4}">
      <dsp:nvSpPr>
        <dsp:cNvPr id="0" name=""/>
        <dsp:cNvSpPr/>
      </dsp:nvSpPr>
      <dsp:spPr>
        <a:xfrm>
          <a:off x="111066" y="1883335"/>
          <a:ext cx="4320000" cy="648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12446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en-US" sz="2800" kern="1200"/>
            <a:t>Email us!</a:t>
          </a:r>
        </a:p>
      </dsp:txBody>
      <dsp:txXfrm>
        <a:off x="111066" y="1883335"/>
        <a:ext cx="4320000" cy="648000"/>
      </dsp:txXfrm>
    </dsp:sp>
    <dsp:sp modelId="{0BA5BF45-3E76-4A77-9DF2-F2AFBAFB86D4}">
      <dsp:nvSpPr>
        <dsp:cNvPr id="0" name=""/>
        <dsp:cNvSpPr/>
      </dsp:nvSpPr>
      <dsp:spPr>
        <a:xfrm>
          <a:off x="111066" y="2604657"/>
          <a:ext cx="4320000" cy="127513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296E26D-A0D4-46FB-93D6-26D7AF18EC50}">
      <dsp:nvSpPr>
        <dsp:cNvPr id="0" name=""/>
        <dsp:cNvSpPr/>
      </dsp:nvSpPr>
      <dsp:spPr>
        <a:xfrm>
          <a:off x="6591066" y="213693"/>
          <a:ext cx="1512000" cy="1512000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9050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69EA933-9EA3-480F-A835-3F0959A55632}">
      <dsp:nvSpPr>
        <dsp:cNvPr id="0" name=""/>
        <dsp:cNvSpPr/>
      </dsp:nvSpPr>
      <dsp:spPr>
        <a:xfrm>
          <a:off x="5187066" y="1883335"/>
          <a:ext cx="4320000" cy="648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12446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en-US" sz="2800" kern="1200"/>
            <a:t>We can be reached here:</a:t>
          </a:r>
        </a:p>
      </dsp:txBody>
      <dsp:txXfrm>
        <a:off x="5187066" y="1883335"/>
        <a:ext cx="4320000" cy="648000"/>
      </dsp:txXfrm>
    </dsp:sp>
    <dsp:sp modelId="{FF57A7C5-5D00-4B7E-9E2E-4EFDEB5124AE}">
      <dsp:nvSpPr>
        <dsp:cNvPr id="0" name=""/>
        <dsp:cNvSpPr/>
      </dsp:nvSpPr>
      <dsp:spPr>
        <a:xfrm>
          <a:off x="5187066" y="2604657"/>
          <a:ext cx="4320000" cy="127513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7556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/>
            <a:t>Jacklynn Calvert: </a:t>
          </a:r>
          <a:r>
            <a:rPr lang="en-US" sz="1700" kern="1200">
              <a:hlinkClick xmlns:r="http://schemas.openxmlformats.org/officeDocument/2006/relationships" r:id="rId5"/>
            </a:rPr>
            <a:t>jcalver@siue.edu</a:t>
          </a:r>
          <a:endParaRPr lang="en-US" sz="1700" kern="1200"/>
        </a:p>
        <a:p>
          <a:pPr marL="0" lvl="0" indent="0" algn="ctr" defTabSz="7556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/>
            <a:t>Ali Alsamir: </a:t>
          </a:r>
          <a:r>
            <a:rPr lang="en-US" sz="1700" kern="1200">
              <a:hlinkClick xmlns:r="http://schemas.openxmlformats.org/officeDocument/2006/relationships" r:id="rId6"/>
            </a:rPr>
            <a:t>aalsami@siue.edu</a:t>
          </a:r>
          <a:endParaRPr lang="en-US" sz="1700" kern="1200"/>
        </a:p>
        <a:p>
          <a:pPr marL="0" lvl="0" indent="0" algn="ctr" defTabSz="7556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/>
            <a:t>Jasper Capriotti: </a:t>
          </a:r>
          <a:r>
            <a:rPr lang="en-US" sz="1700" kern="1200">
              <a:hlinkClick xmlns:r="http://schemas.openxmlformats.org/officeDocument/2006/relationships" r:id="rId7"/>
            </a:rPr>
            <a:t>jcaprio@siue.edu</a:t>
          </a:r>
          <a:endParaRPr lang="en-US" sz="1700" kern="1200"/>
        </a:p>
        <a:p>
          <a:pPr marL="0" lvl="0" indent="0" algn="ctr" defTabSz="7556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/>
            <a:t>Michael Crow: </a:t>
          </a:r>
          <a:r>
            <a:rPr lang="en-US" sz="1700" kern="1200">
              <a:hlinkClick xmlns:r="http://schemas.openxmlformats.org/officeDocument/2006/relationships" r:id="rId8"/>
            </a:rPr>
            <a:t>microw@siue.edu</a:t>
          </a:r>
          <a:endParaRPr lang="en-US" sz="1700" kern="1200"/>
        </a:p>
      </dsp:txBody>
      <dsp:txXfrm>
        <a:off x="5187066" y="2604657"/>
        <a:ext cx="4320000" cy="127513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8/5/layout/CenteredIconLabelDescriptionList">
  <dgm:title val="Centered Icon Label Description List"/>
  <dgm:desc val="Use to show non-sequential or grouped chunks of information. The placeholder holds an icon or small picture, and corresponding text boxes show Level 1 and Level 2 text respectively. Works well for minimal Level 1 text accompanied by lengthier Level two text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Node" refType="h" fact="0.45"/>
      <dgm:constr type="w" for="ch" forName="compNode" val="120"/>
      <dgm:constr type="w" for="ch" forName="sibTrans" refType="w" refFor="ch" refForName="compNode" fact="0.175"/>
      <dgm:constr type="primFontSz" for="des" forName="parTx" val="36"/>
      <dgm:constr type="primFontSz" for="des" forName="desTx" refType="primFontSz" refFor="des" refForName="parTx" op="lte" fact="0.75"/>
      <dgm:constr type="h" for="des" forName="compNode" op="equ"/>
      <dgm:constr type="h" for="des" forName="iconRect" op="equ"/>
      <dgm:constr type="w" for="des" forName="iconRect" op="equ"/>
      <dgm:constr type="h" for="des" forName="iconSpace" op="equ"/>
      <dgm:constr type="h" for="des" forName="parTx" op="equ"/>
      <dgm:constr type="h" for="des" forName="txSpace" op="equ"/>
      <dgm:constr type="h" for="des" forName="desTx" op="equ"/>
    </dgm:constrLst>
    <dgm:ruleLst>
      <dgm:rule type="w" for="ch" forName="compNode" val="0" fact="NaN" max="NaN"/>
    </dgm:ruleLst>
    <dgm:forEach name="Name3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Rect" refType="w" fact="0.35"/>
          <dgm:constr type="h" for="ch" forName="iconRect" refType="w" refFor="ch" refForName="iconRect"/>
          <dgm:constr type="ctrX" for="ch" forName="iconRect" refType="w" fact="0.5"/>
          <dgm:constr type="t" for="ch" forName="iconRect"/>
          <dgm:constr type="w" for="ch" forName="iconSpace" refType="w"/>
          <dgm:constr type="h" for="ch" forName="iconSpace" refType="h" fact="0.043"/>
          <dgm:constr type="l" for="ch" forName="iconSpace"/>
          <dgm:constr type="t" for="ch" forName="iconSpace" refType="b" refFor="ch" refForName="iconRect"/>
          <dgm:constr type="w" for="ch" forName="parTx" refType="w"/>
          <dgm:constr type="h" for="ch" forName="parTx" refType="w" fact="0.15"/>
          <dgm:constr type="l" for="ch" forName="parTx"/>
          <dgm:constr type="t" for="ch" forName="parTx" refType="b" refFor="ch" refForName="iconSpace"/>
          <dgm:constr type="h" for="ch" forName="txSpace" refType="h" fact="0.02"/>
          <dgm:constr type="w" for="ch" forName="txSpace" refType="w"/>
          <dgm:constr type="l" for="ch" forName="txSpace"/>
          <dgm:constr type="t" for="ch" forName="txSpace" refType="b" refFor="ch" refForName="parTx"/>
          <dgm:constr type="w" for="ch" forName="desTx" refType="w"/>
          <dgm:constr type="l" for="ch" forName="desTx"/>
          <dgm:constr type="t" for="ch" forName="desTx" refType="b" refFor="ch" refForName="txSpace"/>
        </dgm:constrLst>
        <dgm:ruleLst>
          <dgm:rule type="h" val="INF" fact="NaN" max="NaN"/>
        </dgm:ruleLst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icon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4" fact="NaN" max="NaN"/>
            <dgm:rule type="h" val="INF" fact="NaN" max="NaN"/>
          </dgm:ruleLst>
        </dgm:layoutNode>
        <dgm:layoutNode name="tx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desTx" styleLbl="revTx">
          <dgm:varLst/>
          <dgm:alg type="tx">
            <dgm:param type="stBulletLvl" val="0"/>
            <dgm:param type="txAnchorVert" val="t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refType="primFontSz"/>
            <dgm:constr type="lMarg"/>
            <dgm:constr type="rMarg"/>
            <dgm:constr type="tMarg"/>
            <dgm:constr type="bMarg"/>
          </dgm:constrLst>
          <dgm:ruleLst>
            <dgm:rule type="primFontSz" val="NaN" fact="NaN" max="17"/>
            <dgm:rule type="h" val="INF" fact="NaN" max="NaN"/>
          </dgm:ruleLst>
        </dgm:layoutNode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  <a:defRPr b="1"/>
        </a:lvl1pPr>
        <a:lvl2pPr>
          <a:lnSpc>
            <a:spcPct val="100000"/>
          </a:lnSpc>
        </a:lvl2pPr>
      </dgm1612:lstStyle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3907FCE-AF8B-4252-9D47-C5D517119DB5}" type="datetimeFigureOut">
              <a:rPr lang="en-US" smtClean="0"/>
              <a:t>5/7/2020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FF39E0B-5844-48D8-A576-D1A53E7A9D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701222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85000"/>
                  <a:lumOff val="1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  <a:lumOff val="1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84863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18059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90886109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025834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41791849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80000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6B4A9-1611-4792-9094-5F34BCA07E0B}" type="datetimeFigureOut">
              <a:rPr lang="en-US" smtClean="0"/>
              <a:t>5/7/2020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33C77-0158-454C-844F-B7AB9BD7DAD4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091818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36960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98910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8702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712588-04B1-427B-82EE-E8DB90309F08}" type="datetimeFigureOut">
              <a:rPr lang="en-US" smtClean="0"/>
              <a:t>5/7/2020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9F0C5-380F-41C2-899A-BAC0F0927E16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32979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5/7/2020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34148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5/7/2020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55851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5/7/2020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49726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smtClean="0"/>
              <a:t>5/7/2020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11056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61868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85000"/>
                  <a:lumOff val="1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  <a:lumOff val="1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smtClean="0"/>
              <a:pPr/>
              <a:t>5/7/2020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7489973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07" r:id="rId1"/>
    <p:sldLayoutId id="2147483708" r:id="rId2"/>
    <p:sldLayoutId id="2147483709" r:id="rId3"/>
    <p:sldLayoutId id="2147483710" r:id="rId4"/>
    <p:sldLayoutId id="2147483711" r:id="rId5"/>
    <p:sldLayoutId id="2147483712" r:id="rId6"/>
    <p:sldLayoutId id="2147483713" r:id="rId7"/>
    <p:sldLayoutId id="2147483714" r:id="rId8"/>
    <p:sldLayoutId id="2147483715" r:id="rId9"/>
    <p:sldLayoutId id="2147483716" r:id="rId10"/>
    <p:sldLayoutId id="2147483717" r:id="rId11"/>
    <p:sldLayoutId id="2147483718" r:id="rId12"/>
    <p:sldLayoutId id="2147483719" r:id="rId13"/>
    <p:sldLayoutId id="2147483720" r:id="rId14"/>
    <p:sldLayoutId id="2147483721" r:id="rId15"/>
    <p:sldLayoutId id="2147483722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access-board.gov/guidelines-and-standards/buildings-and-sites/about-the-ada-standards/background/adaag#4.7" TargetMode="External"/><Relationship Id="rId2" Type="http://schemas.openxmlformats.org/officeDocument/2006/relationships/hyperlink" Target="https://mutcd.fhwa.dot.gov/pdfs/2009r1r2/pdf_index.htm" TargetMode="Externa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624BBE8D-9301-4A0D-92B0-3F1F00AD59B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92046" y="234921"/>
            <a:ext cx="7766936" cy="1646302"/>
          </a:xfrm>
        </p:spPr>
        <p:txBody>
          <a:bodyPr/>
          <a:lstStyle/>
          <a:p>
            <a:r>
              <a:rPr lang="en-US"/>
              <a:t>Sports Park Drive Design</a:t>
            </a:r>
            <a:br>
              <a:rPr lang="en-US"/>
            </a:br>
            <a:endParaRPr lang="en-US"/>
          </a:p>
        </p:txBody>
      </p:sp>
      <p:sp>
        <p:nvSpPr>
          <p:cNvPr id="5" name="Subtitle 2">
            <a:extLst>
              <a:ext uri="{FF2B5EF4-FFF2-40B4-BE49-F238E27FC236}">
                <a16:creationId xmlns:a16="http://schemas.microsoft.com/office/drawing/2014/main" id="{610AEA6C-2105-40F5-8EC4-BDFBA4B9A33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99597" y="1058072"/>
            <a:ext cx="8969237" cy="4557850"/>
          </a:xfrm>
        </p:spPr>
        <p:txBody>
          <a:bodyPr>
            <a:normAutofit fontScale="55000" lnSpcReduction="20000"/>
          </a:bodyPr>
          <a:lstStyle/>
          <a:p>
            <a:pPr algn="ctr">
              <a:lnSpc>
                <a:spcPct val="90000"/>
              </a:lnSpc>
            </a:pPr>
            <a:r>
              <a:rPr lang="en-US" sz="5100" b="1" dirty="0">
                <a:solidFill>
                  <a:srgbClr val="0070C0"/>
                </a:solidFill>
                <a:latin typeface="Corbel"/>
              </a:rPr>
              <a:t>Crawford, Murphy, &amp; Tilly Engineers &amp; Consultants</a:t>
            </a:r>
          </a:p>
          <a:p>
            <a:pPr algn="ctr">
              <a:lnSpc>
                <a:spcPct val="90000"/>
              </a:lnSpc>
            </a:pPr>
            <a:endParaRPr lang="en-US" sz="5900" b="1" dirty="0">
              <a:solidFill>
                <a:srgbClr val="0070C0"/>
              </a:solidFill>
            </a:endParaRPr>
          </a:p>
          <a:p>
            <a:pPr algn="ctr">
              <a:lnSpc>
                <a:spcPct val="90000"/>
              </a:lnSpc>
            </a:pPr>
            <a:r>
              <a:rPr lang="en-US" sz="5900" dirty="0">
                <a:latin typeface="Corbel"/>
              </a:rPr>
              <a:t>   </a:t>
            </a:r>
            <a:r>
              <a:rPr lang="en-US" sz="5100" dirty="0">
                <a:latin typeface="Corbel"/>
              </a:rPr>
              <a:t>Senior Design CE 493 – SIUE- Spring 2020</a:t>
            </a:r>
          </a:p>
          <a:p>
            <a:pPr algn="ctr">
              <a:lnSpc>
                <a:spcPct val="90000"/>
              </a:lnSpc>
            </a:pPr>
            <a:endParaRPr lang="en-US" sz="5100" dirty="0">
              <a:latin typeface="Corbel"/>
            </a:endParaRPr>
          </a:p>
          <a:p>
            <a:pPr algn="ctr">
              <a:lnSpc>
                <a:spcPct val="90000"/>
              </a:lnSpc>
            </a:pPr>
            <a:r>
              <a:rPr lang="en-US" sz="5100" b="1" u="sng" dirty="0">
                <a:latin typeface="Corbel"/>
              </a:rPr>
              <a:t>Group members</a:t>
            </a:r>
            <a:endParaRPr lang="en-US" sz="5100" dirty="0"/>
          </a:p>
          <a:p>
            <a:pPr algn="ctr">
              <a:lnSpc>
                <a:spcPct val="90000"/>
              </a:lnSpc>
            </a:pPr>
            <a:endParaRPr lang="en-US" sz="5100" b="1" u="sng" dirty="0">
              <a:latin typeface="Corbel"/>
            </a:endParaRPr>
          </a:p>
          <a:p>
            <a:pPr algn="ctr">
              <a:lnSpc>
                <a:spcPct val="90000"/>
              </a:lnSpc>
            </a:pPr>
            <a:r>
              <a:rPr lang="en-US" sz="5100" dirty="0">
                <a:latin typeface="Corbel"/>
              </a:rPr>
              <a:t>   Ali Alsamir </a:t>
            </a:r>
          </a:p>
          <a:p>
            <a:pPr algn="ctr">
              <a:lnSpc>
                <a:spcPct val="90000"/>
              </a:lnSpc>
            </a:pPr>
            <a:r>
              <a:rPr lang="en-US" sz="5100" dirty="0" err="1">
                <a:latin typeface="Corbel"/>
              </a:rPr>
              <a:t>Jacklynn</a:t>
            </a:r>
            <a:r>
              <a:rPr lang="en-US" sz="5100" dirty="0">
                <a:latin typeface="Corbel"/>
              </a:rPr>
              <a:t> Calvert</a:t>
            </a:r>
          </a:p>
          <a:p>
            <a:pPr algn="ctr">
              <a:lnSpc>
                <a:spcPct val="90000"/>
              </a:lnSpc>
            </a:pPr>
            <a:r>
              <a:rPr lang="en-US" sz="5100" dirty="0">
                <a:latin typeface="Corbel"/>
              </a:rPr>
              <a:t> Jasper </a:t>
            </a:r>
            <a:r>
              <a:rPr lang="en-US" sz="5100" dirty="0" err="1">
                <a:latin typeface="Corbel"/>
              </a:rPr>
              <a:t>Capriotti</a:t>
            </a:r>
            <a:endParaRPr lang="en-US" sz="5100" dirty="0">
              <a:latin typeface="Corbel"/>
            </a:endParaRPr>
          </a:p>
          <a:p>
            <a:pPr algn="ctr">
              <a:lnSpc>
                <a:spcPct val="90000"/>
              </a:lnSpc>
            </a:pPr>
            <a:r>
              <a:rPr lang="en-US" sz="5100" dirty="0">
                <a:latin typeface="Corbel"/>
              </a:rPr>
              <a:t> Michael Crow</a:t>
            </a:r>
            <a:endParaRPr lang="en-US" sz="5100" dirty="0"/>
          </a:p>
          <a:p>
            <a:endParaRPr lang="en-US" dirty="0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693128E6-0D3E-4FF7-B34B-BFDCEEA9F8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1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A9AB417-0FD5-4A4C-9D25-4C6C35FE7CD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57980" y="158040"/>
            <a:ext cx="2533485" cy="13570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85722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4A0D57-2F7E-4657-8623-0622434A11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Horizontal Curves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5874FCE-9B9A-4B55-9E9B-A3893F7DA5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33923" y="300266"/>
            <a:ext cx="683339" cy="365125"/>
          </a:xfrm>
        </p:spPr>
        <p:txBody>
          <a:bodyPr/>
          <a:lstStyle/>
          <a:p>
            <a:fld id="{330EA680-D336-4FF7-8B7A-9848BB0A1C32}" type="slidenum">
              <a:rPr lang="en-US" sz="2000" dirty="0" smtClean="0"/>
              <a:t>10</a:t>
            </a:fld>
            <a:endParaRPr lang="en-US" sz="200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8254DA6-BE94-47E2-A80F-F2BE5EAD8B7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4827"/>
          <a:stretch/>
        </p:blipFill>
        <p:spPr>
          <a:xfrm>
            <a:off x="243254" y="3262679"/>
            <a:ext cx="4056548" cy="2113259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AF1A4100-EEE0-4C4E-BA25-51736D7E024B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093" t="3121"/>
          <a:stretch/>
        </p:blipFill>
        <p:spPr>
          <a:xfrm>
            <a:off x="8285649" y="1284670"/>
            <a:ext cx="3893530" cy="5574133"/>
          </a:xfrm>
          <a:prstGeom prst="rect">
            <a:avLst/>
          </a:prstGeom>
        </p:spPr>
      </p:pic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E61F2B36-5DF2-4FFF-A4CB-061B59BBDB19}"/>
              </a:ext>
            </a:extLst>
          </p:cNvPr>
          <p:cNvSpPr txBox="1">
            <a:spLocks/>
          </p:cNvSpPr>
          <p:nvPr/>
        </p:nvSpPr>
        <p:spPr>
          <a:xfrm>
            <a:off x="4299717" y="3372236"/>
            <a:ext cx="3837575" cy="18833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/>
              <a:t>WB-40 AASHTO 2018 (US)</a:t>
            </a:r>
          </a:p>
          <a:p>
            <a:r>
              <a:rPr lang="en-US" i="1"/>
              <a:t>A Policy on Geometric Design of Highways and Streets Fourth Edition (2001)</a:t>
            </a:r>
          </a:p>
          <a:p>
            <a:pPr lvl="1"/>
            <a:r>
              <a:rPr lang="en-US" i="1"/>
              <a:t>AKA: AASHTO Green Book</a:t>
            </a:r>
          </a:p>
        </p:txBody>
      </p:sp>
    </p:spTree>
    <p:extLst>
      <p:ext uri="{BB962C8B-B14F-4D97-AF65-F5344CB8AC3E}">
        <p14:creationId xmlns:p14="http://schemas.microsoft.com/office/powerpoint/2010/main" val="222286913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90F4F5-5DB5-43D5-AFF0-6670C8B443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Americans With Disabilities Act (ADA) Compliance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6DE14C4-9348-454B-86F5-2B2BC4CA5C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281731" y="310704"/>
            <a:ext cx="683339" cy="365125"/>
          </a:xfrm>
        </p:spPr>
        <p:txBody>
          <a:bodyPr/>
          <a:lstStyle/>
          <a:p>
            <a:fld id="{330EA680-D336-4FF7-8B7A-9848BB0A1C32}" type="slidenum">
              <a:rPr lang="en-US" sz="2000" dirty="0" smtClean="0"/>
              <a:t>11</a:t>
            </a:fld>
            <a:endParaRPr lang="en-US" sz="200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827FBDF-CB98-4A3F-8167-BF51E782D38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0421" y="1929719"/>
            <a:ext cx="5030704" cy="2780298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66AF9D5F-A0AA-4D2C-AB4D-50B10E9AFD28}"/>
              </a:ext>
            </a:extLst>
          </p:cNvPr>
          <p:cNvSpPr txBox="1"/>
          <p:nvPr/>
        </p:nvSpPr>
        <p:spPr>
          <a:xfrm>
            <a:off x="5191125" y="1324683"/>
            <a:ext cx="5191125" cy="3970318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/>
              <a:t>Illinois Bureau of Design and Environment Manual 58-1.08 Ramps (Left)*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/>
              <a:t>Illinois Bureau of Design and Environment Manual 58-1.09(c) Detectable Warnings (Not Shown)*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/>
              <a:t>Illinois Bureau of Design and Environment Manual 58-1.09 (e) Crosswalks (Not Shown)*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/>
              <a:t>Illinois Bureau of Design and Environment Manual 58-1.10 Roadway Approach Grades (Not Shown)*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/>
          </a:p>
          <a:p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D862A69-9BD5-4CFF-82F2-0064297E1132}"/>
              </a:ext>
            </a:extLst>
          </p:cNvPr>
          <p:cNvSpPr txBox="1"/>
          <p:nvPr/>
        </p:nvSpPr>
        <p:spPr>
          <a:xfrm>
            <a:off x="677334" y="5137265"/>
            <a:ext cx="38715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/>
              <a:t>* More Details in BDE or BLR Manual</a:t>
            </a:r>
          </a:p>
        </p:txBody>
      </p:sp>
    </p:spTree>
    <p:extLst>
      <p:ext uri="{BB962C8B-B14F-4D97-AF65-F5344CB8AC3E}">
        <p14:creationId xmlns:p14="http://schemas.microsoft.com/office/powerpoint/2010/main" val="71589733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6DBBD6-D07F-43C2-97C3-B4D483A068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Sustainability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5BADE1E-0535-4144-BF52-5770C0092FD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This project will be maintained on an as needed basis. </a:t>
            </a:r>
          </a:p>
          <a:p>
            <a:r>
              <a:rPr lang="en-US"/>
              <a:t>The gutter and drainage systems will be regularly checked to ensure there is no clogging. </a:t>
            </a:r>
          </a:p>
          <a:p>
            <a:r>
              <a:rPr lang="en-US"/>
              <a:t>The pavement will be evaluated at regular intervals to ensure damages such as cracks and potholes to not exist. </a:t>
            </a:r>
          </a:p>
          <a:p>
            <a:r>
              <a:rPr lang="en-US"/>
              <a:t>Maintenance on this site will be left to the City of Edwardsville and Illinois Department of Transportation.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733E1FAE-D003-45D9-8C91-D0E3ECB9B1D0}"/>
              </a:ext>
            </a:extLst>
          </p:cNvPr>
          <p:cNvSpPr/>
          <p:nvPr/>
        </p:nvSpPr>
        <p:spPr>
          <a:xfrm>
            <a:off x="8710187" y="5790198"/>
            <a:ext cx="45397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30EA680-D336-4FF7-8B7A-9848BB0A1C32}" type="slidenum">
              <a:rPr lang="en-US" sz="2000" smtClean="0">
                <a:solidFill>
                  <a:srgbClr val="90C226"/>
                </a:solidFill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080927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E6AE47-DF90-454B-8716-CCEBECFF9F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Risk Analysis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2E522A3-E4BD-4003-92D9-0DBB94C3A66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8775" y="1334830"/>
            <a:ext cx="8841083" cy="3880773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If any possible risk appears during the construction phase of the project we will need to:</a:t>
            </a:r>
          </a:p>
          <a:p>
            <a:pPr lvl="1"/>
            <a:r>
              <a:rPr lang="en-US"/>
              <a:t>Identify the risk</a:t>
            </a:r>
          </a:p>
          <a:p>
            <a:pPr lvl="1"/>
            <a:r>
              <a:rPr lang="en-US"/>
              <a:t>Analysis the risk </a:t>
            </a:r>
          </a:p>
          <a:p>
            <a:pPr lvl="1"/>
            <a:r>
              <a:rPr lang="en-US"/>
              <a:t>Develop a plan </a:t>
            </a:r>
          </a:p>
          <a:p>
            <a:r>
              <a:rPr lang="en-US"/>
              <a:t>Most of these plans will most likely result in the work of project being delayed if it can be fix quickly</a:t>
            </a:r>
          </a:p>
          <a:p>
            <a:r>
              <a:rPr lang="en-US"/>
              <a:t>As a result of these delays the city will be informed about it. </a:t>
            </a:r>
          </a:p>
          <a:p>
            <a:r>
              <a:rPr lang="en-US"/>
              <a:t>Due to the project still in the preliminary phase of the plan it is subject to change.</a:t>
            </a:r>
          </a:p>
          <a:p>
            <a:pPr lvl="1"/>
            <a:endParaRPr lang="en-US"/>
          </a:p>
          <a:p>
            <a:pPr lvl="1"/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D98721AB-F90B-46E1-945C-E048442669E2}"/>
              </a:ext>
            </a:extLst>
          </p:cNvPr>
          <p:cNvSpPr/>
          <p:nvPr/>
        </p:nvSpPr>
        <p:spPr>
          <a:xfrm>
            <a:off x="8845680" y="5663118"/>
            <a:ext cx="42832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fld id="{330EA680-D336-4FF7-8B7A-9848BB0A1C32}" type="slidenum">
              <a:rPr lang="en-US" smtClean="0">
                <a:solidFill>
                  <a:srgbClr val="90C226"/>
                </a:solidFill>
              </a:rPr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039842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0C2899-FEBA-49DF-AF5B-1C3228CFCD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616310"/>
          </a:xfrm>
        </p:spPr>
        <p:txBody>
          <a:bodyPr>
            <a:normAutofit fontScale="90000"/>
          </a:bodyPr>
          <a:lstStyle/>
          <a:p>
            <a:r>
              <a:rPr lang="en-US"/>
              <a:t>Cost Analysis</a:t>
            </a:r>
          </a:p>
        </p:txBody>
      </p:sp>
      <p:pic>
        <p:nvPicPr>
          <p:cNvPr id="18" name="Picture 18" descr="A screenshot of a cell phone&#10;&#10;Description generated with very high confidence">
            <a:extLst>
              <a:ext uri="{FF2B5EF4-FFF2-40B4-BE49-F238E27FC236}">
                <a16:creationId xmlns:a16="http://schemas.microsoft.com/office/drawing/2014/main" id="{3111D763-94C2-4991-BFEF-B788E1FC7A9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63703" y="1355457"/>
            <a:ext cx="9053967" cy="4714659"/>
          </a:xfrm>
        </p:spPr>
      </p:pic>
    </p:spTree>
    <p:extLst>
      <p:ext uri="{BB962C8B-B14F-4D97-AF65-F5344CB8AC3E}">
        <p14:creationId xmlns:p14="http://schemas.microsoft.com/office/powerpoint/2010/main" val="93747157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4" name="Rectangle 12">
            <a:extLst>
              <a:ext uri="{FF2B5EF4-FFF2-40B4-BE49-F238E27FC236}">
                <a16:creationId xmlns:a16="http://schemas.microsoft.com/office/drawing/2014/main" id="{86C16C40-7C29-4ACC-B851-7E08E459B59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7" name="Group 14">
            <a:extLst>
              <a:ext uri="{FF2B5EF4-FFF2-40B4-BE49-F238E27FC236}">
                <a16:creationId xmlns:a16="http://schemas.microsoft.com/office/drawing/2014/main" id="{C8C7BCF2-9254-495D-8120-F4C32A172F5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2A300F88-100F-497A-94AF-634DA690BC2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0FF989CC-A02B-4B8A-946E-E4772916292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8" name="Rectangle 23">
              <a:extLst>
                <a:ext uri="{FF2B5EF4-FFF2-40B4-BE49-F238E27FC236}">
                  <a16:creationId xmlns:a16="http://schemas.microsoft.com/office/drawing/2014/main" id="{F3460194-35A9-4C0D-BB74-CA8B24E0680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Rectangle 25">
              <a:extLst>
                <a:ext uri="{FF2B5EF4-FFF2-40B4-BE49-F238E27FC236}">
                  <a16:creationId xmlns:a16="http://schemas.microsoft.com/office/drawing/2014/main" id="{CC31FCA4-2862-4AAF-8345-EF05E4E34EC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Isosceles Triangle 19">
              <a:extLst>
                <a:ext uri="{FF2B5EF4-FFF2-40B4-BE49-F238E27FC236}">
                  <a16:creationId xmlns:a16="http://schemas.microsoft.com/office/drawing/2014/main" id="{6D40B2E4-0C94-4F89-B149-F9B0AB7A7D7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Rectangle 27">
              <a:extLst>
                <a:ext uri="{FF2B5EF4-FFF2-40B4-BE49-F238E27FC236}">
                  <a16:creationId xmlns:a16="http://schemas.microsoft.com/office/drawing/2014/main" id="{DB16AFCB-50B7-4346-ABC6-3A8C5D02DC9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Rectangle 28">
              <a:extLst>
                <a:ext uri="{FF2B5EF4-FFF2-40B4-BE49-F238E27FC236}">
                  <a16:creationId xmlns:a16="http://schemas.microsoft.com/office/drawing/2014/main" id="{8356DF69-976D-4483-99D0-DBBD1C05445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9">
              <a:extLst>
                <a:ext uri="{FF2B5EF4-FFF2-40B4-BE49-F238E27FC236}">
                  <a16:creationId xmlns:a16="http://schemas.microsoft.com/office/drawing/2014/main" id="{5DDB3B9F-0EE7-417C-A3F1-D8F2F2C6F7B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>
              <a:extLst>
                <a:ext uri="{FF2B5EF4-FFF2-40B4-BE49-F238E27FC236}">
                  <a16:creationId xmlns:a16="http://schemas.microsoft.com/office/drawing/2014/main" id="{A2CDDF67-D03A-4E88-8BF9-0B44B61A89F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Isosceles Triangle 24">
              <a:extLst>
                <a:ext uri="{FF2B5EF4-FFF2-40B4-BE49-F238E27FC236}">
                  <a16:creationId xmlns:a16="http://schemas.microsoft.com/office/drawing/2014/main" id="{8AA7EFCE-40F3-4772-874E-436BE0FA0B5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8E9FB357-5D33-433F-B5A9-530224B570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>
            <a:normAutofit/>
          </a:bodyPr>
          <a:lstStyle/>
          <a:p>
            <a:r>
              <a:rPr lang="en-US"/>
              <a:t>Special Thanks!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FE9D920-2EA2-49DF-9A02-643C3810DC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590663" y="6065837"/>
            <a:ext cx="683339" cy="365125"/>
          </a:xfrm>
        </p:spPr>
        <p:txBody>
          <a:bodyPr>
            <a:noAutofit/>
          </a:bodyPr>
          <a:lstStyle/>
          <a:p>
            <a:pPr>
              <a:spcAft>
                <a:spcPts val="600"/>
              </a:spcAft>
            </a:pPr>
            <a:fld id="{330EA680-D336-4FF7-8B7A-9848BB0A1C32}" type="slidenum">
              <a:rPr lang="en-US" sz="2000" dirty="0" smtClean="0"/>
              <a:pPr>
                <a:spcAft>
                  <a:spcPts val="600"/>
                </a:spcAft>
              </a:pPr>
              <a:t>15</a:t>
            </a:fld>
            <a:endParaRPr lang="en-US" sz="200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95DE949-C7E4-4FEC-8F4C-A137E6F3EE0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2160589"/>
            <a:ext cx="8596668" cy="3880773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2000"/>
              <a:t>Crawford, Murphy &amp; Tilly Engineers &amp; Consultants</a:t>
            </a:r>
          </a:p>
          <a:p>
            <a:pPr marL="457200" lvl="1" indent="0">
              <a:buNone/>
            </a:pPr>
            <a:r>
              <a:rPr lang="en-US" sz="2000"/>
              <a:t>Brad </a:t>
            </a:r>
            <a:r>
              <a:rPr lang="en-US" sz="2000" err="1"/>
              <a:t>Spanberger</a:t>
            </a:r>
            <a:r>
              <a:rPr lang="en-US" sz="2000"/>
              <a:t>, E.I.T</a:t>
            </a:r>
          </a:p>
          <a:p>
            <a:pPr marL="457200" lvl="1" indent="0">
              <a:buNone/>
            </a:pPr>
            <a:r>
              <a:rPr lang="en-US" sz="2000"/>
              <a:t>Jack Blakemore, P.E.</a:t>
            </a:r>
          </a:p>
          <a:p>
            <a:pPr marL="457200" lvl="1" indent="0">
              <a:buNone/>
            </a:pPr>
            <a:endParaRPr lang="en-US" sz="2000"/>
          </a:p>
          <a:p>
            <a:pPr marL="457200" lvl="1" indent="0">
              <a:buNone/>
            </a:pPr>
            <a:r>
              <a:rPr lang="en-US" sz="2000"/>
              <a:t>For making all the resources available for us to make this project successful. </a:t>
            </a:r>
          </a:p>
        </p:txBody>
      </p:sp>
    </p:spTree>
    <p:extLst>
      <p:ext uri="{BB962C8B-B14F-4D97-AF65-F5344CB8AC3E}">
        <p14:creationId xmlns:p14="http://schemas.microsoft.com/office/powerpoint/2010/main" val="411815798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2C530F-C78D-42D9-86EA-50C4635A6B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11" y="49763"/>
            <a:ext cx="8596668" cy="1320800"/>
          </a:xfrm>
        </p:spPr>
        <p:txBody>
          <a:bodyPr/>
          <a:lstStyle/>
          <a:p>
            <a:pPr algn="ctr"/>
            <a:r>
              <a:rPr lang="en-US"/>
              <a:t>References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333721C-D70E-4E43-82FF-A629B7FFCED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7395" y="718247"/>
            <a:ext cx="8869837" cy="5239349"/>
          </a:xfrm>
        </p:spPr>
        <p:txBody>
          <a:bodyPr vert="horz" lIns="91440" tIns="45720" rIns="91440" bIns="45720" rtlCol="0" anchor="t">
            <a:normAutofit fontScale="92500" lnSpcReduction="10000"/>
          </a:bodyPr>
          <a:lstStyle/>
          <a:p>
            <a:r>
              <a:rPr lang="en-US"/>
              <a:t>AASHTO. (2001). A Policy on Geometric Design of Highways and Streets. Washington, D.C.: American Association of State Highway and Transportation Officials.</a:t>
            </a:r>
          </a:p>
          <a:p>
            <a:r>
              <a:rPr lang="en-US"/>
              <a:t>IDOT. (December 2018). Bureau of Local Roads and Streets Manual. Springfield, Illinois: Illinois Department of Transportation, Bureau of Local Roads and Streets.</a:t>
            </a:r>
          </a:p>
          <a:p>
            <a:r>
              <a:rPr lang="en-US"/>
              <a:t>IDOT. (February 2020). Bureau of Design and Environment Manual. Springfield, Illinois: Illinois Department of Transportation, Bureau of Design and Environment .</a:t>
            </a:r>
          </a:p>
          <a:p>
            <a:r>
              <a:rPr lang="en-US"/>
              <a:t>IDOT. (July, 2014). Illinois Standard Highway Signs Book. Springfield, Illinois: I</a:t>
            </a:r>
            <a:r>
              <a:rPr lang="en-US">
                <a:solidFill>
                  <a:schemeClr val="tx1"/>
                </a:solidFill>
              </a:rPr>
              <a:t>llinois Department of Transportation, Bureau of Operations.</a:t>
            </a:r>
          </a:p>
          <a:p>
            <a:r>
              <a:rPr lang="en-US"/>
              <a:t>IDOT – Drainage manual 2011, </a:t>
            </a:r>
            <a:r>
              <a:rPr lang="en-US">
                <a:ea typeface="+mn-lt"/>
                <a:cs typeface="+mn-lt"/>
              </a:rPr>
              <a:t>Illinois Department of Transportation, Bureau of Local Roads and Streets.</a:t>
            </a:r>
          </a:p>
          <a:p>
            <a:r>
              <a:rPr lang="en-US">
                <a:ea typeface="+mn-lt"/>
                <a:cs typeface="+mn-lt"/>
              </a:rPr>
              <a:t>MUTCD.  “Design Guidelines.” </a:t>
            </a:r>
            <a:r>
              <a:rPr lang="en-US" i="1">
                <a:ea typeface="+mn-lt"/>
                <a:cs typeface="+mn-lt"/>
              </a:rPr>
              <a:t>MUTCD, 2019,</a:t>
            </a:r>
            <a:r>
              <a:rPr lang="en-US">
                <a:ea typeface="+mn-lt"/>
                <a:cs typeface="+mn-lt"/>
              </a:rPr>
              <a:t> mutcd.fhwa.dot.gov/</a:t>
            </a:r>
            <a:r>
              <a:rPr lang="en-US" err="1">
                <a:ea typeface="+mn-lt"/>
                <a:cs typeface="+mn-lt"/>
              </a:rPr>
              <a:t>SHSm</a:t>
            </a:r>
            <a:r>
              <a:rPr lang="en-US">
                <a:ea typeface="+mn-lt"/>
                <a:cs typeface="+mn-lt"/>
              </a:rPr>
              <a:t>/design.pdf.</a:t>
            </a:r>
          </a:p>
          <a:p>
            <a:r>
              <a:rPr lang="en-US">
                <a:ea typeface="+mn-lt"/>
                <a:cs typeface="+mn-lt"/>
              </a:rPr>
              <a:t>U.S. Department of Transportation Federal Highway Administration. (2012, May). </a:t>
            </a:r>
            <a:r>
              <a:rPr lang="en-US" i="1">
                <a:ea typeface="+mn-lt"/>
                <a:cs typeface="+mn-lt"/>
              </a:rPr>
              <a:t>2009 Edition of MUTCD</a:t>
            </a:r>
            <a:r>
              <a:rPr lang="en-US">
                <a:ea typeface="+mn-lt"/>
                <a:cs typeface="+mn-lt"/>
              </a:rPr>
              <a:t>. Retrieved from 2009 Edition with Revision Numbers 1 and 2 Incorporated: </a:t>
            </a:r>
            <a:r>
              <a:rPr lang="en-US">
                <a:ea typeface="+mn-lt"/>
                <a:cs typeface="+mn-lt"/>
                <a:hlinkClick r:id="rId2"/>
              </a:rPr>
              <a:t>https://mutcd.fhwa.dot.gov/pdfs/2009r1r2/pdf_index.htm</a:t>
            </a:r>
            <a:r>
              <a:rPr lang="en-US">
                <a:ea typeface="+mn-lt"/>
                <a:cs typeface="+mn-lt"/>
              </a:rPr>
              <a:t>.</a:t>
            </a:r>
          </a:p>
          <a:p>
            <a:r>
              <a:rPr lang="en-US" err="1">
                <a:solidFill>
                  <a:schemeClr val="tx1"/>
                </a:solidFill>
                <a:ea typeface="+mn-lt"/>
                <a:cs typeface="+mn-lt"/>
              </a:rPr>
              <a:t>Yanchulis</a:t>
            </a:r>
            <a:r>
              <a:rPr lang="en-US">
                <a:solidFill>
                  <a:schemeClr val="tx1"/>
                </a:solidFill>
                <a:ea typeface="+mn-lt"/>
                <a:cs typeface="+mn-lt"/>
              </a:rPr>
              <a:t>, Dave. “ADA Accessibility Guidelines (ADAAG).” </a:t>
            </a:r>
            <a:r>
              <a:rPr lang="en-US" i="1">
                <a:solidFill>
                  <a:schemeClr val="tx1"/>
                </a:solidFill>
                <a:ea typeface="+mn-lt"/>
                <a:cs typeface="+mn-lt"/>
              </a:rPr>
              <a:t>ADAAG</a:t>
            </a:r>
            <a:r>
              <a:rPr lang="en-US">
                <a:solidFill>
                  <a:schemeClr val="tx1"/>
                </a:solidFill>
                <a:ea typeface="+mn-lt"/>
                <a:cs typeface="+mn-lt"/>
              </a:rPr>
              <a:t>, Sept. 2002, </a:t>
            </a:r>
            <a:r>
              <a:rPr lang="en-US">
                <a:solidFill>
                  <a:schemeClr val="tx1"/>
                </a:solidFill>
                <a:ea typeface="+mn-lt"/>
                <a:cs typeface="+mn-lt"/>
                <a:hlinkClick r:id="rId3"/>
              </a:rPr>
              <a:t>www.access-board.gov/guidelines-and-standards/buildings-and-sites/about-the-ada-standards/background/adaag#4.7</a:t>
            </a:r>
            <a:r>
              <a:rPr lang="en-US">
                <a:solidFill>
                  <a:schemeClr val="tx1"/>
                </a:solidFill>
                <a:ea typeface="+mn-lt"/>
                <a:cs typeface="+mn-lt"/>
              </a:rPr>
              <a:t>.</a:t>
            </a:r>
            <a:endParaRPr lang="en-US">
              <a:solidFill>
                <a:schemeClr val="tx1"/>
              </a:solidFill>
            </a:endParaRPr>
          </a:p>
          <a:p>
            <a:endParaRPr lang="en-US"/>
          </a:p>
          <a:p>
            <a:endParaRPr lang="en-US"/>
          </a:p>
          <a:p>
            <a:endParaRPr lang="en-US"/>
          </a:p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0DD1721-DB47-4718-AB97-883A0E967F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z="2000" dirty="0" smtClean="0"/>
              <a:t>16</a:t>
            </a:fld>
            <a:endParaRPr lang="en-US" sz="2000"/>
          </a:p>
        </p:txBody>
      </p:sp>
    </p:spTree>
    <p:extLst>
      <p:ext uri="{BB962C8B-B14F-4D97-AF65-F5344CB8AC3E}">
        <p14:creationId xmlns:p14="http://schemas.microsoft.com/office/powerpoint/2010/main" val="405726479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B5DB44-2B49-494D-A4D9-B7BBC8B3B5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60063" y="841513"/>
            <a:ext cx="3604538" cy="1099457"/>
          </a:xfrm>
        </p:spPr>
        <p:txBody>
          <a:bodyPr>
            <a:normAutofit/>
          </a:bodyPr>
          <a:lstStyle/>
          <a:p>
            <a:r>
              <a:rPr lang="en-US" sz="4800"/>
              <a:t>Questions?</a:t>
            </a:r>
          </a:p>
        </p:txBody>
      </p:sp>
      <p:graphicFrame>
        <p:nvGraphicFramePr>
          <p:cNvPr id="23" name="Content Placeholder 2">
            <a:extLst>
              <a:ext uri="{FF2B5EF4-FFF2-40B4-BE49-F238E27FC236}">
                <a16:creationId xmlns:a16="http://schemas.microsoft.com/office/drawing/2014/main" id="{D0CA14DE-5629-4B51-8AD3-FFE03CB8F84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09350759"/>
              </p:ext>
            </p:extLst>
          </p:nvPr>
        </p:nvGraphicFramePr>
        <p:xfrm>
          <a:off x="1286933" y="1948543"/>
          <a:ext cx="9618133" cy="409348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DD6DFED-B644-42E0-8E95-6475DEEDC7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894532" y="6182876"/>
            <a:ext cx="683339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330EA680-D336-4FF7-8B7A-9848BB0A1C32}" type="slidenum">
              <a:rPr lang="en-US" smtClean="0"/>
              <a:pPr>
                <a:spcAft>
                  <a:spcPts val="600"/>
                </a:spcAft>
              </a:pPr>
              <a:t>17</a:t>
            </a:fld>
            <a:endParaRPr lang="en-US"/>
          </a:p>
        </p:txBody>
      </p:sp>
      <p:cxnSp>
        <p:nvCxnSpPr>
          <p:cNvPr id="62" name="Straight Arrow Connector 61">
            <a:extLst>
              <a:ext uri="{FF2B5EF4-FFF2-40B4-BE49-F238E27FC236}">
                <a16:creationId xmlns:a16="http://schemas.microsoft.com/office/drawing/2014/main" id="{B9F20369-8963-421E-B6F9-6FFF413721F0}"/>
              </a:ext>
            </a:extLst>
          </p:cNvPr>
          <p:cNvCxnSpPr/>
          <p:nvPr/>
        </p:nvCxnSpPr>
        <p:spPr>
          <a:xfrm flipV="1">
            <a:off x="2966279" y="1779105"/>
            <a:ext cx="4969563" cy="1"/>
          </a:xfrm>
          <a:prstGeom prst="straightConnector1">
            <a:avLst/>
          </a:prstGeom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241381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9108"/>
    </mc:Choice>
    <mc:Fallback xmlns="">
      <p:transition spd="slow" advTm="9108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8">
            <a:extLst>
              <a:ext uri="{FF2B5EF4-FFF2-40B4-BE49-F238E27FC236}">
                <a16:creationId xmlns:a16="http://schemas.microsoft.com/office/drawing/2014/main" id="{603AE127-802C-459A-A612-DB85B67F0DC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C95538C-6295-40D3-A73B-502EC5C466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43950" y="1179151"/>
            <a:ext cx="3300646" cy="4463889"/>
          </a:xfrm>
        </p:spPr>
        <p:txBody>
          <a:bodyPr anchor="ctr">
            <a:normAutofit/>
          </a:bodyPr>
          <a:lstStyle/>
          <a:p>
            <a:r>
              <a:rPr lang="en-US"/>
              <a:t>Presentation Outline</a:t>
            </a:r>
          </a:p>
        </p:txBody>
      </p:sp>
      <p:sp>
        <p:nvSpPr>
          <p:cNvPr id="17" name="Isosceles Triangle 10">
            <a:extLst>
              <a:ext uri="{FF2B5EF4-FFF2-40B4-BE49-F238E27FC236}">
                <a16:creationId xmlns:a16="http://schemas.microsoft.com/office/drawing/2014/main" id="{9323D83D-50D6-4040-A58B-FCEA340F886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4013200"/>
            <a:ext cx="448733" cy="2844800"/>
          </a:xfrm>
          <a:prstGeom prst="triangle">
            <a:avLst>
              <a:gd name="adj" fmla="val 0"/>
            </a:avLst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cxnSp>
        <p:nvCxnSpPr>
          <p:cNvPr id="19" name="Straight Connector 12">
            <a:extLst>
              <a:ext uri="{FF2B5EF4-FFF2-40B4-BE49-F238E27FC236}">
                <a16:creationId xmlns:a16="http://schemas.microsoft.com/office/drawing/2014/main" id="{1A1FE6BB-DFB2-4080-9B5E-076EF5DDE67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656670" y="1442595"/>
            <a:ext cx="0" cy="39370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16DA6F5-C15E-4A57-A6BE-6DB0209C9CC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78918" y="1109145"/>
            <a:ext cx="6873372" cy="5157132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Project Description and Location </a:t>
            </a:r>
          </a:p>
          <a:p>
            <a:r>
              <a:rPr lang="en-US">
                <a:ea typeface="+mn-lt"/>
                <a:cs typeface="+mn-lt"/>
              </a:rPr>
              <a:t>Sign Details</a:t>
            </a:r>
          </a:p>
          <a:p>
            <a:r>
              <a:rPr lang="en-US">
                <a:ea typeface="+mn-lt"/>
                <a:cs typeface="+mn-lt"/>
              </a:rPr>
              <a:t>Cost Estimates/Materials</a:t>
            </a:r>
            <a:endParaRPr lang="en-US"/>
          </a:p>
          <a:p>
            <a:r>
              <a:rPr lang="en-US"/>
              <a:t>Stormwater Drainage system Design</a:t>
            </a:r>
          </a:p>
          <a:p>
            <a:r>
              <a:rPr lang="en-US"/>
              <a:t>Typical Section</a:t>
            </a:r>
          </a:p>
          <a:p>
            <a:r>
              <a:rPr lang="en-US"/>
              <a:t>Pavement Design</a:t>
            </a:r>
          </a:p>
          <a:p>
            <a:r>
              <a:rPr lang="en-US"/>
              <a:t>Cross-section </a:t>
            </a:r>
          </a:p>
          <a:p>
            <a:r>
              <a:rPr lang="en-US"/>
              <a:t>Design vehicles</a:t>
            </a:r>
          </a:p>
          <a:p>
            <a:r>
              <a:rPr lang="en-US"/>
              <a:t>Horizontal curves </a:t>
            </a:r>
          </a:p>
          <a:p>
            <a:r>
              <a:rPr lang="en-US"/>
              <a:t>ADA and ADAAG ramps </a:t>
            </a:r>
          </a:p>
          <a:p>
            <a:r>
              <a:rPr lang="en-US"/>
              <a:t>Sustainability/Risk Analysis</a:t>
            </a:r>
          </a:p>
          <a:p>
            <a:endParaRPr lang="en-US"/>
          </a:p>
        </p:txBody>
      </p:sp>
      <p:sp>
        <p:nvSpPr>
          <p:cNvPr id="21" name="Isosceles Triangle 14">
            <a:extLst>
              <a:ext uri="{FF2B5EF4-FFF2-40B4-BE49-F238E27FC236}">
                <a16:creationId xmlns:a16="http://schemas.microsoft.com/office/drawing/2014/main" id="{F10FD715-4DCE-4779-B634-EC78315EA21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11364139" y="0"/>
            <a:ext cx="842596" cy="4616289"/>
          </a:xfrm>
          <a:prstGeom prst="triangle">
            <a:avLst>
              <a:gd name="adj" fmla="val 100000"/>
            </a:avLst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E0EC523-732E-4E1C-B8A9-C51F5D36E6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590663" y="6041362"/>
            <a:ext cx="683339" cy="365125"/>
          </a:xfrm>
        </p:spPr>
        <p:txBody>
          <a:bodyPr>
            <a:noAutofit/>
          </a:bodyPr>
          <a:lstStyle/>
          <a:p>
            <a:pPr>
              <a:spcAft>
                <a:spcPts val="600"/>
              </a:spcAft>
            </a:pPr>
            <a:fld id="{330EA680-D336-4FF7-8B7A-9848BB0A1C32}" type="slidenum">
              <a:rPr lang="en-US" sz="2000" dirty="0" smtClean="0"/>
              <a:pPr>
                <a:spcAft>
                  <a:spcPts val="600"/>
                </a:spcAft>
              </a:pPr>
              <a:t>2</a:t>
            </a:fld>
            <a:endParaRPr lang="en-US" sz="2000"/>
          </a:p>
        </p:txBody>
      </p:sp>
    </p:spTree>
    <p:extLst>
      <p:ext uri="{BB962C8B-B14F-4D97-AF65-F5344CB8AC3E}">
        <p14:creationId xmlns:p14="http://schemas.microsoft.com/office/powerpoint/2010/main" val="382333730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DD9CE0-5334-42DB-9789-04EA4F0646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8709" y="430213"/>
            <a:ext cx="8596668" cy="1320800"/>
          </a:xfrm>
        </p:spPr>
        <p:txBody>
          <a:bodyPr/>
          <a:lstStyle/>
          <a:p>
            <a:pPr algn="ctr"/>
            <a:r>
              <a:rPr lang="en-US"/>
              <a:t>Project Description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813C983-53C4-462D-81A0-1F091D8B576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5682" y="1718850"/>
            <a:ext cx="5868090" cy="3880773"/>
          </a:xfr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sz="2000"/>
              <a:t>Design a new roadway (Sports Park Drive) for a proposed new sports park in Edwardsville, IL. </a:t>
            </a:r>
          </a:p>
          <a:p>
            <a:pPr marL="0" indent="0">
              <a:buNone/>
            </a:pPr>
            <a:endParaRPr lang="en-US" sz="2000"/>
          </a:p>
          <a:p>
            <a:r>
              <a:rPr lang="en-US" sz="2000"/>
              <a:t>Roadway must meet design standards (including drainage) and accommodate entrances to the Sports Park site plan.</a:t>
            </a:r>
          </a:p>
          <a:p>
            <a:pPr marL="0" indent="0">
              <a:buNone/>
            </a:pPr>
            <a:endParaRPr lang="en-US" sz="2000"/>
          </a:p>
          <a:p>
            <a:r>
              <a:rPr lang="en-US" sz="2000"/>
              <a:t>Location: Goshen Road to approximately 0.4 miles north through greenfield, ending at a logical point to tie in an adjacent project (Pin Oak Development)</a:t>
            </a:r>
          </a:p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1748723-ECD6-487F-9B69-AED7752240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z="2000" dirty="0" smtClean="0"/>
              <a:t>3</a:t>
            </a:fld>
            <a:endParaRPr lang="en-US" sz="200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EC59AB3-FA2F-4AF2-962B-70112FDAC70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37093" y="770862"/>
            <a:ext cx="3873818" cy="51577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479613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E80B86A7-A1EC-475B-9166-88902B033A3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Isosceles Triangle 9">
            <a:extLst>
              <a:ext uri="{FF2B5EF4-FFF2-40B4-BE49-F238E27FC236}">
                <a16:creationId xmlns:a16="http://schemas.microsoft.com/office/drawing/2014/main" id="{C2C29CB1-9F74-4879-A6AF-AEA67B6F1F4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0" y="0"/>
            <a:ext cx="842596" cy="5666154"/>
          </a:xfrm>
          <a:prstGeom prst="triangle">
            <a:avLst>
              <a:gd name="adj" fmla="val 100000"/>
            </a:avLst>
          </a:prstGeom>
          <a:solidFill>
            <a:schemeClr val="accent1">
              <a:alpha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Isosceles Triangle 11">
            <a:extLst>
              <a:ext uri="{FF2B5EF4-FFF2-40B4-BE49-F238E27FC236}">
                <a16:creationId xmlns:a16="http://schemas.microsoft.com/office/drawing/2014/main" id="{7E2C7115-5336-410C-AD71-0F0952A2E5A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11743267" y="4013200"/>
            <a:ext cx="448733" cy="2844800"/>
          </a:xfrm>
          <a:prstGeom prst="triangle">
            <a:avLst>
              <a:gd name="adj" fmla="val 0"/>
            </a:avLst>
          </a:prstGeom>
          <a:solidFill>
            <a:schemeClr val="accent1">
              <a:alpha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E675FFE2-BD7B-4659-9AED-94529BC1BC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3197" y="265134"/>
            <a:ext cx="8596668" cy="1320800"/>
          </a:xfrm>
        </p:spPr>
        <p:txBody>
          <a:bodyPr/>
          <a:lstStyle/>
          <a:p>
            <a:pPr algn="ctr"/>
            <a:r>
              <a:rPr lang="en-US"/>
              <a:t>Project Location</a:t>
            </a:r>
          </a:p>
        </p:txBody>
      </p:sp>
      <p:sp>
        <p:nvSpPr>
          <p:cNvPr id="5" name="Slide Number Placeholder 3">
            <a:extLst>
              <a:ext uri="{FF2B5EF4-FFF2-40B4-BE49-F238E27FC236}">
                <a16:creationId xmlns:a16="http://schemas.microsoft.com/office/drawing/2014/main" id="{B4AFCB96-FB34-419F-B164-9CFEBC14F4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070827" y="6156184"/>
            <a:ext cx="683339" cy="365125"/>
          </a:xfrm>
        </p:spPr>
        <p:txBody>
          <a:bodyPr/>
          <a:lstStyle/>
          <a:p>
            <a:fld id="{330EA680-D336-4FF7-8B7A-9848BB0A1C32}" type="slidenum">
              <a:rPr lang="en-US" sz="2000" dirty="0" smtClean="0"/>
              <a:t>4</a:t>
            </a:fld>
            <a:endParaRPr lang="en-US" sz="2000"/>
          </a:p>
        </p:txBody>
      </p:sp>
      <p:pic>
        <p:nvPicPr>
          <p:cNvPr id="6" name="Picture 5" descr="A close up of a map&#10;&#10;Description generated with high confidence">
            <a:extLst>
              <a:ext uri="{FF2B5EF4-FFF2-40B4-BE49-F238E27FC236}">
                <a16:creationId xmlns:a16="http://schemas.microsoft.com/office/drawing/2014/main" id="{DE6A5EE5-2BB7-43FF-9B90-871D663CAF3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03635" y="1025487"/>
            <a:ext cx="9595936" cy="50113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362552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4C486FF5-64E3-47FD-9358-BFC2BA4225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7072" y="136486"/>
            <a:ext cx="10537362" cy="1320800"/>
          </a:xfrm>
        </p:spPr>
        <p:txBody>
          <a:bodyPr>
            <a:noAutofit/>
          </a:bodyPr>
          <a:lstStyle/>
          <a:p>
            <a:r>
              <a:rPr lang="en-US" sz="4000" b="1"/>
              <a:t>Phase 1 : Stormwater Study </a:t>
            </a:r>
            <a:br>
              <a:rPr lang="en-US" sz="4000" b="1"/>
            </a:br>
            <a:r>
              <a:rPr lang="en-US" sz="3200" b="1" u="sng"/>
              <a:t>Drainage ditch Profile </a:t>
            </a:r>
            <a:endParaRPr lang="en-US" sz="3200" u="sng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6251FC71-F5C3-4C77-9D9F-B2CEEB2C7CA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69346" y="1829595"/>
            <a:ext cx="5588114" cy="4888531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 2 watersheds depend on the water flow direction/ Area topography: </a:t>
            </a:r>
          </a:p>
          <a:p>
            <a:pPr marL="0" indent="0">
              <a:buNone/>
            </a:pPr>
            <a:r>
              <a:rPr lang="en-US"/>
              <a:t>	Watershed 1 (North): 43.6 Acres</a:t>
            </a:r>
          </a:p>
          <a:p>
            <a:pPr marL="0" indent="0">
              <a:buNone/>
            </a:pPr>
            <a:r>
              <a:rPr lang="en-US"/>
              <a:t>	Watershed 2 (South): 5.5 Acres</a:t>
            </a:r>
          </a:p>
          <a:p>
            <a:pPr marL="0" indent="0">
              <a:buNone/>
            </a:pPr>
            <a:endParaRPr lang="en-US"/>
          </a:p>
          <a:p>
            <a:pPr marL="0" indent="0">
              <a:buNone/>
            </a:pPr>
            <a:endParaRPr lang="en-US"/>
          </a:p>
          <a:p>
            <a:r>
              <a:rPr lang="en-US"/>
              <a:t>50-year return period hydrology analysis, IDOT-Drainage manual 2018.</a:t>
            </a:r>
          </a:p>
          <a:p>
            <a:endParaRPr lang="en-US"/>
          </a:p>
          <a:p>
            <a:r>
              <a:rPr lang="en-US" b="1"/>
              <a:t>Rational method  Q=</a:t>
            </a:r>
            <a:r>
              <a:rPr lang="en-US" b="1" err="1"/>
              <a:t>C.i.A</a:t>
            </a:r>
            <a:endParaRPr lang="en-US" b="1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ABCD3A4B-D7D4-45D5-B7F8-AC3D5B6FF0F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4660" y="4541395"/>
            <a:ext cx="6737534" cy="2313220"/>
          </a:xfrm>
          <a:prstGeom prst="rect">
            <a:avLst/>
          </a:prstGeom>
        </p:spPr>
      </p:pic>
      <p:pic>
        <p:nvPicPr>
          <p:cNvPr id="3" name="Picture 5" descr="A picture containing text, map&#10;&#10;Description generated with very high confidence">
            <a:extLst>
              <a:ext uri="{FF2B5EF4-FFF2-40B4-BE49-F238E27FC236}">
                <a16:creationId xmlns:a16="http://schemas.microsoft.com/office/drawing/2014/main" id="{F0100C63-FB30-4F81-89A1-45A244916DA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75525" y="167109"/>
            <a:ext cx="4183691" cy="4372929"/>
          </a:xfrm>
          <a:prstGeom prst="rect">
            <a:avLst/>
          </a:prstGeom>
        </p:spPr>
      </p:pic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8A3C2C48-DBC1-4160-98D8-59384A0447E3}"/>
              </a:ext>
            </a:extLst>
          </p:cNvPr>
          <p:cNvCxnSpPr/>
          <p:nvPr/>
        </p:nvCxnSpPr>
        <p:spPr>
          <a:xfrm flipV="1">
            <a:off x="9378616" y="2385275"/>
            <a:ext cx="513620" cy="3122771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B326A0BA-F5AE-472D-824A-ACA6671F03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z="2400" dirty="0"/>
              <a:pPr/>
              <a:t>5</a:t>
            </a:fld>
            <a:endParaRPr lang="en-US" sz="2000"/>
          </a:p>
        </p:txBody>
      </p:sp>
    </p:spTree>
    <p:extLst>
      <p:ext uri="{BB962C8B-B14F-4D97-AF65-F5344CB8AC3E}">
        <p14:creationId xmlns:p14="http://schemas.microsoft.com/office/powerpoint/2010/main" val="29075980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82180"/>
    </mc:Choice>
    <mc:Fallback xmlns="">
      <p:transition spd="slow" advTm="82180"/>
    </mc:Fallback>
  </mc:AlternateContent>
  <p:extLst>
    <p:ext uri="{3A86A75C-4F4B-4683-9AE1-C65F6400EC91}">
      <p14:laserTraceLst xmlns:p14="http://schemas.microsoft.com/office/powerpoint/2010/main">
        <p14:tracePtLst>
          <p14:tracePt t="4022" x="822325" y="4357688"/>
          <p14:tracePt t="4542" x="822325" y="4370388"/>
          <p14:tracePt t="4549" x="893763" y="4418013"/>
          <p14:tracePt t="4556" x="1012825" y="4500563"/>
          <p14:tracePt t="4573" x="1238250" y="4619625"/>
          <p14:tracePt t="4590" x="1536700" y="4679950"/>
          <p14:tracePt t="4606" x="2108200" y="4714875"/>
          <p14:tracePt t="4623" x="2727325" y="4703763"/>
          <p14:tracePt t="4640" x="3203575" y="4679950"/>
          <p14:tracePt t="4656" x="3476625" y="4643438"/>
          <p14:tracePt t="4673" x="3513138" y="4632325"/>
          <p14:tracePt t="5980" x="3524250" y="4894263"/>
          <p14:tracePt t="5987" x="3595688" y="5143500"/>
          <p14:tracePt t="5995" x="3703638" y="5394325"/>
          <p14:tracePt t="6006" x="3833813" y="5584825"/>
          <p14:tracePt t="6023" x="4037013" y="5846763"/>
          <p14:tracePt t="6039" x="4251325" y="5976938"/>
          <p14:tracePt t="6044" x="4322763" y="6000750"/>
          <p14:tracePt t="6056" x="4357688" y="6013450"/>
          <p14:tracePt t="6073" x="4405313" y="6048375"/>
          <p14:tracePt t="6089" x="4429125" y="6061075"/>
          <p14:tracePt t="6106" x="4441825" y="6096000"/>
          <p14:tracePt t="6123" x="4441825" y="6108700"/>
          <p14:tracePt t="6207" x="4489450" y="6180138"/>
          <p14:tracePt t="6215" x="4560888" y="6238875"/>
          <p14:tracePt t="6223" x="4595813" y="6275388"/>
          <p14:tracePt t="6239" x="4667250" y="6323013"/>
          <p14:tracePt t="6256" x="4679950" y="6323013"/>
          <p14:tracePt t="6309" x="4691063" y="6323013"/>
          <p14:tracePt t="10705" x="4727575" y="6310313"/>
          <p14:tracePt t="10714" x="4918075" y="6238875"/>
          <p14:tracePt t="10721" x="5203825" y="6167438"/>
          <p14:tracePt t="10738" x="5572125" y="6048375"/>
          <p14:tracePt t="10755" x="5751513" y="5953125"/>
          <p14:tracePt t="10771" x="5846763" y="5881688"/>
          <p14:tracePt t="10788" x="5894388" y="5846763"/>
          <p14:tracePt t="10861" x="5905500" y="5834063"/>
          <p14:tracePt t="10869" x="5942013" y="5810250"/>
          <p14:tracePt t="10877" x="5989638" y="5775325"/>
          <p14:tracePt t="10888" x="6048375" y="5738813"/>
          <p14:tracePt t="10904" x="6203950" y="5643563"/>
          <p14:tracePt t="10922" x="6489700" y="5500688"/>
          <p14:tracePt t="10938" x="6596063" y="5441950"/>
          <p14:tracePt t="10954" x="6894513" y="5310188"/>
          <p14:tracePt t="10971" x="7037388" y="5227638"/>
          <p14:tracePt t="10988" x="7143750" y="5143500"/>
          <p14:tracePt t="11004" x="7239000" y="5060950"/>
          <p14:tracePt t="11021" x="7334250" y="4953000"/>
          <p14:tracePt t="11037" x="7453313" y="4846638"/>
          <p14:tracePt t="11054" x="7667625" y="4727575"/>
          <p14:tracePt t="11058" x="7762875" y="4656138"/>
          <p14:tracePt t="11071" x="8001000" y="4513263"/>
          <p14:tracePt t="11088" x="8180388" y="4346575"/>
          <p14:tracePt t="11104" x="8286750" y="4191000"/>
          <p14:tracePt t="11121" x="8394700" y="4000500"/>
          <p14:tracePt t="11138" x="8466138" y="3786188"/>
          <p14:tracePt t="11154" x="8513763" y="3584575"/>
          <p14:tracePt t="11172" x="8537575" y="3441700"/>
          <p14:tracePt t="11188" x="8548688" y="3357563"/>
          <p14:tracePt t="11205" x="8548688" y="3275013"/>
          <p14:tracePt t="11221" x="8561388" y="3203575"/>
          <p14:tracePt t="11238" x="8585200" y="3119438"/>
          <p14:tracePt t="11254" x="8643938" y="2976563"/>
          <p14:tracePt t="11271" x="8680450" y="2846388"/>
          <p14:tracePt t="11288" x="8680450" y="2714625"/>
          <p14:tracePt t="11306" x="8680450" y="2584450"/>
          <p14:tracePt t="11321" x="8680450" y="2465388"/>
          <p14:tracePt t="11337" x="8704263" y="2357438"/>
          <p14:tracePt t="11354" x="8728075" y="2298700"/>
          <p14:tracePt t="11370" x="8728075" y="2286000"/>
          <p14:tracePt t="11387" x="8715375" y="2262188"/>
          <p14:tracePt t="11404" x="8704263" y="2262188"/>
          <p14:tracePt t="11421" x="8680450" y="2251075"/>
          <p14:tracePt t="11438" x="8667750" y="2214563"/>
          <p14:tracePt t="11454" x="8643938" y="2166938"/>
          <p14:tracePt t="11471" x="8632825" y="2108200"/>
          <p14:tracePt t="11487" x="8596313" y="2060575"/>
          <p14:tracePt t="11504" x="8572500" y="2036763"/>
          <p14:tracePt t="11521" x="8572500" y="2024063"/>
          <p14:tracePt t="11619" x="8572500" y="2095500"/>
          <p14:tracePt t="11627" x="8561388" y="2155825"/>
          <p14:tracePt t="11637" x="8548688" y="2227263"/>
          <p14:tracePt t="11654" x="8524875" y="2370138"/>
          <p14:tracePt t="11671" x="8501063" y="2536825"/>
          <p14:tracePt t="11688" x="8477250" y="2786063"/>
          <p14:tracePt t="11704" x="8466138" y="2846388"/>
          <p14:tracePt t="11721" x="8394700" y="3071813"/>
          <p14:tracePt t="11738" x="8334375" y="3238500"/>
          <p14:tracePt t="11754" x="8262938" y="3394075"/>
          <p14:tracePt t="11771" x="8191500" y="3536950"/>
          <p14:tracePt t="11788" x="8132763" y="3619500"/>
          <p14:tracePt t="11804" x="8096250" y="3656013"/>
          <p14:tracePt t="11821" x="8037513" y="3679825"/>
          <p14:tracePt t="11838" x="7966075" y="3714750"/>
          <p14:tracePt t="11854" x="7929563" y="3727450"/>
          <p14:tracePt t="11871" x="7870825" y="3751263"/>
          <p14:tracePt t="11887" x="7847013" y="3775075"/>
          <p14:tracePt t="11904" x="7810500" y="3786188"/>
          <p14:tracePt t="11921" x="7762875" y="3822700"/>
          <p14:tracePt t="11937" x="7715250" y="3881438"/>
          <p14:tracePt t="11954" x="7643813" y="3952875"/>
          <p14:tracePt t="11971" x="7561263" y="4024313"/>
          <p14:tracePt t="11987" x="7500938" y="4071938"/>
          <p14:tracePt t="12004" x="7453313" y="4095750"/>
          <p14:tracePt t="12020" x="7394575" y="4132263"/>
          <p14:tracePt t="12037" x="7358063" y="4179888"/>
          <p14:tracePt t="12054" x="7299325" y="4262438"/>
          <p14:tracePt t="12056" x="7275513" y="4310063"/>
          <p14:tracePt t="12070" x="7239000" y="4346575"/>
          <p14:tracePt t="12087" x="7204075" y="4394200"/>
          <p14:tracePt t="12104" x="7191375" y="4418013"/>
          <p14:tracePt t="12120" x="7180263" y="4452938"/>
          <p14:tracePt t="12137" x="7180263" y="4500563"/>
          <p14:tracePt t="12154" x="7180263" y="4548188"/>
          <p14:tracePt t="12170" x="7180263" y="4608513"/>
          <p14:tracePt t="12187" x="7180263" y="4656138"/>
          <p14:tracePt t="12204" x="7180263" y="4727575"/>
          <p14:tracePt t="12220" x="7191375" y="4786313"/>
          <p14:tracePt t="12237" x="7215188" y="4833938"/>
          <p14:tracePt t="12254" x="7227888" y="4881563"/>
          <p14:tracePt t="12270" x="7227888" y="4941888"/>
          <p14:tracePt t="12287" x="7251700" y="4976813"/>
          <p14:tracePt t="12304" x="7262813" y="5000625"/>
          <p14:tracePt t="12320" x="7286625" y="5048250"/>
          <p14:tracePt t="12337" x="7299325" y="5095875"/>
          <p14:tracePt t="12370" x="7310438" y="5143500"/>
          <p14:tracePt t="12387" x="7323138" y="5180013"/>
          <p14:tracePt t="12404" x="7334250" y="5227638"/>
          <p14:tracePt t="12422" x="7334250" y="5275263"/>
          <p14:tracePt t="12437" x="7334250" y="5286375"/>
          <p14:tracePt t="12453" x="7334250" y="5299075"/>
          <p14:tracePt t="12470" x="7334250" y="5334000"/>
          <p14:tracePt t="12487" x="7334250" y="5357813"/>
          <p14:tracePt t="12503" x="7334250" y="5370513"/>
          <p14:tracePt t="12520" x="7323138" y="5381625"/>
          <p14:tracePt t="12537" x="7310438" y="5405438"/>
          <p14:tracePt t="12553" x="7299325" y="5429250"/>
          <p14:tracePt t="12555" x="7286625" y="5441950"/>
          <p14:tracePt t="12570" x="7286625" y="5453063"/>
          <p14:tracePt t="12652" x="7275513" y="5429250"/>
          <p14:tracePt t="12659" x="7262813" y="5394325"/>
          <p14:tracePt t="12670" x="7262813" y="5357813"/>
          <p14:tracePt t="12687" x="7239000" y="5262563"/>
          <p14:tracePt t="12704" x="7215188" y="5048250"/>
          <p14:tracePt t="12721" x="7215188" y="4857750"/>
          <p14:tracePt t="12737" x="7239000" y="4775200"/>
          <p14:tracePt t="12754" x="7251700" y="4762500"/>
          <p14:tracePt t="12770" x="7262813" y="4751388"/>
          <p14:tracePt t="12787" x="7286625" y="4691063"/>
          <p14:tracePt t="12804" x="7334250" y="4608513"/>
          <p14:tracePt t="12820" x="7370763" y="4489450"/>
          <p14:tracePt t="12837" x="7381875" y="4357688"/>
          <p14:tracePt t="12854" x="7381875" y="4275138"/>
          <p14:tracePt t="12870" x="7381875" y="4262438"/>
          <p14:tracePt t="12920" x="7381875" y="4251325"/>
          <p14:tracePt t="12925" x="7381875" y="4238625"/>
          <p14:tracePt t="12937" x="7442200" y="4203700"/>
          <p14:tracePt t="12954" x="7561263" y="4143375"/>
          <p14:tracePt t="12970" x="7667625" y="4071938"/>
          <p14:tracePt t="12988" x="7751763" y="4024313"/>
          <p14:tracePt t="13004" x="7823200" y="3965575"/>
          <p14:tracePt t="13020" x="7881938" y="3917950"/>
          <p14:tracePt t="13037" x="7929563" y="3881438"/>
          <p14:tracePt t="13053" x="8013700" y="3822700"/>
          <p14:tracePt t="13070" x="8096250" y="3786188"/>
          <p14:tracePt t="13087" x="8180388" y="3738563"/>
          <p14:tracePt t="13103" x="8251825" y="3679825"/>
          <p14:tracePt t="13120" x="8358188" y="3584575"/>
          <p14:tracePt t="13137" x="8405813" y="3513138"/>
          <p14:tracePt t="13153" x="8418513" y="3417888"/>
          <p14:tracePt t="13170" x="8442325" y="3333750"/>
          <p14:tracePt t="13187" x="8453438" y="3251200"/>
          <p14:tracePt t="13203" x="8466138" y="3190875"/>
          <p14:tracePt t="13220" x="8477250" y="3119438"/>
          <p14:tracePt t="13238" x="8524875" y="2928938"/>
          <p14:tracePt t="13254" x="8548688" y="2870200"/>
          <p14:tracePt t="13270" x="8596313" y="2690813"/>
          <p14:tracePt t="13287" x="8620125" y="2560638"/>
          <p14:tracePt t="13303" x="8643938" y="2428875"/>
          <p14:tracePt t="13320" x="8643938" y="2298700"/>
          <p14:tracePt t="13336" x="8656638" y="2166938"/>
          <p14:tracePt t="13353" x="8656638" y="2071688"/>
          <p14:tracePt t="13522" x="8656638" y="2060575"/>
          <p14:tracePt t="14584" x="8656638" y="2071688"/>
          <p14:tracePt t="14590" x="8620125" y="2166938"/>
          <p14:tracePt t="14603" x="8572500" y="2262188"/>
          <p14:tracePt t="14620" x="8466138" y="2465388"/>
          <p14:tracePt t="14636" x="8310563" y="2714625"/>
          <p14:tracePt t="14653" x="8120063" y="3013075"/>
          <p14:tracePt t="14670" x="7905750" y="3298825"/>
          <p14:tracePt t="14686" x="7727950" y="3571875"/>
          <p14:tracePt t="14703" x="7667625" y="3643313"/>
          <p14:tracePt t="14719" x="7608888" y="3727450"/>
          <p14:tracePt t="14736" x="7548563" y="3786188"/>
          <p14:tracePt t="14753" x="7489825" y="3833813"/>
          <p14:tracePt t="14770" x="7429500" y="3894138"/>
          <p14:tracePt t="14786" x="7381875" y="3929063"/>
          <p14:tracePt t="14803" x="7299325" y="4013200"/>
          <p14:tracePt t="14820" x="7119938" y="4167188"/>
          <p14:tracePt t="14836" x="6881813" y="4381500"/>
          <p14:tracePt t="14853" x="6608763" y="4548188"/>
          <p14:tracePt t="14870" x="6310313" y="4691063"/>
          <p14:tracePt t="14886" x="6048375" y="4822825"/>
          <p14:tracePt t="14904" x="5632450" y="5037138"/>
          <p14:tracePt t="14920" x="5513388" y="5119688"/>
          <p14:tracePt t="14936" x="5251450" y="5214938"/>
          <p14:tracePt t="14953" x="5191125" y="5214938"/>
          <p14:tracePt t="14969" x="5180013" y="5214938"/>
          <p14:tracePt t="15094" x="5156200" y="5238750"/>
          <p14:tracePt t="15101" x="5084763" y="5310188"/>
          <p14:tracePt t="15110" x="5000625" y="5357813"/>
          <p14:tracePt t="15120" x="4929188" y="5418138"/>
          <p14:tracePt t="15136" x="4775200" y="5537200"/>
          <p14:tracePt t="15154" x="4679950" y="5656263"/>
          <p14:tracePt t="15170" x="4656138" y="5691188"/>
          <p14:tracePt t="15187" x="4632325" y="5715000"/>
          <p14:tracePt t="25763" x="4643438" y="5703888"/>
          <p14:tracePt t="25779" x="4656138" y="5691188"/>
          <p14:tracePt t="25818" x="4667250" y="5703888"/>
          <p14:tracePt t="25826" x="4679950" y="5751513"/>
          <p14:tracePt t="25834" x="4679950" y="5810250"/>
          <p14:tracePt t="25849" x="4643438" y="6013450"/>
          <p14:tracePt t="25866" x="4500563" y="6323013"/>
          <p14:tracePt t="25883" x="4262438" y="6715125"/>
          <p14:tracePt t="26217" x="1060450" y="6346825"/>
          <p14:tracePt t="26233" x="822325" y="6275388"/>
          <p14:tracePt t="26249" x="608013" y="6251575"/>
          <p14:tracePt t="26266" x="417513" y="6251575"/>
          <p14:tracePt t="26282" x="227013" y="6262688"/>
          <p14:tracePt t="26299" x="12700" y="6286500"/>
          <p14:tracePt t="26316" x="0" y="6323013"/>
          <p14:tracePt t="26350" x="0" y="6334125"/>
          <p14:tracePt t="26366" x="0" y="6346825"/>
          <p14:tracePt t="26389" x="0" y="6334125"/>
          <p14:tracePt t="26399" x="0" y="6310313"/>
          <p14:tracePt t="26416" x="0" y="6203950"/>
          <p14:tracePt t="26433" x="47625" y="5953125"/>
          <p14:tracePt t="26450" x="227013" y="5322888"/>
          <p14:tracePt t="26466" x="333375" y="4905375"/>
          <p14:tracePt t="26482" x="393700" y="4595813"/>
          <p14:tracePt t="26499" x="465138" y="4381500"/>
          <p14:tracePt t="26515" x="547688" y="4179888"/>
          <p14:tracePt t="26532" x="738188" y="3929063"/>
          <p14:tracePt t="26549" x="1023938" y="3584575"/>
          <p14:tracePt t="26565" x="1238250" y="3357563"/>
          <p14:tracePt t="26582" x="1370013" y="3238500"/>
          <p14:tracePt t="26586" x="1404938" y="3190875"/>
          <p14:tracePt t="26600" x="1465263" y="3143250"/>
          <p14:tracePt t="26616" x="1489075" y="3108325"/>
          <p14:tracePt t="26633" x="1762125" y="2989263"/>
          <p14:tracePt t="26649" x="2012950" y="2881313"/>
          <p14:tracePt t="26666" x="2251075" y="2846388"/>
          <p14:tracePt t="26682" x="2417763" y="2881313"/>
          <p14:tracePt t="26699" x="2489200" y="2965450"/>
          <p14:tracePt t="26715" x="2632075" y="3108325"/>
          <p14:tracePt t="26732" x="3048000" y="3357563"/>
          <p14:tracePt t="26749" x="3309938" y="3571875"/>
          <p14:tracePt t="26765" x="3476625" y="3786188"/>
          <p14:tracePt t="26782" x="3524250" y="3976688"/>
          <p14:tracePt t="26799" x="3524250" y="4238625"/>
          <p14:tracePt t="26815" x="3489325" y="4537075"/>
          <p14:tracePt t="26832" x="3405188" y="4881563"/>
          <p14:tracePt t="26849" x="3286125" y="5262563"/>
          <p14:tracePt t="26865" x="3143250" y="5667375"/>
          <p14:tracePt t="26882" x="3108325" y="6096000"/>
          <p14:tracePt t="26899" x="3132138" y="6238875"/>
          <p14:tracePt t="26915" x="3155950" y="6310313"/>
          <p14:tracePt t="26932" x="3167063" y="6323013"/>
          <p14:tracePt t="34681" x="3251200" y="6334125"/>
          <p14:tracePt t="34689" x="3394075" y="6334125"/>
          <p14:tracePt t="34699" x="3500438" y="6346825"/>
          <p14:tracePt t="34713" x="3703638" y="6346825"/>
          <p14:tracePt t="34730" x="3976688" y="6357938"/>
          <p14:tracePt t="34746" x="4262438" y="6357938"/>
          <p14:tracePt t="34763" x="4537075" y="6334125"/>
          <p14:tracePt t="34780" x="4870450" y="6227763"/>
          <p14:tracePt t="34798" x="5548313" y="6037263"/>
          <p14:tracePt t="34813" x="6262688" y="5942013"/>
          <p14:tracePt t="34830" x="6823075" y="5834063"/>
          <p14:tracePt t="34846" x="7132638" y="5762625"/>
          <p14:tracePt t="34863" x="7405688" y="5643563"/>
          <p14:tracePt t="34880" x="7537450" y="5537200"/>
          <p14:tracePt t="34897" x="7667625" y="5346700"/>
          <p14:tracePt t="34913" x="7727950" y="5191125"/>
          <p14:tracePt t="34930" x="7786688" y="5060950"/>
          <p14:tracePt t="34946" x="7834313" y="4976813"/>
          <p14:tracePt t="34963" x="7905750" y="4857750"/>
          <p14:tracePt t="34980" x="8061325" y="4727575"/>
          <p14:tracePt t="34996" x="8382000" y="4489450"/>
          <p14:tracePt t="35013" x="8775700" y="4227513"/>
          <p14:tracePt t="35029" x="9048750" y="4000500"/>
          <p14:tracePt t="35046" x="9120188" y="3846513"/>
          <p14:tracePt t="35063" x="9132888" y="3775075"/>
          <p14:tracePt t="35079" x="9132888" y="3690938"/>
          <p14:tracePt t="35096" x="9132888" y="3619500"/>
          <p14:tracePt t="35112" x="9120188" y="3548063"/>
          <p14:tracePt t="35130" x="9120188" y="3476625"/>
          <p14:tracePt t="35146" x="9120188" y="3405188"/>
          <p14:tracePt t="35163" x="9144000" y="3333750"/>
          <p14:tracePt t="35179" x="9167813" y="3262313"/>
          <p14:tracePt t="35196" x="9180513" y="3179763"/>
          <p14:tracePt t="35213" x="9251950" y="2952750"/>
          <p14:tracePt t="35229" x="9286875" y="2833688"/>
          <p14:tracePt t="35246" x="9299575" y="2774950"/>
          <p14:tracePt t="35263" x="9299575" y="2714625"/>
          <p14:tracePt t="35279" x="9275763" y="2690813"/>
          <p14:tracePt t="35296" x="9275763" y="2667000"/>
          <p14:tracePt t="35313" x="9263063" y="2655888"/>
          <p14:tracePt t="35329" x="9263063" y="2643188"/>
          <p14:tracePt t="35401" x="9239250" y="2667000"/>
          <p14:tracePt t="35409" x="9191625" y="2833688"/>
          <p14:tracePt t="35417" x="9109075" y="3036888"/>
          <p14:tracePt t="35429" x="9048750" y="3203575"/>
          <p14:tracePt t="35446" x="8977313" y="3429000"/>
          <p14:tracePt t="35463" x="8942388" y="3560763"/>
          <p14:tracePt t="35479" x="8918575" y="3714750"/>
          <p14:tracePt t="35496" x="8894763" y="3751263"/>
          <p14:tracePt t="35513" x="8858250" y="3786188"/>
          <p14:tracePt t="35529" x="8810625" y="3846513"/>
          <p14:tracePt t="35546" x="8704263" y="3929063"/>
          <p14:tracePt t="35563" x="8548688" y="4037013"/>
          <p14:tracePt t="35579" x="8394700" y="4167188"/>
          <p14:tracePt t="35596" x="8358188" y="4191000"/>
          <p14:tracePt t="35612" x="8228013" y="4251325"/>
          <p14:tracePt t="35629" x="8156575" y="4298950"/>
          <p14:tracePt t="35646" x="8096250" y="4333875"/>
          <p14:tracePt t="35663" x="8013700" y="4394200"/>
          <p14:tracePt t="35679" x="7918450" y="4489450"/>
          <p14:tracePt t="35696" x="7823200" y="4560888"/>
          <p14:tracePt t="35712" x="7775575" y="4619625"/>
          <p14:tracePt t="35729" x="7751763" y="4691063"/>
          <p14:tracePt t="35746" x="7751763" y="4751388"/>
          <p14:tracePt t="35763" x="7739063" y="4799013"/>
          <p14:tracePt t="35779" x="7727950" y="4846638"/>
          <p14:tracePt t="35796" x="7715250" y="4881563"/>
          <p14:tracePt t="35813" x="7691438" y="4929188"/>
          <p14:tracePt t="35830" x="7680325" y="4989513"/>
          <p14:tracePt t="35846" x="7667625" y="5024438"/>
          <p14:tracePt t="35863" x="7643813" y="5108575"/>
          <p14:tracePt t="35879" x="7632700" y="5132388"/>
          <p14:tracePt t="35896" x="7632700" y="5156200"/>
          <p14:tracePt t="35913" x="7632700" y="5191125"/>
          <p14:tracePt t="35929" x="7608888" y="5238750"/>
          <p14:tracePt t="35946" x="7608888" y="5286375"/>
          <p14:tracePt t="35963" x="7596188" y="5299075"/>
          <p14:tracePt t="35980" x="7585075" y="5310188"/>
          <p14:tracePt t="35996" x="7585075" y="5322888"/>
          <p14:tracePt t="36012" x="7572375" y="5346700"/>
          <p14:tracePt t="36029" x="7572375" y="5357813"/>
          <p14:tracePt t="36104" x="7572375" y="5346700"/>
          <p14:tracePt t="36114" x="7572375" y="5310188"/>
          <p14:tracePt t="36120" x="7572375" y="5275263"/>
          <p14:tracePt t="36129" x="7572375" y="5251450"/>
          <p14:tracePt t="36146" x="7572375" y="5167313"/>
          <p14:tracePt t="36162" x="7620000" y="5013325"/>
          <p14:tracePt t="36179" x="7680325" y="4857750"/>
          <p14:tracePt t="36196" x="7739063" y="4703763"/>
          <p14:tracePt t="36212" x="7799388" y="4548188"/>
          <p14:tracePt t="36229" x="7870825" y="4418013"/>
          <p14:tracePt t="36246" x="7929563" y="4346575"/>
          <p14:tracePt t="36262" x="8013700" y="4262438"/>
          <p14:tracePt t="36279" x="8096250" y="4227513"/>
          <p14:tracePt t="36295" x="8180388" y="4203700"/>
          <p14:tracePt t="36312" x="8251825" y="4179888"/>
          <p14:tracePt t="36329" x="8323263" y="4167188"/>
          <p14:tracePt t="36346" x="8405813" y="4119563"/>
          <p14:tracePt t="36362" x="8572500" y="4024313"/>
          <p14:tracePt t="36379" x="8656638" y="3952875"/>
          <p14:tracePt t="36396" x="8728075" y="3870325"/>
          <p14:tracePt t="36414" x="8786813" y="3775075"/>
          <p14:tracePt t="36429" x="8823325" y="3690938"/>
          <p14:tracePt t="36446" x="8847138" y="3643313"/>
          <p14:tracePt t="36462" x="8870950" y="3584575"/>
          <p14:tracePt t="36480" x="8953500" y="3452813"/>
          <p14:tracePt t="36496" x="8977313" y="3381375"/>
          <p14:tracePt t="36512" x="9061450" y="3227388"/>
          <p14:tracePt t="36529" x="9072563" y="3143250"/>
          <p14:tracePt t="36546" x="9085263" y="3071813"/>
          <p14:tracePt t="36562" x="9085263" y="3000375"/>
          <p14:tracePt t="36579" x="9085263" y="2941638"/>
          <p14:tracePt t="36596" x="9085263" y="2894013"/>
          <p14:tracePt t="36613" x="9085263" y="2798763"/>
          <p14:tracePt t="36629" x="9085263" y="2738438"/>
          <p14:tracePt t="36645" x="9085263" y="2667000"/>
          <p14:tracePt t="36662" x="9085263" y="2608263"/>
          <p14:tracePt t="36679" x="9085263" y="2560638"/>
          <p14:tracePt t="36695" x="9085263" y="2524125"/>
          <p14:tracePt t="36712" x="9085263" y="2489200"/>
          <p14:tracePt t="36728" x="9061450" y="2465388"/>
          <p14:tracePt t="36745" x="9013825" y="2452688"/>
          <p14:tracePt t="36762" x="8942388" y="2417763"/>
          <p14:tracePt t="36778" x="8882063" y="2405063"/>
          <p14:tracePt t="36795" x="8870950" y="2393950"/>
          <p14:tracePt t="36812" x="8847138" y="2393950"/>
          <p14:tracePt t="36828" x="8823325" y="2393950"/>
          <p14:tracePt t="36845" x="8786813" y="2393950"/>
          <p14:tracePt t="36942" x="8786813" y="2428875"/>
          <p14:tracePt t="36950" x="8786813" y="2500313"/>
          <p14:tracePt t="36956" x="8786813" y="2595563"/>
          <p14:tracePt t="36964" x="8786813" y="2690813"/>
          <p14:tracePt t="36978" x="8786813" y="2751138"/>
          <p14:tracePt t="36995" x="8799513" y="3013075"/>
          <p14:tracePt t="37012" x="8810625" y="3143250"/>
          <p14:tracePt t="37028" x="8834438" y="3262313"/>
          <p14:tracePt t="37045" x="8858250" y="3322638"/>
          <p14:tracePt t="37062" x="8858250" y="3346450"/>
          <p14:tracePt t="37078" x="8858250" y="3357563"/>
          <p14:tracePt t="37130" x="8858250" y="3322638"/>
          <p14:tracePt t="37136" x="8847138" y="3227388"/>
          <p14:tracePt t="37145" x="8847138" y="3132138"/>
          <p14:tracePt t="37162" x="8847138" y="3000375"/>
          <p14:tracePt t="37178" x="8834438" y="2928938"/>
          <p14:tracePt t="37195" x="8823325" y="2870200"/>
          <p14:tracePt t="37212" x="8810625" y="2822575"/>
          <p14:tracePt t="37228" x="8799513" y="2774950"/>
          <p14:tracePt t="37245" x="8751888" y="2714625"/>
          <p14:tracePt t="37262" x="8704263" y="2643188"/>
          <p14:tracePt t="37324" x="8704263" y="2727325"/>
          <p14:tracePt t="37331" x="8704263" y="2846388"/>
          <p14:tracePt t="37339" x="8704263" y="2941638"/>
          <p14:tracePt t="37347" x="8715375" y="3000375"/>
          <p14:tracePt t="37361" x="8715375" y="3036888"/>
          <p14:tracePt t="37378" x="8739188" y="3095625"/>
          <p14:tracePt t="37395" x="8739188" y="3119438"/>
          <p14:tracePt t="37411" x="8751888" y="3132138"/>
          <p14:tracePt t="37458" x="8763000" y="3119438"/>
          <p14:tracePt t="37466" x="8775700" y="3013075"/>
          <p14:tracePt t="37478" x="8799513" y="2905125"/>
          <p14:tracePt t="37495" x="8823325" y="2703513"/>
          <p14:tracePt t="37511" x="8834438" y="2536825"/>
          <p14:tracePt t="37528" x="8823325" y="2489200"/>
          <p14:tracePt t="37545" x="8751888" y="2428875"/>
          <p14:tracePt t="37561" x="8656638" y="2370138"/>
          <p14:tracePt t="37578" x="8477250" y="2333625"/>
          <p14:tracePt t="37595" x="8239125" y="2322513"/>
          <p14:tracePt t="37611" x="7989888" y="2322513"/>
          <p14:tracePt t="37628" x="7762875" y="2322513"/>
          <p14:tracePt t="37645" x="7489825" y="2322513"/>
          <p14:tracePt t="37662" x="7394575" y="2322513"/>
          <p14:tracePt t="37678" x="7323138" y="2322513"/>
          <p14:tracePt t="37857" x="7381875" y="2298700"/>
          <p14:tracePt t="37865" x="7429500" y="2286000"/>
          <p14:tracePt t="37873" x="7477125" y="2274888"/>
          <p14:tracePt t="37882" x="7513638" y="2262188"/>
          <p14:tracePt t="37896" x="7537450" y="2262188"/>
          <p14:tracePt t="37935" x="7537450" y="2251075"/>
          <p14:tracePt t="37984" x="7537450" y="2238375"/>
          <p14:tracePt t="37991" x="7524750" y="2251075"/>
          <p14:tracePt t="38000" x="7477125" y="2286000"/>
          <p14:tracePt t="38012" x="7418388" y="2322513"/>
          <p14:tracePt t="38028" x="7299325" y="2441575"/>
          <p14:tracePt t="38045" x="7191375" y="2547938"/>
          <p14:tracePt t="38062" x="7108825" y="2643188"/>
          <p14:tracePt t="38078" x="7048500" y="2727325"/>
          <p14:tracePt t="38095" x="7037388" y="2786063"/>
          <p14:tracePt t="38112" x="7013575" y="2857500"/>
          <p14:tracePt t="38116" x="7000875" y="2881313"/>
          <p14:tracePt t="38128" x="7000875" y="2917825"/>
          <p14:tracePt t="38146" x="6977063" y="2952750"/>
          <p14:tracePt t="38162" x="6977063" y="2989263"/>
          <p14:tracePt t="38178" x="6977063" y="3060700"/>
          <p14:tracePt t="38195" x="6989763" y="3167063"/>
          <p14:tracePt t="38212" x="7037388" y="3298825"/>
          <p14:tracePt t="38228" x="7119938" y="3441700"/>
          <p14:tracePt t="38245" x="7251700" y="3584575"/>
          <p14:tracePt t="38262" x="7739063" y="3667125"/>
          <p14:tracePt t="38278" x="8239125" y="3667125"/>
          <p14:tracePt t="38295" x="8763000" y="3667125"/>
          <p14:tracePt t="38312" x="9096375" y="3643313"/>
          <p14:tracePt t="38328" x="9180513" y="3643313"/>
          <p14:tracePt t="38346" x="9191625" y="3643313"/>
          <p14:tracePt t="39556" x="9191625" y="3738563"/>
          <p14:tracePt t="39564" x="9191625" y="3905250"/>
          <p14:tracePt t="39571" x="9191625" y="4048125"/>
          <p14:tracePt t="39580" x="9215438" y="4167188"/>
          <p14:tracePt t="39595" x="9334500" y="4370388"/>
          <p14:tracePt t="39611" x="9477375" y="4537075"/>
          <p14:tracePt t="39628" x="9596438" y="4608513"/>
          <p14:tracePt t="39644" x="9644063" y="4632325"/>
          <p14:tracePt t="39661" x="9691688" y="4667250"/>
          <p14:tracePt t="39678" x="9752013" y="4714875"/>
          <p14:tracePt t="39694" x="9894888" y="4810125"/>
          <p14:tracePt t="39711" x="9977438" y="4857750"/>
          <p14:tracePt t="39728" x="10037763" y="4881563"/>
          <p14:tracePt t="39744" x="10085388" y="4905375"/>
          <p14:tracePt t="39761" x="10120313" y="4905375"/>
          <p14:tracePt t="39778" x="10133013" y="4905375"/>
          <p14:tracePt t="39813" x="10133013" y="4929188"/>
          <p14:tracePt t="39828" x="10167938" y="4953000"/>
          <p14:tracePt t="39845" x="10252075" y="4989513"/>
          <p14:tracePt t="39861" x="10310813" y="5013325"/>
          <p14:tracePt t="39878" x="10371138" y="5048250"/>
          <p14:tracePt t="39894" x="10382250" y="5060950"/>
          <p14:tracePt t="39970" x="10382250" y="5072063"/>
          <p14:tracePt t="39977" x="10323513" y="5084763"/>
          <p14:tracePt t="39986" x="10263188" y="5084763"/>
          <p14:tracePt t="39994" x="10180638" y="5095875"/>
          <p14:tracePt t="40011" x="9990138" y="5095875"/>
          <p14:tracePt t="40028" x="9847263" y="5095875"/>
          <p14:tracePt t="40044" x="9739313" y="5095875"/>
          <p14:tracePt t="40061" x="9656763" y="5048250"/>
          <p14:tracePt t="40078" x="9620250" y="5037138"/>
          <p14:tracePt t="40111" x="9609138" y="5024438"/>
          <p14:tracePt t="40128" x="9609138" y="4941888"/>
          <p14:tracePt t="40144" x="9609138" y="4857750"/>
          <p14:tracePt t="40161" x="9609138" y="4738688"/>
          <p14:tracePt t="40177" x="9596438" y="4643438"/>
          <p14:tracePt t="40194" x="9572625" y="4595813"/>
          <p14:tracePt t="40211" x="9561513" y="4572000"/>
          <p14:tracePt t="40228" x="9537700" y="4537075"/>
          <p14:tracePt t="40244" x="9525000" y="4465638"/>
          <p14:tracePt t="40261" x="9501188" y="4357688"/>
          <p14:tracePt t="40278" x="9477375" y="4179888"/>
          <p14:tracePt t="40294" x="9442450" y="4048125"/>
          <p14:tracePt t="40312" x="9405938" y="3965575"/>
          <p14:tracePt t="40391" x="9394825" y="3965575"/>
          <p14:tracePt t="40407" x="9371013" y="3941763"/>
          <p14:tracePt t="40415" x="9358313" y="3929063"/>
          <p14:tracePt t="43255" x="9358313" y="3905250"/>
          <p14:tracePt t="43263" x="9323388" y="3833813"/>
          <p14:tracePt t="43271" x="9286875" y="3775075"/>
          <p14:tracePt t="43279" x="9263063" y="3727450"/>
          <p14:tracePt t="43293" x="9239250" y="3643313"/>
          <p14:tracePt t="43310" x="9215438" y="3560763"/>
          <p14:tracePt t="43327" x="9215438" y="3500438"/>
          <p14:tracePt t="43343" x="9204325" y="3441700"/>
          <p14:tracePt t="43360" x="9204325" y="3405188"/>
          <p14:tracePt t="43376" x="9204325" y="3394075"/>
          <p14:tracePt t="43521" x="9204325" y="3452813"/>
          <p14:tracePt t="43530" x="9204325" y="3619500"/>
          <p14:tracePt t="43537" x="9204325" y="3727450"/>
          <p14:tracePt t="43546" x="9204325" y="3822700"/>
          <p14:tracePt t="43560" x="9204325" y="3965575"/>
          <p14:tracePt t="43577" x="9204325" y="4048125"/>
          <p14:tracePt t="43593" x="9215438" y="4132263"/>
          <p14:tracePt t="43610" x="9228138" y="4203700"/>
          <p14:tracePt t="43627" x="9228138" y="4286250"/>
          <p14:tracePt t="43645" x="9215438" y="4405313"/>
          <p14:tracePt t="43660" x="9180513" y="4441825"/>
          <p14:tracePt t="43677" x="9061450" y="4656138"/>
          <p14:tracePt t="43693" x="8966200" y="4799013"/>
          <p14:tracePt t="43710" x="8882063" y="4894263"/>
          <p14:tracePt t="43727" x="8799513" y="4989513"/>
          <p14:tracePt t="43743" x="8715375" y="5072063"/>
          <p14:tracePt t="43760" x="8667750" y="5156200"/>
          <p14:tracePt t="43777" x="8643938" y="5299075"/>
          <p14:tracePt t="43794" x="8609013" y="5595938"/>
          <p14:tracePt t="43810" x="8596313" y="5738813"/>
          <p14:tracePt t="43827" x="8585200" y="5822950"/>
          <p14:tracePt t="43843" x="8572500" y="5870575"/>
          <p14:tracePt t="43860" x="8561388" y="5870575"/>
          <p14:tracePt t="44201" x="8501063" y="5870575"/>
          <p14:tracePt t="44209" x="8358188" y="5870575"/>
          <p14:tracePt t="44218" x="8180388" y="5870575"/>
          <p14:tracePt t="44226" x="8001000" y="5834063"/>
          <p14:tracePt t="44243" x="7643813" y="5727700"/>
          <p14:tracePt t="44260" x="7262813" y="5656263"/>
          <p14:tracePt t="44276" x="6846888" y="5548313"/>
          <p14:tracePt t="44294" x="6429375" y="5489575"/>
          <p14:tracePt t="44310" x="6262688" y="5441950"/>
          <p14:tracePt t="44327" x="6167438" y="5418138"/>
          <p14:tracePt t="44343" x="6132513" y="5405438"/>
          <p14:tracePt t="44443" x="6119813" y="5405438"/>
          <p14:tracePt t="44451" x="6048375" y="5405438"/>
          <p14:tracePt t="44460" x="5965825" y="5405438"/>
          <p14:tracePt t="44476" x="5881688" y="5418138"/>
          <p14:tracePt t="44493" x="5762625" y="5418138"/>
          <p14:tracePt t="44509" x="5513388" y="5453063"/>
          <p14:tracePt t="44526" x="5156200" y="5489575"/>
          <p14:tracePt t="44543" x="4905375" y="5524500"/>
          <p14:tracePt t="44560" x="4775200" y="5548313"/>
          <p14:tracePt t="44576" x="4762500" y="5548313"/>
          <p14:tracePt t="46289" x="4762500" y="5632450"/>
          <p14:tracePt t="46297" x="4775200" y="5703888"/>
          <p14:tracePt t="46305" x="4799013" y="5738813"/>
          <p14:tracePt t="46313" x="4822825" y="5786438"/>
          <p14:tracePt t="46325" x="4857750" y="5822950"/>
          <p14:tracePt t="46342" x="4918075" y="5881688"/>
          <p14:tracePt t="46359" x="5024438" y="5965825"/>
          <p14:tracePt t="46376" x="5143500" y="6013450"/>
          <p14:tracePt t="46392" x="5334000" y="6037263"/>
          <p14:tracePt t="46409" x="5561013" y="6037263"/>
          <p14:tracePt t="46426" x="5775325" y="6024563"/>
          <p14:tracePt t="46442" x="5905500" y="6000750"/>
          <p14:tracePt t="46460" x="6132513" y="5965825"/>
          <p14:tracePt t="46476" x="6477000" y="5942013"/>
          <p14:tracePt t="46492" x="7037388" y="5834063"/>
          <p14:tracePt t="46509" x="7453313" y="5727700"/>
          <p14:tracePt t="46525" x="7691438" y="5619750"/>
          <p14:tracePt t="46542" x="7823200" y="5513388"/>
          <p14:tracePt t="46559" x="7929563" y="5370513"/>
          <p14:tracePt t="46576" x="8037513" y="5227638"/>
          <p14:tracePt t="46592" x="8132763" y="5084763"/>
          <p14:tracePt t="46609" x="8228013" y="4918075"/>
          <p14:tracePt t="46612" x="8262938" y="4857750"/>
          <p14:tracePt t="46625" x="8323263" y="4762500"/>
          <p14:tracePt t="46642" x="8394700" y="4632325"/>
          <p14:tracePt t="46659" x="8489950" y="4429125"/>
          <p14:tracePt t="46676" x="8572500" y="4251325"/>
          <p14:tracePt t="46692" x="8643938" y="4071938"/>
          <p14:tracePt t="46709" x="8704263" y="3905250"/>
          <p14:tracePt t="46726" x="8739188" y="3762375"/>
          <p14:tracePt t="46742" x="8751888" y="3643313"/>
          <p14:tracePt t="46759" x="8739188" y="3381375"/>
          <p14:tracePt t="46775" x="8728075" y="3155950"/>
          <p14:tracePt t="46792" x="8739188" y="3024188"/>
          <p14:tracePt t="46809" x="8751888" y="2989263"/>
          <p14:tracePt t="46915" x="8763000" y="2976563"/>
          <p14:tracePt t="47003" x="8775700" y="2952750"/>
          <p14:tracePt t="47009" x="8786813" y="2928938"/>
          <p14:tracePt t="47018" x="8786813" y="2917825"/>
          <p14:tracePt t="47025" x="8786813" y="2894013"/>
          <p14:tracePt t="47042" x="8799513" y="2857500"/>
          <p14:tracePt t="47103" x="8799513" y="2846388"/>
          <p14:tracePt t="47119" x="8799513" y="2833688"/>
          <p14:tracePt t="47128" x="8799513" y="2809875"/>
          <p14:tracePt t="47135" x="8799513" y="2786063"/>
          <p14:tracePt t="47145" x="8799513" y="2751138"/>
          <p14:tracePt t="47159" x="8799513" y="2703513"/>
          <p14:tracePt t="47175" x="8799513" y="2679700"/>
          <p14:tracePt t="47192" x="8799513" y="2655888"/>
          <p14:tracePt t="47274" x="8799513" y="2738438"/>
          <p14:tracePt t="47282" x="8786813" y="2894013"/>
          <p14:tracePt t="47292" x="8751888" y="3060700"/>
          <p14:tracePt t="47308" x="8691563" y="3286125"/>
          <p14:tracePt t="47325" x="8667750" y="3476625"/>
          <p14:tracePt t="47342" x="8667750" y="3679825"/>
          <p14:tracePt t="47358" x="8704263" y="3870325"/>
          <p14:tracePt t="47376" x="8751888" y="4119563"/>
          <p14:tracePt t="47392" x="8751888" y="4214813"/>
          <p14:tracePt t="47408" x="8739188" y="4275138"/>
          <p14:tracePt t="47425" x="8691563" y="4346575"/>
          <p14:tracePt t="47442" x="8632825" y="4405313"/>
          <p14:tracePt t="47459" x="8537575" y="4452938"/>
          <p14:tracePt t="47476" x="8394700" y="4513263"/>
          <p14:tracePt t="47492" x="8286750" y="4560888"/>
          <p14:tracePt t="47509" x="8191500" y="4632325"/>
          <p14:tracePt t="47525" x="8167688" y="4691063"/>
          <p14:tracePt t="47542" x="8143875" y="4751388"/>
          <p14:tracePt t="47558" x="8143875" y="4775200"/>
          <p14:tracePt t="47611" x="8143875" y="4799013"/>
          <p14:tracePt t="47619" x="8156575" y="4799013"/>
          <p14:tracePt t="47627" x="8156575" y="4810125"/>
          <p14:tracePt t="47729" x="8156575" y="4786313"/>
          <p14:tracePt t="47737" x="8156575" y="4738688"/>
          <p14:tracePt t="47745" x="8156575" y="4714875"/>
          <p14:tracePt t="47759" x="8156575" y="4643438"/>
          <p14:tracePt t="47775" x="8204200" y="4537075"/>
          <p14:tracePt t="47792" x="8262938" y="4429125"/>
          <p14:tracePt t="47809" x="8323263" y="4275138"/>
          <p14:tracePt t="47825" x="8358188" y="4095750"/>
          <p14:tracePt t="47842" x="8382000" y="3870325"/>
          <p14:tracePt t="47858" x="8405813" y="3608388"/>
          <p14:tracePt t="47876" x="8429625" y="3429000"/>
          <p14:tracePt t="47892" x="8442325" y="3405188"/>
          <p14:tracePt t="47908" x="8453438" y="3394075"/>
          <p14:tracePt t="47947" x="8453438" y="3381375"/>
          <p14:tracePt t="47956" x="8466138" y="3346450"/>
          <p14:tracePt t="47963" x="8477250" y="3322638"/>
          <p14:tracePt t="47975" x="8477250" y="3286125"/>
          <p14:tracePt t="47992" x="8489950" y="3286125"/>
          <p14:tracePt t="48017" x="8501063" y="3309938"/>
          <p14:tracePt t="48025" x="8513763" y="3429000"/>
          <p14:tracePt t="48042" x="8501063" y="3727450"/>
          <p14:tracePt t="48059" x="8429625" y="4048125"/>
          <p14:tracePt t="48075" x="8382000" y="4251325"/>
          <p14:tracePt t="48092" x="8358188" y="4310063"/>
          <p14:tracePt t="48096" x="8358188" y="4346575"/>
          <p14:tracePt t="48109" x="8347075" y="4394200"/>
          <p14:tracePt t="48126" x="8310563" y="4608513"/>
          <p14:tracePt t="48142" x="8275638" y="4691063"/>
          <p14:tracePt t="48158" x="8132763" y="4953000"/>
          <p14:tracePt t="48175" x="8013700" y="5084763"/>
          <p14:tracePt t="48192" x="7905750" y="5167313"/>
          <p14:tracePt t="48208" x="7823200" y="5214938"/>
          <p14:tracePt t="48225" x="7775575" y="5227638"/>
          <p14:tracePt t="48242" x="7727950" y="5262563"/>
          <p14:tracePt t="48258" x="7691438" y="5286375"/>
          <p14:tracePt t="48275" x="7680325" y="5299075"/>
          <p14:tracePt t="48292" x="7667625" y="5346700"/>
          <p14:tracePt t="48309" x="7656513" y="5394325"/>
          <p14:tracePt t="48325" x="7632700" y="5453063"/>
          <p14:tracePt t="48342" x="7608888" y="5489575"/>
          <p14:tracePt t="48358" x="7608888" y="5500688"/>
          <p14:tracePt t="48535" x="7643813" y="5476875"/>
          <p14:tracePt t="48544" x="7751763" y="5418138"/>
          <p14:tracePt t="48549" x="7870825" y="5346700"/>
          <p14:tracePt t="48558" x="7989888" y="5262563"/>
          <p14:tracePt t="48575" x="8215313" y="5072063"/>
          <p14:tracePt t="48592" x="8442325" y="4822825"/>
          <p14:tracePt t="48609" x="8596313" y="4572000"/>
          <p14:tracePt t="48613" x="8632825" y="4476750"/>
          <p14:tracePt t="48625" x="8643938" y="4394200"/>
          <p14:tracePt t="48642" x="8643938" y="4298950"/>
          <p14:tracePt t="48658" x="8620125" y="4238625"/>
          <p14:tracePt t="48901" x="8585200" y="4262438"/>
          <p14:tracePt t="48911" x="8537575" y="4333875"/>
          <p14:tracePt t="48917" x="8489950" y="4418013"/>
          <p14:tracePt t="48926" x="8418513" y="4524375"/>
          <p14:tracePt t="48942" x="8215313" y="4846638"/>
          <p14:tracePt t="48958" x="7989888" y="5119688"/>
          <p14:tracePt t="48975" x="7823200" y="5238750"/>
          <p14:tracePt t="48992" x="7751763" y="5275263"/>
          <p14:tracePt t="49008" x="7751763" y="5286375"/>
          <p14:tracePt t="49081" x="7739063" y="5299075"/>
          <p14:tracePt t="61421" x="7762875" y="5357813"/>
          <p14:tracePt t="61429" x="7799388" y="5429250"/>
          <p14:tracePt t="61438" x="7823200" y="5465763"/>
          <p14:tracePt t="61454" x="7870825" y="5537200"/>
          <p14:tracePt t="61471" x="7894638" y="5561013"/>
          <p14:tracePt t="62119" x="7918450" y="5476875"/>
          <p14:tracePt t="62125" x="7966075" y="5370513"/>
          <p14:tracePt t="62137" x="8024813" y="5275263"/>
          <p14:tracePt t="62154" x="8096250" y="5132388"/>
          <p14:tracePt t="62172" x="8228013" y="4929188"/>
          <p14:tracePt t="62177" x="8310563" y="4833938"/>
          <p14:tracePt t="62188" x="8418513" y="4656138"/>
          <p14:tracePt t="62204" x="8489950" y="4524375"/>
          <p14:tracePt t="62220" x="8561388" y="4405313"/>
          <p14:tracePt t="62236" x="8632825" y="4251325"/>
          <p14:tracePt t="62253" x="8704263" y="4095750"/>
          <p14:tracePt t="62270" x="8751888" y="3965575"/>
          <p14:tracePt t="62287" x="8775700" y="3905250"/>
          <p14:tracePt t="62303" x="8786813" y="3857625"/>
          <p14:tracePt t="62320" x="8834438" y="3738563"/>
          <p14:tracePt t="62337" x="8858250" y="3667125"/>
          <p14:tracePt t="62353" x="8905875" y="3595688"/>
          <p14:tracePt t="62370" x="8953500" y="3536950"/>
          <p14:tracePt t="62387" x="9024938" y="3452813"/>
          <p14:tracePt t="62403" x="9061450" y="3381375"/>
          <p14:tracePt t="62420" x="9072563" y="3346450"/>
          <p14:tracePt t="62525" x="9085263" y="3417888"/>
          <p14:tracePt t="62533" x="9096375" y="3548063"/>
          <p14:tracePt t="62541" x="9109075" y="3643313"/>
          <p14:tracePt t="62554" x="9109075" y="3703638"/>
          <p14:tracePt t="62570" x="9120188" y="3798888"/>
          <p14:tracePt t="62587" x="9120188" y="3846513"/>
          <p14:tracePt t="62603" x="9120188" y="3894138"/>
          <p14:tracePt t="62620" x="9132888" y="3929063"/>
          <p14:tracePt t="63691" x="9132888" y="3917950"/>
          <p14:tracePt t="63705" x="9144000" y="3846513"/>
          <p14:tracePt t="63713" x="9156700" y="3786188"/>
          <p14:tracePt t="63722" x="9180513" y="3714750"/>
          <p14:tracePt t="63736" x="9204325" y="3524250"/>
          <p14:tracePt t="63753" x="9215438" y="3357563"/>
          <p14:tracePt t="63770" x="9215438" y="3286125"/>
          <p14:tracePt t="63786" x="9215438" y="3238500"/>
          <p14:tracePt t="63803" x="9204325" y="3227388"/>
          <p14:tracePt t="63820" x="9191625" y="3227388"/>
          <p14:tracePt t="63837" x="9180513" y="3214688"/>
          <p14:tracePt t="63979" x="9167813" y="3262313"/>
          <p14:tracePt t="63987" x="9156700" y="3298825"/>
          <p14:tracePt t="63995" x="9144000" y="3298825"/>
          <p14:tracePt t="67123" x="9144000" y="3309938"/>
          <p14:tracePt t="67131" x="9144000" y="3346450"/>
          <p14:tracePt t="67139" x="9144000" y="3370263"/>
          <p14:tracePt t="67152" x="9144000" y="3394075"/>
          <p14:tracePt t="67168" x="9144000" y="3417888"/>
          <p14:tracePt t="67185" x="9144000" y="3429000"/>
          <p14:tracePt t="67258" x="9144000" y="3452813"/>
          <p14:tracePt t="67265" x="9120188" y="3513138"/>
          <p14:tracePt t="67273" x="9109075" y="3548063"/>
          <p14:tracePt t="67285" x="9096375" y="3584575"/>
          <p14:tracePt t="67302" x="9085263" y="3656013"/>
          <p14:tracePt t="67318" x="9072563" y="3667125"/>
          <p14:tracePt t="67367" x="9048750" y="3714750"/>
          <p14:tracePt t="67375" x="9013825" y="3786188"/>
          <p14:tracePt t="67385" x="8977313" y="3857625"/>
          <p14:tracePt t="67402" x="8918575" y="3952875"/>
          <p14:tracePt t="67419" x="8870950" y="4000500"/>
          <p14:tracePt t="67436" x="8834438" y="4024313"/>
          <p14:tracePt t="67469" x="8786813" y="4013200"/>
          <p14:tracePt t="67485" x="8775700" y="3929063"/>
          <p14:tracePt t="67502" x="8775700" y="3762375"/>
          <p14:tracePt t="67519" x="8799513" y="3513138"/>
          <p14:tracePt t="67535" x="8810625" y="3298825"/>
          <p14:tracePt t="67552" x="8810625" y="3167063"/>
          <p14:tracePt t="67569" x="8763000" y="3048000"/>
          <p14:tracePt t="67585" x="8739188" y="3024188"/>
          <p14:tracePt t="67602" x="8728075" y="3024188"/>
          <p14:tracePt t="67654" x="8715375" y="2976563"/>
          <p14:tracePt t="67662" x="8691563" y="2941638"/>
          <p14:tracePt t="67671" x="8680450" y="2917825"/>
          <p14:tracePt t="67805" x="8667750" y="2917825"/>
          <p14:tracePt t="67821" x="8643938" y="2881313"/>
          <p14:tracePt t="67829" x="8609013" y="2846388"/>
          <p14:tracePt t="67835" x="8596313" y="2809875"/>
          <p14:tracePt t="67852" x="8572500" y="2762250"/>
          <p14:tracePt t="67868" x="8561388" y="2727325"/>
          <p14:tracePt t="67885" x="8548688" y="2690813"/>
          <p14:tracePt t="67902" x="8524875" y="2643188"/>
          <p14:tracePt t="67918" x="8513763" y="2584450"/>
          <p14:tracePt t="67935" x="8489950" y="2524125"/>
          <p14:tracePt t="67951" x="8477250" y="2513013"/>
          <p14:tracePt t="67968" x="8466138" y="2500313"/>
          <p14:tracePt t="68031" x="8466138" y="2489200"/>
          <p14:tracePt t="68047" x="8466138" y="2465388"/>
          <p14:tracePt t="68054" x="8453438" y="2441575"/>
          <p14:tracePt t="68063" x="8442325" y="2417763"/>
          <p14:tracePt t="68070" x="8429625" y="2370138"/>
          <p14:tracePt t="68085" x="8429625" y="2322513"/>
          <p14:tracePt t="68101" x="8405813" y="2238375"/>
          <p14:tracePt t="68118" x="8405813" y="2227263"/>
          <p14:tracePt t="71187" x="8405813" y="2251075"/>
          <p14:tracePt t="71193" x="8405813" y="2262188"/>
          <p14:tracePt t="71200" x="8405813" y="2274888"/>
          <p14:tracePt t="71218" x="8418513" y="2333625"/>
          <p14:tracePt t="71234" x="8418513" y="2346325"/>
          <p14:tracePt t="71251" x="8429625" y="2357438"/>
          <p14:tracePt t="71267" x="8429625" y="2370138"/>
          <p14:tracePt t="71284" x="8429625" y="2381250"/>
          <p14:tracePt t="71301" x="8429625" y="2393950"/>
          <p14:tracePt t="71403" x="8429625" y="2381250"/>
          <p14:tracePt t="71457" x="8429625" y="2370138"/>
          <p14:tracePt t="71473" x="8429625" y="2357438"/>
          <p14:tracePt t="71481" x="8429625" y="2322513"/>
          <p14:tracePt t="71497" x="8429625" y="2309813"/>
          <p14:tracePt t="71505" x="8429625" y="2286000"/>
          <p14:tracePt t="71517" x="8429625" y="2274888"/>
          <p14:tracePt t="71533" x="8429625" y="2262188"/>
          <p14:tracePt t="71550" x="8429625" y="2238375"/>
          <p14:tracePt t="71693" x="8429625" y="2251075"/>
          <p14:tracePt t="71702" x="8442325" y="2346325"/>
          <p14:tracePt t="71709" x="8453438" y="2417763"/>
          <p14:tracePt t="71719" x="8466138" y="2489200"/>
          <p14:tracePt t="71734" x="8489950" y="2584450"/>
          <p14:tracePt t="71750" x="8501063" y="2667000"/>
          <p14:tracePt t="71767" x="8513763" y="2714625"/>
          <p14:tracePt t="71784" x="8513763" y="2751138"/>
          <p14:tracePt t="71800" x="8513763" y="2774950"/>
          <p14:tracePt t="71818" x="8513763" y="2833688"/>
          <p14:tracePt t="71834" x="8513763" y="2881313"/>
          <p14:tracePt t="71850" x="8501063" y="2941638"/>
          <p14:tracePt t="71867" x="8489950" y="3013075"/>
          <p14:tracePt t="71883" x="8477250" y="3036888"/>
          <p14:tracePt t="71900" x="8466138" y="3048000"/>
          <p14:tracePt t="71917" x="8453438" y="3071813"/>
          <p14:tracePt t="71934" x="8429625" y="3143250"/>
          <p14:tracePt t="71950" x="8405813" y="3214688"/>
          <p14:tracePt t="71969" x="8394700" y="3286125"/>
          <p14:tracePt t="71984" x="8382000" y="3357563"/>
          <p14:tracePt t="72001" x="8370888" y="3417888"/>
          <p14:tracePt t="72018" x="8347075" y="3441700"/>
          <p14:tracePt t="72035" x="8334375" y="3465513"/>
          <p14:tracePt t="72050" x="8323263" y="3489325"/>
          <p14:tracePt t="72068" x="8286750" y="3513138"/>
          <p14:tracePt t="72084" x="8275638" y="3536950"/>
          <p14:tracePt t="72100" x="8262938" y="3584575"/>
          <p14:tracePt t="72117" x="8228013" y="3643313"/>
          <p14:tracePt t="72134" x="8191500" y="3703638"/>
          <p14:tracePt t="72150" x="8143875" y="3751263"/>
          <p14:tracePt t="72167" x="8096250" y="3786188"/>
          <p14:tracePt t="72184" x="8048625" y="3798888"/>
          <p14:tracePt t="72187" x="8024813" y="3810000"/>
          <p14:tracePt t="72200" x="7966075" y="3810000"/>
          <p14:tracePt t="72217" x="7953375" y="3833813"/>
          <p14:tracePt t="72234" x="7929563" y="3846513"/>
          <p14:tracePt t="72250" x="7918450" y="3870325"/>
          <p14:tracePt t="72267" x="7858125" y="3917950"/>
          <p14:tracePt t="72284" x="7799388" y="3976688"/>
          <p14:tracePt t="72300" x="7727950" y="4000500"/>
          <p14:tracePt t="72317" x="7656513" y="4037013"/>
          <p14:tracePt t="72334" x="7608888" y="4060825"/>
          <p14:tracePt t="72367" x="7608888" y="4071938"/>
          <p14:tracePt t="72384" x="7585075" y="4167188"/>
          <p14:tracePt t="72400" x="7548563" y="4262438"/>
          <p14:tracePt t="72417" x="7477125" y="4370388"/>
          <p14:tracePt t="72434" x="7442200" y="4418013"/>
          <p14:tracePt t="72450" x="7429500" y="4418013"/>
          <p14:tracePt t="72499" x="7418388" y="4465638"/>
          <p14:tracePt t="72507" x="7405688" y="4548188"/>
          <p14:tracePt t="72517" x="7394575" y="4643438"/>
          <p14:tracePt t="72533" x="7370763" y="4810125"/>
          <p14:tracePt t="72550" x="7370763" y="4894263"/>
          <p14:tracePt t="72567" x="7358063" y="4929188"/>
          <p14:tracePt t="72584" x="7358063" y="4953000"/>
          <p14:tracePt t="72600" x="7358063" y="5024438"/>
          <p14:tracePt t="72617" x="7381875" y="5156200"/>
          <p14:tracePt t="72634" x="7405688" y="5299075"/>
          <p14:tracePt t="72650" x="7405688" y="5429250"/>
          <p14:tracePt t="72667" x="7405688" y="5548313"/>
          <p14:tracePt t="72684" x="7405688" y="5632450"/>
          <p14:tracePt t="72686" x="7405688" y="5667375"/>
          <p14:tracePt t="72700" x="7405688" y="5727700"/>
          <p14:tracePt t="72717" x="7405688" y="5762625"/>
          <p14:tracePt t="72734" x="7394575" y="5786438"/>
          <p14:tracePt t="73281" x="7381875" y="5786438"/>
          <p14:tracePt t="73307" x="7381875" y="5762625"/>
          <p14:tracePt t="73312" x="7381875" y="5738813"/>
          <p14:tracePt t="73320" x="7405688" y="5691188"/>
          <p14:tracePt t="73334" x="7466013" y="5584825"/>
          <p14:tracePt t="73350" x="7489825" y="5537200"/>
          <p14:tracePt t="73367" x="7524750" y="5489575"/>
          <p14:tracePt t="73469" x="7524750" y="5476875"/>
          <p14:tracePt t="73491" x="7513638" y="5465763"/>
          <p14:tracePt t="73500" x="7500938" y="5453063"/>
          <p14:tracePt t="73507" x="7477125" y="5441950"/>
          <p14:tracePt t="73516" x="7453313" y="5429250"/>
          <p14:tracePt t="73533" x="7394575" y="5418138"/>
          <p14:tracePt t="73549" x="7346950" y="5418138"/>
          <p14:tracePt t="73566" x="7310438" y="5418138"/>
          <p14:tracePt t="73585" x="7215188" y="5453063"/>
          <p14:tracePt t="73600" x="7180263" y="5453063"/>
          <p14:tracePt t="73616" x="7072313" y="5489575"/>
          <p14:tracePt t="73633" x="7000875" y="5489575"/>
          <p14:tracePt t="73650" x="6965950" y="5500688"/>
          <p14:tracePt t="73765" x="6977063" y="5500688"/>
          <p14:tracePt t="73773" x="7061200" y="5489575"/>
          <p14:tracePt t="73783" x="7119938" y="5476875"/>
          <p14:tracePt t="73800" x="7191375" y="5453063"/>
          <p14:tracePt t="73816" x="7251700" y="5441950"/>
          <p14:tracePt t="73906" x="7215188" y="5441950"/>
          <p14:tracePt t="73914" x="7191375" y="5441950"/>
          <p14:tracePt t="73920" x="7156450" y="5453063"/>
          <p14:tracePt t="73933" x="7119938" y="5465763"/>
          <p14:tracePt t="73950" x="7048500" y="5476875"/>
          <p14:tracePt t="73966" x="7000875" y="5489575"/>
          <p14:tracePt t="74055" x="7048500" y="5489575"/>
          <p14:tracePt t="74064" x="7108825" y="5489575"/>
          <p14:tracePt t="74071" x="7180263" y="5476875"/>
          <p14:tracePt t="74083" x="7227888" y="5453063"/>
          <p14:tracePt t="74099" x="7299325" y="5441950"/>
          <p14:tracePt t="74116" x="7310438" y="5429250"/>
          <p14:tracePt t="74166" x="7262813" y="5429250"/>
          <p14:tracePt t="74175" x="7204075" y="5429250"/>
          <p14:tracePt t="74183" x="7132638" y="5441950"/>
          <p14:tracePt t="74199" x="6929438" y="5500688"/>
          <p14:tracePt t="74216" x="6762750" y="5548313"/>
          <p14:tracePt t="74233" x="6704013" y="5572125"/>
          <p14:tracePt t="74290" x="6751638" y="5572125"/>
          <p14:tracePt t="74298" x="6786563" y="5561013"/>
          <p14:tracePt t="74305" x="6810375" y="5561013"/>
          <p14:tracePt t="74316" x="6823075" y="5561013"/>
          <p14:tracePt t="74359" x="6823075" y="5548313"/>
          <p14:tracePt t="74391" x="6810375" y="5548313"/>
          <p14:tracePt t="74399" x="6786563" y="5548313"/>
          <p14:tracePt t="74408" x="6762750" y="5548313"/>
          <p14:tracePt t="74423" x="6751638" y="5548313"/>
          <p14:tracePt t="75526" x="6738938" y="5548313"/>
          <p14:tracePt t="76121" x="6762750" y="5537200"/>
          <p14:tracePt t="76127" x="6786563" y="5513388"/>
          <p14:tracePt t="76135" x="6810375" y="5489575"/>
          <p14:tracePt t="76150" x="6870700" y="5453063"/>
          <p14:tracePt t="76166" x="6894513" y="5441950"/>
          <p14:tracePt t="76182" x="6965950" y="5394325"/>
          <p14:tracePt t="76185" x="7000875" y="5357813"/>
          <p14:tracePt t="76199" x="7085013" y="5299075"/>
          <p14:tracePt t="76215" x="7191375" y="5214938"/>
          <p14:tracePt t="76232" x="7310438" y="5156200"/>
          <p14:tracePt t="76249" x="7394575" y="5108575"/>
          <p14:tracePt t="76667" x="7405688" y="5072063"/>
          <p14:tracePt t="76675" x="7418388" y="5037138"/>
          <p14:tracePt t="76684" x="7418388" y="5013325"/>
          <p14:tracePt t="76699" x="7429500" y="5000625"/>
          <p14:tracePt t="76886" x="7429500" y="5060950"/>
          <p14:tracePt t="76894" x="7429500" y="5143500"/>
          <p14:tracePt t="76902" x="7418388" y="5203825"/>
          <p14:tracePt t="76915" x="7405688" y="5275263"/>
          <p14:tracePt t="76932" x="7381875" y="5405438"/>
          <p14:tracePt t="76997" x="7381875" y="5418138"/>
          <p14:tracePt t="77005" x="7381875" y="5429250"/>
          <p14:tracePt t="77059" x="7381875" y="5441950"/>
          <p14:tracePt t="77092" x="7381875" y="5465763"/>
          <p14:tracePt t="77097" x="7381875" y="5489575"/>
          <p14:tracePt t="77105" x="7394575" y="5489575"/>
          <p14:tracePt t="77115" x="7394575" y="5500688"/>
          <p14:tracePt t="77177" x="7394575" y="5513388"/>
          <p14:tracePt t="77183" x="7394575" y="5524500"/>
          <p14:tracePt t="77190" x="7394575" y="5537200"/>
          <p14:tracePt t="77207" x="7394575" y="5548313"/>
          <p14:tracePt t="77351" x="7381875" y="5524500"/>
          <p14:tracePt t="77357" x="7370763" y="5489575"/>
          <p14:tracePt t="77366" x="7358063" y="5489575"/>
          <p14:tracePt t="77382" x="7346950" y="5465763"/>
          <p14:tracePt t="77399" x="7346950" y="5441950"/>
          <p14:tracePt t="77415" x="7323138" y="5394325"/>
          <p14:tracePt t="77432" x="7310438" y="5334000"/>
          <p14:tracePt t="77448" x="7310438" y="5214938"/>
          <p14:tracePt t="77465" x="7286625" y="5132388"/>
          <p14:tracePt t="77481" x="7275513" y="5095875"/>
          <p14:tracePt t="77498" x="7251700" y="5048250"/>
          <p14:tracePt t="77515" x="7239000" y="5000625"/>
          <p14:tracePt t="77531" x="7227888" y="4941888"/>
          <p14:tracePt t="77548" x="7215188" y="4905375"/>
          <p14:tracePt t="77565" x="7215188" y="4857750"/>
          <p14:tracePt t="77581" x="7215188" y="4833938"/>
          <p14:tracePt t="77599" x="7227888" y="4786313"/>
          <p14:tracePt t="77615" x="7227888" y="4727575"/>
          <p14:tracePt t="77632" x="7251700" y="4667250"/>
          <p14:tracePt t="77649" x="7262813" y="4619625"/>
          <p14:tracePt t="77665" x="7262813" y="4608513"/>
          <p14:tracePt t="77716" x="7299325" y="4548188"/>
          <p14:tracePt t="77724" x="7310438" y="4500563"/>
          <p14:tracePt t="77732" x="7323138" y="4465638"/>
          <p14:tracePt t="77748" x="7346950" y="4418013"/>
          <p14:tracePt t="77765" x="7346950" y="4394200"/>
          <p14:tracePt t="77782" x="7358063" y="4381500"/>
          <p14:tracePt t="77798" x="7370763" y="4346575"/>
          <p14:tracePt t="77815" x="7381875" y="4322763"/>
          <p14:tracePt t="77889" x="7381875" y="4310063"/>
          <p14:tracePt t="77911" x="7381875" y="4286250"/>
          <p14:tracePt t="77919" x="7394575" y="4262438"/>
          <p14:tracePt t="77927" x="7405688" y="4238625"/>
          <p14:tracePt t="77935" x="7418388" y="4214813"/>
          <p14:tracePt t="77948" x="7418388" y="4203700"/>
          <p14:tracePt t="77966" x="7429500" y="4167188"/>
          <p14:tracePt t="77982" x="7442200" y="4119563"/>
          <p14:tracePt t="77998" x="7453313" y="4095750"/>
          <p14:tracePt t="78015" x="7453313" y="4084638"/>
          <p14:tracePt t="78031" x="7477125" y="4037013"/>
          <p14:tracePt t="78048" x="7500938" y="3989388"/>
          <p14:tracePt t="78066" x="7524750" y="3917950"/>
          <p14:tracePt t="78082" x="7537450" y="3894138"/>
          <p14:tracePt t="78098" x="7561263" y="3857625"/>
          <p14:tracePt t="78115" x="7561263" y="3846513"/>
          <p14:tracePt t="78218" x="7620000" y="3822700"/>
          <p14:tracePt t="78225" x="7691438" y="3786188"/>
          <p14:tracePt t="78234" x="7739063" y="3751263"/>
          <p14:tracePt t="78248" x="7834313" y="3690938"/>
          <p14:tracePt t="78265" x="7881938" y="3679825"/>
          <p14:tracePt t="78281" x="7894638" y="3679825"/>
          <p14:tracePt t="78373" x="7905750" y="3667125"/>
          <p14:tracePt t="78381" x="7942263" y="3656013"/>
          <p14:tracePt t="78389" x="7966075" y="3643313"/>
          <p14:tracePt t="78398" x="7989888" y="3632200"/>
          <p14:tracePt t="78415" x="8037513" y="3608388"/>
          <p14:tracePt t="78432" x="8048625" y="3595688"/>
          <p14:tracePt t="78475" x="8061325" y="3584575"/>
          <p14:tracePt t="78484" x="8085138" y="3560763"/>
          <p14:tracePt t="78498" x="8143875" y="3500438"/>
          <p14:tracePt t="78514" x="8191500" y="3429000"/>
          <p14:tracePt t="78531" x="8239125" y="3381375"/>
          <p14:tracePt t="78548" x="8251825" y="3370263"/>
          <p14:tracePt t="78565" x="8275638" y="3346450"/>
          <p14:tracePt t="78581" x="8286750" y="3298825"/>
          <p14:tracePt t="78598" x="8299450" y="3251200"/>
          <p14:tracePt t="78615" x="8358188" y="3084513"/>
          <p14:tracePt t="78632" x="8394700" y="2965450"/>
          <p14:tracePt t="78648" x="8405813" y="2881313"/>
          <p14:tracePt t="78665" x="8429625" y="2822575"/>
          <p14:tracePt t="78681" x="8442325" y="2809875"/>
          <p14:tracePt t="78684" x="8442325" y="2786063"/>
          <p14:tracePt t="78698" x="8453438" y="2762250"/>
          <p14:tracePt t="78715" x="8466138" y="2703513"/>
          <p14:tracePt t="78732" x="8489950" y="2608263"/>
          <p14:tracePt t="78748" x="8513763" y="2500313"/>
          <p14:tracePt t="78765" x="8513763" y="2393950"/>
          <p14:tracePt t="78781" x="8513763" y="2346325"/>
          <p14:tracePt t="78798" x="8513763" y="2298700"/>
          <p14:tracePt t="78815" x="8513763" y="2238375"/>
          <p14:tracePt t="78831" x="8513763" y="2166938"/>
          <p14:tracePt t="78848" x="8524875" y="2108200"/>
          <p14:tracePt t="78865" x="8524875" y="2071688"/>
          <p14:tracePt t="79663" x="8501063" y="2060575"/>
          <p14:tracePt t="79671" x="8405813" y="2012950"/>
          <p14:tracePt t="79681" x="8299450" y="1917700"/>
          <p14:tracePt t="79698" x="7966075" y="1584325"/>
          <p14:tracePt t="79714" x="7275513" y="1084263"/>
          <p14:tracePt t="79732" x="6072188" y="523875"/>
          <p14:tracePt t="79748" x="5667375" y="357188"/>
          <p14:tracePt t="79764" x="4833938" y="131763"/>
          <p14:tracePt t="79781" x="4619625" y="84138"/>
          <p14:tracePt t="79797" x="4465638" y="60325"/>
          <p14:tracePt t="79814" x="4405313" y="60325"/>
          <p14:tracePt t="79945" x="4394200" y="60325"/>
          <p14:tracePt t="79953" x="4286250" y="47625"/>
          <p14:tracePt t="79965" x="4143375" y="36513"/>
          <p14:tracePt t="79981" x="3870325" y="12700"/>
        </p14:tracePtLst>
      </p14:laserTraceLst>
    </p:ext>
  </p:extLs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E80B86A7-A1EC-475B-9166-88902B033A3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Isosceles Triangle 9">
            <a:extLst>
              <a:ext uri="{FF2B5EF4-FFF2-40B4-BE49-F238E27FC236}">
                <a16:creationId xmlns:a16="http://schemas.microsoft.com/office/drawing/2014/main" id="{C2C29CB1-9F74-4879-A6AF-AEA67B6F1F4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0" y="0"/>
            <a:ext cx="842596" cy="5666154"/>
          </a:xfrm>
          <a:prstGeom prst="triangle">
            <a:avLst>
              <a:gd name="adj" fmla="val 100000"/>
            </a:avLst>
          </a:prstGeom>
          <a:solidFill>
            <a:schemeClr val="accent1">
              <a:alpha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Isosceles Triangle 11">
            <a:extLst>
              <a:ext uri="{FF2B5EF4-FFF2-40B4-BE49-F238E27FC236}">
                <a16:creationId xmlns:a16="http://schemas.microsoft.com/office/drawing/2014/main" id="{7E2C7115-5336-410C-AD71-0F0952A2E5A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11743267" y="4013200"/>
            <a:ext cx="448733" cy="2844800"/>
          </a:xfrm>
          <a:prstGeom prst="triangle">
            <a:avLst>
              <a:gd name="adj" fmla="val 0"/>
            </a:avLst>
          </a:prstGeom>
          <a:solidFill>
            <a:schemeClr val="accent1">
              <a:alpha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E9847CFC-0B60-4443-BE24-2F2612DEE44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8045" y="1714547"/>
            <a:ext cx="6021187" cy="1663793"/>
          </a:xfrm>
        </p:spPr>
        <p:txBody>
          <a:bodyPr vert="horz" lIns="91440" tIns="45720" rIns="91440" bIns="45720" rtlCol="0" anchor="t">
            <a:normAutofit fontScale="92500" lnSpcReduction="20000"/>
          </a:bodyPr>
          <a:lstStyle/>
          <a:p>
            <a:r>
              <a:rPr lang="en-US"/>
              <a:t>10-year Return period for the stormwater analysis</a:t>
            </a:r>
          </a:p>
          <a:p>
            <a:pPr marL="0" indent="0">
              <a:buNone/>
            </a:pPr>
            <a:endParaRPr lang="en-US"/>
          </a:p>
          <a:p>
            <a:r>
              <a:rPr lang="en-US"/>
              <a:t>Robert Manning’s hydrological analysis  </a:t>
            </a:r>
          </a:p>
          <a:p>
            <a:pPr marL="0" indent="0">
              <a:buNone/>
            </a:pPr>
            <a:r>
              <a:rPr lang="en-US" sz="1600"/>
              <a:t>             </a:t>
            </a:r>
          </a:p>
          <a:p>
            <a:pPr marL="0" indent="0">
              <a:buNone/>
            </a:pPr>
            <a:r>
              <a:rPr lang="en-US" sz="1600"/>
              <a:t>               culvert pipe Dia.= 12 inch [1 ft]</a:t>
            </a:r>
          </a:p>
        </p:txBody>
      </p:sp>
      <p:sp>
        <p:nvSpPr>
          <p:cNvPr id="5" name="Slide Number Placeholder 3">
            <a:extLst>
              <a:ext uri="{FF2B5EF4-FFF2-40B4-BE49-F238E27FC236}">
                <a16:creationId xmlns:a16="http://schemas.microsoft.com/office/drawing/2014/main" id="{64507F53-58AC-4A66-865E-962C330A23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590663" y="6041362"/>
            <a:ext cx="683339" cy="365125"/>
          </a:xfrm>
        </p:spPr>
        <p:txBody>
          <a:bodyPr/>
          <a:lstStyle/>
          <a:p>
            <a:fld id="{330EA680-D336-4FF7-8B7A-9848BB0A1C32}" type="slidenum">
              <a:rPr lang="en-US" sz="2000" dirty="0" smtClean="0"/>
              <a:t>6</a:t>
            </a:fld>
            <a:endParaRPr lang="en-US" sz="2000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52F3CF3D-312D-4888-96B4-122D610396D4}"/>
              </a:ext>
            </a:extLst>
          </p:cNvPr>
          <p:cNvSpPr txBox="1">
            <a:spLocks/>
          </p:cNvSpPr>
          <p:nvPr/>
        </p:nvSpPr>
        <p:spPr>
          <a:xfrm>
            <a:off x="1279524" y="223325"/>
            <a:ext cx="10537362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b="1"/>
              <a:t>             Drainage Hydrology Study </a:t>
            </a:r>
          </a:p>
          <a:p>
            <a:endParaRPr lang="en-US" sz="800" b="1"/>
          </a:p>
          <a:p>
            <a:r>
              <a:rPr lang="en-US" sz="3200" b="1"/>
              <a:t>Phase 2: </a:t>
            </a:r>
            <a:r>
              <a:rPr lang="en-US" sz="3200" b="1" u="sng"/>
              <a:t>Culverts Analysis </a:t>
            </a:r>
            <a:endParaRPr lang="en-US" sz="3200" u="sng"/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2C41D5D9-A85E-40D5-BEE6-A155761A4DE9}"/>
              </a:ext>
            </a:extLst>
          </p:cNvPr>
          <p:cNvSpPr txBox="1">
            <a:spLocks/>
          </p:cNvSpPr>
          <p:nvPr/>
        </p:nvSpPr>
        <p:spPr>
          <a:xfrm>
            <a:off x="963619" y="3810233"/>
            <a:ext cx="10537362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3200" b="1" u="sng"/>
              <a:t>Phase 3 : Pavement Drainage </a:t>
            </a:r>
            <a:endParaRPr lang="en-US" sz="3200" u="sng"/>
          </a:p>
        </p:txBody>
      </p:sp>
      <p:sp>
        <p:nvSpPr>
          <p:cNvPr id="16" name="Content Placeholder 2">
            <a:extLst>
              <a:ext uri="{FF2B5EF4-FFF2-40B4-BE49-F238E27FC236}">
                <a16:creationId xmlns:a16="http://schemas.microsoft.com/office/drawing/2014/main" id="{08F63D98-BC39-427E-A939-BD87E63A6498}"/>
              </a:ext>
            </a:extLst>
          </p:cNvPr>
          <p:cNvSpPr txBox="1">
            <a:spLocks/>
          </p:cNvSpPr>
          <p:nvPr/>
        </p:nvSpPr>
        <p:spPr>
          <a:xfrm>
            <a:off x="848788" y="4476970"/>
            <a:ext cx="5706500" cy="241451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/>
              <a:t>Pavement Drainage, Inlets Spacing study </a:t>
            </a:r>
          </a:p>
          <a:p>
            <a:pPr marL="0" indent="0">
              <a:buNone/>
            </a:pPr>
            <a:r>
              <a:rPr lang="en-US"/>
              <a:t>        11 inlets total (pairs)</a:t>
            </a:r>
          </a:p>
          <a:p>
            <a:pPr marL="0" indent="0">
              <a:buNone/>
            </a:pPr>
            <a:endParaRPr lang="en-US"/>
          </a:p>
          <a:p>
            <a:r>
              <a:rPr lang="en-US"/>
              <a:t>2 Inlets type :</a:t>
            </a:r>
          </a:p>
          <a:p>
            <a:pPr marL="0" indent="0">
              <a:buNone/>
            </a:pPr>
            <a:r>
              <a:rPr lang="en-US" sz="1600"/>
              <a:t>        Sag profile : Grate Inlet Type 3V</a:t>
            </a:r>
          </a:p>
          <a:p>
            <a:pPr marL="0" indent="0">
              <a:buNone/>
            </a:pPr>
            <a:r>
              <a:rPr lang="en-US" sz="1600"/>
              <a:t>        Grade profile: Grate Inlet type 24 </a:t>
            </a:r>
          </a:p>
        </p:txBody>
      </p:sp>
      <p:pic>
        <p:nvPicPr>
          <p:cNvPr id="18" name="Picture 17" descr="A close up of a map&#10;&#10;Description generated with high confidence">
            <a:extLst>
              <a:ext uri="{FF2B5EF4-FFF2-40B4-BE49-F238E27FC236}">
                <a16:creationId xmlns:a16="http://schemas.microsoft.com/office/drawing/2014/main" id="{B6B16C88-7EFF-452A-BA69-11FC2E4185F6}"/>
              </a:ext>
            </a:extLst>
          </p:cNvPr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36" t="16984" r="21410" b="17883"/>
          <a:stretch/>
        </p:blipFill>
        <p:spPr>
          <a:xfrm>
            <a:off x="7050925" y="990998"/>
            <a:ext cx="4589022" cy="49622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661321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9D1F9DEE-0EC2-4CEE-A50F-DEEBA67EC0D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8244" y="3842423"/>
            <a:ext cx="9387621" cy="3015577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BF20F803-55C3-4852-9254-CAE2D6B9C9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76522" y="0"/>
            <a:ext cx="8596668" cy="1320800"/>
          </a:xfrm>
        </p:spPr>
        <p:txBody>
          <a:bodyPr/>
          <a:lstStyle/>
          <a:p>
            <a:pPr algn="ctr"/>
            <a:r>
              <a:rPr lang="en-US"/>
              <a:t>Typical Section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7828C10-B020-4C22-9ACE-1A7C8D142D4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09991" y="660400"/>
            <a:ext cx="8596668" cy="3182023"/>
          </a:xfrm>
        </p:spPr>
        <p:txBody>
          <a:bodyPr/>
          <a:lstStyle/>
          <a:p>
            <a:r>
              <a:rPr lang="en-US"/>
              <a:t>A ‘typical section’ is a detailed cross section which depicts the principal elements that are standard between certain station or milepost limits.</a:t>
            </a:r>
          </a:p>
          <a:p>
            <a:r>
              <a:rPr lang="en-US"/>
              <a:t>Multiple are often needed for a project. For example, a typical section might be added to show driveways, changes in the number of through lanes, the addition of dedicated turn lanes, the addition of medians, etc.</a:t>
            </a:r>
          </a:p>
          <a:p>
            <a:r>
              <a:rPr lang="en-US"/>
              <a:t>For this project, a three-lane section will be used with a Barrier Curb Type-B.24. This is a 24” inch curb which will allow for 2’x 2’ drainage grate inlets to be set inside the gutter</a:t>
            </a:r>
          </a:p>
          <a:p>
            <a:r>
              <a:rPr lang="en-US"/>
              <a:t>Requirements for this design come from the IDOT BLR Manual </a:t>
            </a:r>
          </a:p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5D4C9F3-659E-4189-985E-EA316CDF30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836221" y="6295204"/>
            <a:ext cx="683339" cy="365125"/>
          </a:xfrm>
        </p:spPr>
        <p:txBody>
          <a:bodyPr/>
          <a:lstStyle/>
          <a:p>
            <a:fld id="{330EA680-D336-4FF7-8B7A-9848BB0A1C32}" type="slidenum">
              <a:rPr lang="en-US" sz="2000" dirty="0" smtClean="0"/>
              <a:t>7</a:t>
            </a:fld>
            <a:endParaRPr lang="en-US" sz="200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5199050B-75DB-4ED1-8C58-9B2F160FF7E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05865" y="675279"/>
            <a:ext cx="2422352" cy="38837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063898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E665A7-6398-4A09-A23C-62EFECAB1F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0596" y="57150"/>
            <a:ext cx="8596668" cy="1320800"/>
          </a:xfrm>
        </p:spPr>
        <p:txBody>
          <a:bodyPr/>
          <a:lstStyle/>
          <a:p>
            <a:pPr algn="ctr"/>
            <a:r>
              <a:rPr lang="en-US"/>
              <a:t>Pavement Design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5A820E6-BA6B-4CF1-9B91-6D767362A66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" y="883776"/>
            <a:ext cx="6886895" cy="3880773"/>
          </a:xfrm>
        </p:spPr>
        <p:txBody>
          <a:bodyPr>
            <a:normAutofit lnSpcReduction="10000"/>
          </a:bodyPr>
          <a:lstStyle/>
          <a:p>
            <a:r>
              <a:rPr lang="en-US"/>
              <a:t>The City of Edwardsville wanted a concrete road for Sport Park Dr.</a:t>
            </a:r>
          </a:p>
          <a:p>
            <a:r>
              <a:rPr lang="en-US"/>
              <a:t>Because this road is a new one begin made the road classification and design requirements had to be found.</a:t>
            </a:r>
          </a:p>
          <a:p>
            <a:r>
              <a:rPr lang="en-US"/>
              <a:t>This had to follow the design requirements by both the city and IDOT</a:t>
            </a:r>
          </a:p>
          <a:p>
            <a:r>
              <a:rPr lang="en-US"/>
              <a:t>This design comes from chapter 44 of the IDOT BLR Manual</a:t>
            </a:r>
          </a:p>
          <a:p>
            <a:r>
              <a:rPr lang="en-US"/>
              <a:t>ADT number comes from a study CMT did</a:t>
            </a:r>
          </a:p>
          <a:p>
            <a:r>
              <a:rPr lang="en-US"/>
              <a:t>The city required a minimum of eight inches of PCC, a type A aggregate to be used and 12 inches of a modified soil subbase</a:t>
            </a:r>
          </a:p>
          <a:p>
            <a:r>
              <a:rPr lang="en-US"/>
              <a:t>The pavement design had to be shown for both the typical section and the cross section </a:t>
            </a:r>
          </a:p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72E5161-783D-4C50-9C75-207B78C3E3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0596" y="287901"/>
            <a:ext cx="683339" cy="365125"/>
          </a:xfrm>
        </p:spPr>
        <p:txBody>
          <a:bodyPr/>
          <a:lstStyle/>
          <a:p>
            <a:fld id="{330EA680-D336-4FF7-8B7A-9848BB0A1C32}" type="slidenum">
              <a:rPr lang="en-US" sz="2000" dirty="0" smtClean="0"/>
              <a:t>8</a:t>
            </a:fld>
            <a:endParaRPr lang="en-US" sz="200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AFAB83E-9598-4464-99A7-9FAAF57D039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92636" y="0"/>
            <a:ext cx="529936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758284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B46B1AAF-2A35-4391-9390-4BE3C4CBBAD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809127"/>
            <a:ext cx="12192000" cy="4048873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98D5901-3D82-4950-B7F8-59C3C8BE16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7704" y="93252"/>
            <a:ext cx="8596668" cy="1320800"/>
          </a:xfrm>
        </p:spPr>
        <p:txBody>
          <a:bodyPr/>
          <a:lstStyle/>
          <a:p>
            <a:pPr algn="ctr"/>
            <a:r>
              <a:rPr lang="en-US"/>
              <a:t>Cross Section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7ED8A43-C8C7-42AA-9437-424E105E5AC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9357" y="604288"/>
            <a:ext cx="9077761" cy="2162239"/>
          </a:xfrm>
        </p:spPr>
        <p:txBody>
          <a:bodyPr>
            <a:normAutofit lnSpcReduction="10000"/>
          </a:bodyPr>
          <a:lstStyle/>
          <a:p>
            <a:r>
              <a:rPr lang="en-US"/>
              <a:t>Cross sections are a horizonal view of the road made every set amount of feet at strategic locations which might require specific attention</a:t>
            </a:r>
          </a:p>
          <a:p>
            <a:r>
              <a:rPr lang="en-US"/>
              <a:t>For this project, the cross sections begin at Goshen Road (STA 10+00.00) and end at a logical terminus point to the north (STA 36+00.00), for a total distance of 2650 feet (0.5 miles)</a:t>
            </a:r>
          </a:p>
          <a:p>
            <a:r>
              <a:rPr lang="en-US"/>
              <a:t>Ditch had to be reformed to allow for ease of construction and ease of drainage design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C933124-8F15-45F0-BD7A-6580DF1E63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765448" y="6253712"/>
            <a:ext cx="683339" cy="365125"/>
          </a:xfrm>
        </p:spPr>
        <p:txBody>
          <a:bodyPr/>
          <a:lstStyle/>
          <a:p>
            <a:fld id="{330EA680-D336-4FF7-8B7A-9848BB0A1C32}" type="slidenum">
              <a:rPr lang="en-US" sz="2000" dirty="0" smtClean="0"/>
              <a:t>9</a:t>
            </a:fld>
            <a:endParaRPr lang="en-US" sz="200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40E33CF-BEBF-4C0A-B40E-B5F233C13E0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22718" y="-37293"/>
            <a:ext cx="2969281" cy="34127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2748866"/>
      </p:ext>
    </p:extLst>
  </p:cSld>
  <p:clrMapOvr>
    <a:masterClrMapping/>
  </p:clrMapOvr>
</p:sld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8C59B386-999D-4CB6-B907-9F3997C027CC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6</TotalTime>
  <Words>1225</Words>
  <Application>Microsoft Office PowerPoint</Application>
  <PresentationFormat>Widescreen</PresentationFormat>
  <Paragraphs>137</Paragraphs>
  <Slides>17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3" baseType="lpstr">
      <vt:lpstr>Arial</vt:lpstr>
      <vt:lpstr>Calibri</vt:lpstr>
      <vt:lpstr>Corbel</vt:lpstr>
      <vt:lpstr>Trebuchet MS</vt:lpstr>
      <vt:lpstr>Wingdings 3</vt:lpstr>
      <vt:lpstr>Facet</vt:lpstr>
      <vt:lpstr>Sports Park Drive Design </vt:lpstr>
      <vt:lpstr>Presentation Outline</vt:lpstr>
      <vt:lpstr>Project Description</vt:lpstr>
      <vt:lpstr>Project Location</vt:lpstr>
      <vt:lpstr>Phase 1 : Stormwater Study  Drainage ditch Profile </vt:lpstr>
      <vt:lpstr>PowerPoint Presentation</vt:lpstr>
      <vt:lpstr>Typical Section</vt:lpstr>
      <vt:lpstr>Pavement Design</vt:lpstr>
      <vt:lpstr>Cross Section</vt:lpstr>
      <vt:lpstr>Horizontal Curves</vt:lpstr>
      <vt:lpstr>Americans With Disabilities Act (ADA) Compliance</vt:lpstr>
      <vt:lpstr>Sustainability </vt:lpstr>
      <vt:lpstr>Risk Analysis</vt:lpstr>
      <vt:lpstr>Cost Analysis</vt:lpstr>
      <vt:lpstr>Special Thanks!</vt:lpstr>
      <vt:lpstr>References </vt:lpstr>
      <vt:lpstr>Questions?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Ali Alsamir</dc:creator>
  <cp:lastModifiedBy>Qi, Yan</cp:lastModifiedBy>
  <cp:revision>4</cp:revision>
  <dcterms:created xsi:type="dcterms:W3CDTF">2020-04-15T17:06:46Z</dcterms:created>
  <dcterms:modified xsi:type="dcterms:W3CDTF">2020-05-07T20:48:03Z</dcterms:modified>
</cp:coreProperties>
</file>