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  <p:sldId id="269" r:id="rId6"/>
    <p:sldId id="270" r:id="rId7"/>
    <p:sldId id="261" r:id="rId8"/>
    <p:sldId id="260" r:id="rId9"/>
    <p:sldId id="264" r:id="rId10"/>
    <p:sldId id="274" r:id="rId11"/>
    <p:sldId id="273" r:id="rId12"/>
    <p:sldId id="275" r:id="rId13"/>
    <p:sldId id="262" r:id="rId14"/>
    <p:sldId id="259" r:id="rId15"/>
    <p:sldId id="271" r:id="rId16"/>
    <p:sldId id="276" r:id="rId17"/>
    <p:sldId id="277" r:id="rId18"/>
    <p:sldId id="278" r:id="rId19"/>
    <p:sldId id="257" r:id="rId20"/>
    <p:sldId id="279" r:id="rId21"/>
    <p:sldId id="280" r:id="rId22"/>
    <p:sldId id="25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4B72E2-0F1C-4462-508A-B8A15C085A6C}" v="1438" dt="2020-04-30T15:33:52.263"/>
    <p1510:client id="{02DFDAFD-56E4-0DC7-DABA-6670868C5299}" v="1347" dt="2020-04-30T18:48:32.450"/>
    <p1510:client id="{440BEC97-CE4D-8208-DD15-55445A78EBDD}" v="2036" dt="2020-04-30T19:35:13.593"/>
    <p1510:client id="{48DD398C-9531-C000-EBDA-1206D71ACA60}" v="9" dt="2020-04-30T20:32:20.777"/>
    <p1510:client id="{67229585-2213-DF3A-2C9A-4DF9D6420A16}" v="1800" dt="2020-04-30T18:41:40.556"/>
    <p1510:client id="{82D5B99C-D5EE-3D52-22FB-F7E018A78DC8}" v="308" dt="2020-04-30T15:47:19.27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017E2F9-032A-4CAE-A2E4-7465A67B7A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3324"/>
            <a:ext cx="12192000" cy="6861324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036EB2E8-1BD0-492D-BF5A-CE0184DA76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672" y="-479"/>
            <a:ext cx="9468701" cy="6858478"/>
          </a:xfrm>
          <a:custGeom>
            <a:avLst/>
            <a:gdLst>
              <a:gd name="connsiteX0" fmla="*/ 0 w 8078051"/>
              <a:gd name="connsiteY0" fmla="*/ 0 h 5829300"/>
              <a:gd name="connsiteX1" fmla="*/ 4453793 w 8078051"/>
              <a:gd name="connsiteY1" fmla="*/ 0 h 5829300"/>
              <a:gd name="connsiteX2" fmla="*/ 5363426 w 8078051"/>
              <a:gd name="connsiteY2" fmla="*/ 0 h 5829300"/>
              <a:gd name="connsiteX3" fmla="*/ 5368184 w 8078051"/>
              <a:gd name="connsiteY3" fmla="*/ 0 h 5829300"/>
              <a:gd name="connsiteX4" fmla="*/ 8078051 w 8078051"/>
              <a:gd name="connsiteY4" fmla="*/ 5829300 h 5829300"/>
              <a:gd name="connsiteX5" fmla="*/ 1743926 w 8078051"/>
              <a:gd name="connsiteY5" fmla="*/ 5829300 h 5829300"/>
              <a:gd name="connsiteX6" fmla="*/ 1744148 w 8078051"/>
              <a:gd name="connsiteY6" fmla="*/ 5828822 h 5829300"/>
              <a:gd name="connsiteX7" fmla="*/ 0 w 8078051"/>
              <a:gd name="connsiteY7" fmla="*/ 5828822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1" h="5829300">
                <a:moveTo>
                  <a:pt x="0" y="0"/>
                </a:moveTo>
                <a:lnTo>
                  <a:pt x="4453793" y="0"/>
                </a:lnTo>
                <a:lnTo>
                  <a:pt x="5363426" y="0"/>
                </a:lnTo>
                <a:lnTo>
                  <a:pt x="5368184" y="0"/>
                </a:lnTo>
                <a:lnTo>
                  <a:pt x="8078051" y="5829300"/>
                </a:lnTo>
                <a:lnTo>
                  <a:pt x="1743926" y="5829300"/>
                </a:lnTo>
                <a:lnTo>
                  <a:pt x="1744148" y="5828822"/>
                </a:lnTo>
                <a:lnTo>
                  <a:pt x="0" y="5828822"/>
                </a:lnTo>
                <a:close/>
              </a:path>
            </a:pathLst>
          </a:cu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316ED32-D562-46FD-A6C1-B0FBF4EF62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3325"/>
            <a:ext cx="9681166" cy="6861324"/>
          </a:xfrm>
          <a:custGeom>
            <a:avLst/>
            <a:gdLst>
              <a:gd name="connsiteX0" fmla="*/ 0 w 9681166"/>
              <a:gd name="connsiteY0" fmla="*/ 6861324 h 6861324"/>
              <a:gd name="connsiteX1" fmla="*/ 3359025 w 9681166"/>
              <a:gd name="connsiteY1" fmla="*/ 6861324 h 6861324"/>
              <a:gd name="connsiteX2" fmla="*/ 3359025 w 9681166"/>
              <a:gd name="connsiteY2" fmla="*/ 6861323 h 6861324"/>
              <a:gd name="connsiteX3" fmla="*/ 9324977 w 9681166"/>
              <a:gd name="connsiteY3" fmla="*/ 6861323 h 6861324"/>
              <a:gd name="connsiteX4" fmla="*/ 9323659 w 9681166"/>
              <a:gd name="connsiteY4" fmla="*/ 6858478 h 6861324"/>
              <a:gd name="connsiteX5" fmla="*/ 9681166 w 9681166"/>
              <a:gd name="connsiteY5" fmla="*/ 6858478 h 6861324"/>
              <a:gd name="connsiteX6" fmla="*/ 6504791 w 9681166"/>
              <a:gd name="connsiteY6" fmla="*/ 0 h 6861324"/>
              <a:gd name="connsiteX7" fmla="*/ 6499214 w 9681166"/>
              <a:gd name="connsiteY7" fmla="*/ 0 h 6861324"/>
              <a:gd name="connsiteX8" fmla="*/ 5432986 w 9681166"/>
              <a:gd name="connsiteY8" fmla="*/ 0 h 6861324"/>
              <a:gd name="connsiteX9" fmla="*/ 1603114 w 9681166"/>
              <a:gd name="connsiteY9" fmla="*/ 0 h 6861324"/>
              <a:gd name="connsiteX10" fmla="*/ 1603114 w 9681166"/>
              <a:gd name="connsiteY10" fmla="*/ 479 h 6861324"/>
              <a:gd name="connsiteX11" fmla="*/ 356189 w 9681166"/>
              <a:gd name="connsiteY11" fmla="*/ 479 h 6861324"/>
              <a:gd name="connsiteX12" fmla="*/ 356189 w 9681166"/>
              <a:gd name="connsiteY12" fmla="*/ 3324 h 6861324"/>
              <a:gd name="connsiteX13" fmla="*/ 0 w 9681166"/>
              <a:gd name="connsiteY13" fmla="*/ 3324 h 6861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681166" h="6861324">
                <a:moveTo>
                  <a:pt x="0" y="6861324"/>
                </a:moveTo>
                <a:lnTo>
                  <a:pt x="3359025" y="6861324"/>
                </a:lnTo>
                <a:lnTo>
                  <a:pt x="3359025" y="6861323"/>
                </a:lnTo>
                <a:lnTo>
                  <a:pt x="9324977" y="6861323"/>
                </a:lnTo>
                <a:lnTo>
                  <a:pt x="9323659" y="6858478"/>
                </a:lnTo>
                <a:lnTo>
                  <a:pt x="9681166" y="6858478"/>
                </a:lnTo>
                <a:lnTo>
                  <a:pt x="6504791" y="0"/>
                </a:lnTo>
                <a:lnTo>
                  <a:pt x="6499214" y="0"/>
                </a:lnTo>
                <a:lnTo>
                  <a:pt x="5432986" y="0"/>
                </a:lnTo>
                <a:lnTo>
                  <a:pt x="1603114" y="0"/>
                </a:lnTo>
                <a:lnTo>
                  <a:pt x="1603114" y="479"/>
                </a:lnTo>
                <a:lnTo>
                  <a:pt x="356189" y="479"/>
                </a:lnTo>
                <a:lnTo>
                  <a:pt x="356189" y="3324"/>
                </a:lnTo>
                <a:lnTo>
                  <a:pt x="0" y="3324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4672" y="1823107"/>
            <a:ext cx="4622986" cy="1963468"/>
          </a:xfrm>
        </p:spPr>
        <p:txBody>
          <a:bodyPr anchor="ctr">
            <a:normAutofit/>
          </a:bodyPr>
          <a:lstStyle/>
          <a:p>
            <a:pPr algn="l"/>
            <a:r>
              <a:rPr lang="en-US">
                <a:solidFill>
                  <a:schemeClr val="bg1"/>
                </a:solidFill>
                <a:cs typeface="Calibri Light"/>
              </a:rPr>
              <a:t>Senior Project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233" y="3788826"/>
            <a:ext cx="4872917" cy="74136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2000">
                <a:solidFill>
                  <a:srgbClr val="FFFFFF"/>
                </a:solidFill>
                <a:cs typeface="Calibri"/>
              </a:rPr>
              <a:t>Joshua Dorries, Martin Witges, Robert Foy</a:t>
            </a:r>
            <a:endParaRPr lang="en-US" sz="2000">
              <a:solidFill>
                <a:srgbClr val="FFFFFF"/>
              </a:solidFill>
            </a:endParaRPr>
          </a:p>
        </p:txBody>
      </p:sp>
      <p:pic>
        <p:nvPicPr>
          <p:cNvPr id="4" name="Picture 4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7690A850-EA41-41F8-A52D-9FDE9E8169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0814" y="2257922"/>
            <a:ext cx="4499517" cy="1096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02066-0F94-4D36-85C4-7C8E36D02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Feasibility and Constructability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0194BA-D753-4925-8A2A-CF08BB03A5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6040"/>
            <a:ext cx="10515600" cy="522485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There were no legal, physical, &amp; regulatory constraints to feasibility </a:t>
            </a:r>
          </a:p>
          <a:p>
            <a:r>
              <a:rPr lang="en-US">
                <a:cs typeface="Calibri"/>
              </a:rPr>
              <a:t>Due to our prior experiences we deemed constructable</a:t>
            </a:r>
          </a:p>
          <a:p>
            <a:pPr lvl="1"/>
            <a:r>
              <a:rPr lang="en-US">
                <a:cs typeface="Calibri"/>
              </a:rPr>
              <a:t>Some methods would be left to field determination</a:t>
            </a:r>
          </a:p>
          <a:p>
            <a:r>
              <a:rPr lang="en-US">
                <a:cs typeface="Calibri"/>
              </a:rPr>
              <a:t>Owner was to provide:</a:t>
            </a:r>
          </a:p>
          <a:p>
            <a:pPr lvl="1"/>
            <a:r>
              <a:rPr lang="en-US">
                <a:cs typeface="Calibri"/>
              </a:rPr>
              <a:t>Temporary power and lighting</a:t>
            </a:r>
          </a:p>
          <a:p>
            <a:pPr lvl="1"/>
            <a:r>
              <a:rPr lang="en-US">
                <a:cs typeface="Calibri"/>
              </a:rPr>
              <a:t>Material delivery</a:t>
            </a:r>
          </a:p>
          <a:p>
            <a:pPr lvl="1"/>
            <a:r>
              <a:rPr lang="en-US">
                <a:cs typeface="Calibri"/>
              </a:rPr>
              <a:t>Basic site clearing/access</a:t>
            </a:r>
          </a:p>
          <a:p>
            <a:pPr lvl="1"/>
            <a:r>
              <a:rPr lang="en-US">
                <a:cs typeface="Calibri"/>
              </a:rPr>
              <a:t>Waste disposal </a:t>
            </a:r>
          </a:p>
          <a:p>
            <a:r>
              <a:rPr lang="en-US">
                <a:cs typeface="Calibri"/>
              </a:rPr>
              <a:t>We identified we may need to provide:</a:t>
            </a:r>
          </a:p>
          <a:p>
            <a:pPr lvl="1"/>
            <a:r>
              <a:rPr lang="en-US">
                <a:cs typeface="Calibri"/>
              </a:rPr>
              <a:t>Assistance w/ material offloading &amp; inventory</a:t>
            </a:r>
          </a:p>
          <a:p>
            <a:pPr lvl="1"/>
            <a:r>
              <a:rPr lang="en-US">
                <a:cs typeface="Calibri"/>
              </a:rPr>
              <a:t>Addition clearing of obstructions as required</a:t>
            </a:r>
          </a:p>
          <a:p>
            <a:pPr lvl="1"/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</p:txBody>
      </p:sp>
      <p:pic>
        <p:nvPicPr>
          <p:cNvPr id="4" name="Picture 4" descr="A group of people in a room&#10;&#10;Description generated with high confidence">
            <a:extLst>
              <a:ext uri="{FF2B5EF4-FFF2-40B4-BE49-F238E27FC236}">
                <a16:creationId xmlns:a16="http://schemas.microsoft.com/office/drawing/2014/main" id="{F5A2CA4E-7CF4-48A5-A4CF-6D695B61F4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9191" y="3036889"/>
            <a:ext cx="4562669" cy="341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4862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1B91595-DF01-4E8B-80BF-B812BA9BFD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5346694"/>
            <a:ext cx="10447252" cy="1511306"/>
          </a:xfrm>
          <a:custGeom>
            <a:avLst/>
            <a:gdLst>
              <a:gd name="connsiteX0" fmla="*/ 0 w 10447252"/>
              <a:gd name="connsiteY0" fmla="*/ 0 h 1511306"/>
              <a:gd name="connsiteX1" fmla="*/ 3100647 w 10447252"/>
              <a:gd name="connsiteY1" fmla="*/ 0 h 1511306"/>
              <a:gd name="connsiteX2" fmla="*/ 3292695 w 10447252"/>
              <a:gd name="connsiteY2" fmla="*/ 0 h 1511306"/>
              <a:gd name="connsiteX3" fmla="*/ 3340133 w 10447252"/>
              <a:gd name="connsiteY3" fmla="*/ 0 h 1511306"/>
              <a:gd name="connsiteX4" fmla="*/ 4310215 w 10447252"/>
              <a:gd name="connsiteY4" fmla="*/ 0 h 1511306"/>
              <a:gd name="connsiteX5" fmla="*/ 5506390 w 10447252"/>
              <a:gd name="connsiteY5" fmla="*/ 0 h 1511306"/>
              <a:gd name="connsiteX6" fmla="*/ 5506390 w 10447252"/>
              <a:gd name="connsiteY6" fmla="*/ 2544 h 1511306"/>
              <a:gd name="connsiteX7" fmla="*/ 5901778 w 10447252"/>
              <a:gd name="connsiteY7" fmla="*/ 2544 h 1511306"/>
              <a:gd name="connsiteX8" fmla="*/ 5901778 w 10447252"/>
              <a:gd name="connsiteY8" fmla="*/ 0 h 1511306"/>
              <a:gd name="connsiteX9" fmla="*/ 10447252 w 10447252"/>
              <a:gd name="connsiteY9" fmla="*/ 0 h 1511306"/>
              <a:gd name="connsiteX10" fmla="*/ 9749635 w 10447252"/>
              <a:gd name="connsiteY10" fmla="*/ 1511301 h 1511306"/>
              <a:gd name="connsiteX11" fmla="*/ 5901779 w 10447252"/>
              <a:gd name="connsiteY11" fmla="*/ 1511301 h 1511306"/>
              <a:gd name="connsiteX12" fmla="*/ 5901779 w 10447252"/>
              <a:gd name="connsiteY12" fmla="*/ 1511304 h 1511306"/>
              <a:gd name="connsiteX13" fmla="*/ 5506390 w 10447252"/>
              <a:gd name="connsiteY13" fmla="*/ 1511304 h 1511306"/>
              <a:gd name="connsiteX14" fmla="*/ 5506390 w 10447252"/>
              <a:gd name="connsiteY14" fmla="*/ 1511306 h 1511306"/>
              <a:gd name="connsiteX15" fmla="*/ 4434058 w 10447252"/>
              <a:gd name="connsiteY15" fmla="*/ 1511306 h 1511306"/>
              <a:gd name="connsiteX16" fmla="*/ 4319855 w 10447252"/>
              <a:gd name="connsiteY16" fmla="*/ 1511306 h 1511306"/>
              <a:gd name="connsiteX17" fmla="*/ 4310215 w 10447252"/>
              <a:gd name="connsiteY17" fmla="*/ 1511306 h 1511306"/>
              <a:gd name="connsiteX18" fmla="*/ 3340133 w 10447252"/>
              <a:gd name="connsiteY18" fmla="*/ 1511306 h 1511306"/>
              <a:gd name="connsiteX19" fmla="*/ 3292695 w 10447252"/>
              <a:gd name="connsiteY19" fmla="*/ 1511306 h 1511306"/>
              <a:gd name="connsiteX20" fmla="*/ 3100647 w 10447252"/>
              <a:gd name="connsiteY20" fmla="*/ 1511306 h 1511306"/>
              <a:gd name="connsiteX21" fmla="*/ 0 w 10447252"/>
              <a:gd name="connsiteY21" fmla="*/ 1511306 h 1511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447252" h="1511306">
                <a:moveTo>
                  <a:pt x="0" y="0"/>
                </a:moveTo>
                <a:lnTo>
                  <a:pt x="3100647" y="0"/>
                </a:lnTo>
                <a:lnTo>
                  <a:pt x="3292695" y="0"/>
                </a:lnTo>
                <a:lnTo>
                  <a:pt x="3340133" y="0"/>
                </a:lnTo>
                <a:lnTo>
                  <a:pt x="4310215" y="0"/>
                </a:lnTo>
                <a:lnTo>
                  <a:pt x="5506390" y="0"/>
                </a:lnTo>
                <a:lnTo>
                  <a:pt x="5506390" y="2544"/>
                </a:lnTo>
                <a:lnTo>
                  <a:pt x="5901778" y="2544"/>
                </a:lnTo>
                <a:lnTo>
                  <a:pt x="5901778" y="0"/>
                </a:lnTo>
                <a:lnTo>
                  <a:pt x="10447252" y="0"/>
                </a:lnTo>
                <a:lnTo>
                  <a:pt x="9749635" y="1511301"/>
                </a:lnTo>
                <a:lnTo>
                  <a:pt x="5901779" y="1511301"/>
                </a:lnTo>
                <a:lnTo>
                  <a:pt x="5901779" y="1511304"/>
                </a:lnTo>
                <a:lnTo>
                  <a:pt x="5506390" y="1511304"/>
                </a:lnTo>
                <a:lnTo>
                  <a:pt x="5506390" y="1511306"/>
                </a:lnTo>
                <a:lnTo>
                  <a:pt x="4434058" y="1511306"/>
                </a:lnTo>
                <a:lnTo>
                  <a:pt x="4319855" y="1511306"/>
                </a:lnTo>
                <a:lnTo>
                  <a:pt x="4310215" y="1511306"/>
                </a:lnTo>
                <a:lnTo>
                  <a:pt x="3340133" y="1511306"/>
                </a:lnTo>
                <a:lnTo>
                  <a:pt x="3292695" y="1511306"/>
                </a:lnTo>
                <a:lnTo>
                  <a:pt x="3100647" y="1511306"/>
                </a:lnTo>
                <a:lnTo>
                  <a:pt x="0" y="1511306"/>
                </a:lnTo>
                <a:close/>
              </a:path>
            </a:pathLst>
          </a:custGeom>
          <a:solidFill>
            <a:srgbClr val="DDDC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AC533DD-1CF6-4A33-852D-3877441533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62891" y="5346700"/>
            <a:ext cx="2329109" cy="1511301"/>
          </a:xfrm>
          <a:custGeom>
            <a:avLst/>
            <a:gdLst>
              <a:gd name="connsiteX0" fmla="*/ 697617 w 2329109"/>
              <a:gd name="connsiteY0" fmla="*/ 0 h 1511301"/>
              <a:gd name="connsiteX1" fmla="*/ 2329109 w 2329109"/>
              <a:gd name="connsiteY1" fmla="*/ 0 h 1511301"/>
              <a:gd name="connsiteX2" fmla="*/ 2329109 w 2329109"/>
              <a:gd name="connsiteY2" fmla="*/ 1511301 h 1511301"/>
              <a:gd name="connsiteX3" fmla="*/ 0 w 2329109"/>
              <a:gd name="connsiteY3" fmla="*/ 1511301 h 1511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9109" h="1511301">
                <a:moveTo>
                  <a:pt x="697617" y="0"/>
                </a:moveTo>
                <a:lnTo>
                  <a:pt x="2329109" y="0"/>
                </a:lnTo>
                <a:lnTo>
                  <a:pt x="2329109" y="1511301"/>
                </a:lnTo>
                <a:lnTo>
                  <a:pt x="0" y="1511301"/>
                </a:lnTo>
                <a:close/>
              </a:path>
            </a:pathLst>
          </a:custGeom>
          <a:solidFill>
            <a:srgbClr val="404040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8C0C3C-12A6-4853-ADE5-BE8455543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240" y="5705030"/>
            <a:ext cx="9104943" cy="88598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 dirty="0" smtClean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Project Schedule</a:t>
            </a:r>
            <a:endParaRPr lang="en-US" sz="4000" kern="1200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Picture 8" descr="A close up of a map&#10;&#10;Description generated with high confidence">
            <a:extLst>
              <a:ext uri="{FF2B5EF4-FFF2-40B4-BE49-F238E27FC236}">
                <a16:creationId xmlns:a16="http://schemas.microsoft.com/office/drawing/2014/main" id="{2176DD12-D6A7-4C93-9747-11A464DBB7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52" y="2272"/>
            <a:ext cx="12200868" cy="573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3853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FE0ED-12E5-4E75-9A63-5D2BE3A2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Estimate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4F6E3A-6E3A-4013-9172-68AA6D56AD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40552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Going into the job our initial estimate was $7580.36</a:t>
            </a:r>
          </a:p>
          <a:p>
            <a:r>
              <a:rPr lang="en-US">
                <a:cs typeface="Calibri"/>
              </a:rPr>
              <a:t>We estimated 4 days of work to complete our initial scope</a:t>
            </a:r>
          </a:p>
          <a:p>
            <a:r>
              <a:rPr lang="en-US">
                <a:cs typeface="Calibri"/>
              </a:rPr>
              <a:t>Around 170 ft of conduit, 17 fixtures, 8 receptacles</a:t>
            </a: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pic>
        <p:nvPicPr>
          <p:cNvPr id="4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42F9DEDC-0A4C-4045-853C-1310D4330D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141533" y="1643974"/>
            <a:ext cx="6785516" cy="357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2014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076B9-7A49-49B0-8BE3-BB821D242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Estimate cont.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824A8C-9D2A-44D4-A238-D905C17C5E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12032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Final cost estimate for the project was $3983.93</a:t>
            </a:r>
          </a:p>
          <a:p>
            <a:r>
              <a:rPr lang="en-US">
                <a:cs typeface="Calibri"/>
              </a:rPr>
              <a:t>Worked on site for 2 days</a:t>
            </a:r>
          </a:p>
          <a:p>
            <a:r>
              <a:rPr lang="en-US">
                <a:cs typeface="Calibri"/>
              </a:rPr>
              <a:t>Around 100 ft of conduit, 9 fixtures, no receptacles </a:t>
            </a:r>
          </a:p>
        </p:txBody>
      </p:sp>
      <p:pic>
        <p:nvPicPr>
          <p:cNvPr id="4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8889CA25-22DF-4D09-826D-AF2A1D439A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741527" y="1594819"/>
            <a:ext cx="6850565" cy="3671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2458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17FBD-FF38-427A-8BEE-C7205ECDE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en-US">
                <a:cs typeface="Calibri Light"/>
              </a:rPr>
              <a:t>Safety Plan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C0CE8F-ABEE-4D75-8E0C-648148C441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79018"/>
            <a:ext cx="5314543" cy="337592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500">
                <a:cs typeface="Calibri"/>
              </a:rPr>
              <a:t>Program goals:</a:t>
            </a:r>
            <a:endParaRPr lang="en-US" sz="1500">
              <a:ea typeface="+mn-lt"/>
              <a:cs typeface="+mn-lt"/>
            </a:endParaRPr>
          </a:p>
          <a:p>
            <a:pPr lvl="1"/>
            <a:r>
              <a:rPr lang="en-US" sz="1500">
                <a:ea typeface="+mn-lt"/>
                <a:cs typeface="+mn-lt"/>
              </a:rPr>
              <a:t>Zero injuries</a:t>
            </a:r>
          </a:p>
          <a:p>
            <a:pPr lvl="1"/>
            <a:r>
              <a:rPr lang="en-US" sz="1500">
                <a:ea typeface="+mn-lt"/>
                <a:cs typeface="+mn-lt"/>
              </a:rPr>
              <a:t>PPE at all times while engaged or around construction activities</a:t>
            </a:r>
          </a:p>
          <a:p>
            <a:pPr lvl="1"/>
            <a:r>
              <a:rPr lang="en-US" sz="1500">
                <a:ea typeface="+mn-lt"/>
                <a:cs typeface="+mn-lt"/>
              </a:rPr>
              <a:t>Tools safely stored and out of the way when not being used</a:t>
            </a:r>
          </a:p>
          <a:p>
            <a:pPr lvl="1"/>
            <a:r>
              <a:rPr lang="en-US" sz="1500">
                <a:ea typeface="+mn-lt"/>
                <a:cs typeface="+mn-lt"/>
              </a:rPr>
              <a:t>Not using the top two ladder rungs if working up in the air</a:t>
            </a:r>
          </a:p>
          <a:p>
            <a:pPr lvl="1"/>
            <a:r>
              <a:rPr lang="en-US" sz="1500">
                <a:ea typeface="+mn-lt"/>
                <a:cs typeface="+mn-lt"/>
              </a:rPr>
              <a:t>Setting up the proper lighting and never working alone</a:t>
            </a:r>
          </a:p>
          <a:p>
            <a:pPr lvl="1"/>
            <a:r>
              <a:rPr lang="en-US" sz="1500">
                <a:ea typeface="+mn-lt"/>
                <a:cs typeface="+mn-lt"/>
              </a:rPr>
              <a:t>Have water and breaks available while working</a:t>
            </a:r>
          </a:p>
          <a:p>
            <a:pPr lvl="1"/>
            <a:r>
              <a:rPr lang="en-US" sz="1500">
                <a:ea typeface="+mn-lt"/>
                <a:cs typeface="+mn-lt"/>
              </a:rPr>
              <a:t>Have all team members involved in ensuring power is turned off then back on at the start and finish of each workday</a:t>
            </a:r>
          </a:p>
          <a:p>
            <a:pPr lvl="1"/>
            <a:endParaRPr lang="en-US" sz="1500">
              <a:cs typeface="Calibri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4" descr="A yellow sign&#10;&#10;Description generated with very high confidence">
            <a:extLst>
              <a:ext uri="{FF2B5EF4-FFF2-40B4-BE49-F238E27FC236}">
                <a16:creationId xmlns:a16="http://schemas.microsoft.com/office/drawing/2014/main" id="{D8158D75-28CF-479D-8C42-CE9F27E148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24" r="-3" b="1291"/>
          <a:stretch/>
        </p:blipFill>
        <p:spPr>
          <a:xfrm>
            <a:off x="6750141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95394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E3B17-84AE-4849-9D63-2C52FD6B8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Safety Plan cont.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CA77BE-0947-4D08-B428-3377E8C24D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07040"/>
            <a:ext cx="7504772" cy="4369923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US">
                <a:ea typeface="+mn-lt"/>
                <a:cs typeface="+mn-lt"/>
              </a:rPr>
              <a:t>Tripping Hazard – keep work area tidy.</a:t>
            </a:r>
          </a:p>
          <a:p>
            <a:r>
              <a:rPr lang="en-US">
                <a:ea typeface="+mn-lt"/>
                <a:cs typeface="+mn-lt"/>
              </a:rPr>
              <a:t>Fall Hazard – keep off the top two rungs</a:t>
            </a:r>
          </a:p>
          <a:p>
            <a:r>
              <a:rPr lang="en-US">
                <a:ea typeface="+mn-lt"/>
                <a:cs typeface="+mn-lt"/>
              </a:rPr>
              <a:t>Electrical hazard - ensure all conductors were off before work</a:t>
            </a:r>
          </a:p>
          <a:p>
            <a:r>
              <a:rPr lang="en-US">
                <a:ea typeface="+mn-lt"/>
                <a:cs typeface="+mn-lt"/>
              </a:rPr>
              <a:t>Hand tool and power tool hazards – use all tools properly, wear appropriate clothing, know nearest medical facilities</a:t>
            </a:r>
          </a:p>
          <a:p>
            <a:r>
              <a:rPr lang="en-US">
                <a:ea typeface="+mn-lt"/>
                <a:cs typeface="+mn-lt"/>
              </a:rPr>
              <a:t>Security Hazard – keep doors locked to limit access</a:t>
            </a:r>
          </a:p>
          <a:p>
            <a:r>
              <a:rPr lang="en-US">
                <a:ea typeface="+mn-lt"/>
                <a:cs typeface="+mn-lt"/>
              </a:rPr>
              <a:t>Disease hazard - use of hand sanitizer when going on and off site, limit number of people</a:t>
            </a:r>
          </a:p>
          <a:p>
            <a:endParaRPr lang="en-US">
              <a:cs typeface="Calibri"/>
            </a:endParaRPr>
          </a:p>
        </p:txBody>
      </p:sp>
      <p:pic>
        <p:nvPicPr>
          <p:cNvPr id="4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B1A7E314-E593-4EB9-A3E3-273C5D4F7E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0259" y="251788"/>
            <a:ext cx="5856248" cy="1547572"/>
          </a:xfrm>
          <a:prstGeom prst="rect">
            <a:avLst/>
          </a:prstGeom>
        </p:spPr>
      </p:pic>
      <p:pic>
        <p:nvPicPr>
          <p:cNvPr id="5" name="Picture 5" descr="A close up of a door&#10;&#10;Description generated with high confidence">
            <a:extLst>
              <a:ext uri="{FF2B5EF4-FFF2-40B4-BE49-F238E27FC236}">
                <a16:creationId xmlns:a16="http://schemas.microsoft.com/office/drawing/2014/main" id="{E303507F-ACDE-4EEE-8323-6BCC849167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1473" y="2068166"/>
            <a:ext cx="3458736" cy="459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1144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DA064-30E1-44BB-9311-7A0080BDD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Project – Risk Management Plan 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FEB15D-8B7F-4C67-BCEE-39244BB4AADF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9" name="Picture 9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D8CF22F2-1E3F-45DC-B0DA-BD71A8107F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38615" y="1549046"/>
            <a:ext cx="8458724" cy="5135915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D7A93F3-1AAC-400A-BA3D-6C10C525C5B5}"/>
              </a:ext>
            </a:extLst>
          </p:cNvPr>
          <p:cNvSpPr txBox="1"/>
          <p:nvPr/>
        </p:nvSpPr>
        <p:spPr>
          <a:xfrm>
            <a:off x="682977" y="1608667"/>
            <a:ext cx="2613379" cy="31700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>
                <a:cs typeface="Calibri"/>
              </a:rPr>
              <a:t>We utilized risk reduction, risk avoidance, and risk transfer to handle our risks. </a:t>
            </a:r>
          </a:p>
          <a:p>
            <a:pPr marL="285750" indent="-285750">
              <a:buFont typeface="Arial"/>
              <a:buChar char="•"/>
            </a:pPr>
            <a:r>
              <a:rPr lang="en-US" sz="2000">
                <a:cs typeface="Calibri"/>
              </a:rPr>
              <a:t>We found that if we kept safety in mind, mitigating our risks using our plan worked great.</a:t>
            </a:r>
          </a:p>
        </p:txBody>
      </p:sp>
    </p:spTree>
    <p:extLst>
      <p:ext uri="{BB962C8B-B14F-4D97-AF65-F5344CB8AC3E}">
        <p14:creationId xmlns:p14="http://schemas.microsoft.com/office/powerpoint/2010/main" val="25405753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55002-6C3D-4464-AFA1-AC0D049C9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176" y="337247"/>
            <a:ext cx="4345259" cy="2087562"/>
          </a:xfrm>
        </p:spPr>
        <p:txBody>
          <a:bodyPr>
            <a:normAutofit/>
          </a:bodyPr>
          <a:lstStyle/>
          <a:p>
            <a:r>
              <a:rPr lang="en-US">
                <a:cs typeface="Calibri Light"/>
              </a:rPr>
              <a:t>Summary Project Outcome - Challenges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9A5A3C-E909-4250-A668-AA5A72663F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6663" y="143649"/>
            <a:ext cx="6446884" cy="253926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Design changes</a:t>
            </a:r>
          </a:p>
          <a:p>
            <a:r>
              <a:rPr lang="en-US">
                <a:cs typeface="Calibri"/>
              </a:rPr>
              <a:t>Lots of clutter to work around</a:t>
            </a:r>
            <a:endParaRPr lang="en-US"/>
          </a:p>
          <a:p>
            <a:r>
              <a:rPr lang="en-US">
                <a:cs typeface="Calibri"/>
              </a:rPr>
              <a:t>Had to obtain a metal 3g box due to new 3$ location</a:t>
            </a:r>
          </a:p>
          <a:p>
            <a:r>
              <a:rPr lang="en-US">
                <a:cs typeface="Calibri"/>
              </a:rPr>
              <a:t>Coronavirus</a:t>
            </a:r>
          </a:p>
        </p:txBody>
      </p:sp>
      <p:pic>
        <p:nvPicPr>
          <p:cNvPr id="4" name="Picture 4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A4E22290-351C-4A9E-AE8A-30231847E9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269" y="2730099"/>
            <a:ext cx="6209369" cy="4018760"/>
          </a:xfrm>
          <a:prstGeom prst="rect">
            <a:avLst/>
          </a:prstGeom>
        </p:spPr>
      </p:pic>
      <p:pic>
        <p:nvPicPr>
          <p:cNvPr id="5" name="Picture 5" descr="A picture containing indoor, object, sitting, small&#10;&#10;Description generated with very high confidence">
            <a:extLst>
              <a:ext uri="{FF2B5EF4-FFF2-40B4-BE49-F238E27FC236}">
                <a16:creationId xmlns:a16="http://schemas.microsoft.com/office/drawing/2014/main" id="{A7171996-F4C6-4E52-B463-A80A869DFD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0279" y="2733907"/>
            <a:ext cx="2854713" cy="380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7048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E1BD9-6E32-451B-8357-EDF7B9641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Summary Project Outcome – What we learned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CE8873-D618-4933-AEAD-907BB0E7D2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426515" cy="4351338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US">
                <a:cs typeface="Calibri"/>
              </a:rPr>
              <a:t>We installed electric similar to home wiring, gained useful experience. </a:t>
            </a:r>
          </a:p>
          <a:p>
            <a:r>
              <a:rPr lang="en-US">
                <a:cs typeface="Calibri"/>
              </a:rPr>
              <a:t>We learned how to use conduit benders.</a:t>
            </a:r>
          </a:p>
          <a:p>
            <a:r>
              <a:rPr lang="en-US">
                <a:cs typeface="Calibri"/>
              </a:rPr>
              <a:t>If a project is not feasible, the shed, it is best to move on to one that is, the Good Samaritan Center.</a:t>
            </a:r>
          </a:p>
          <a:p>
            <a:r>
              <a:rPr lang="en-US">
                <a:cs typeface="Calibri"/>
              </a:rPr>
              <a:t>We saw first-hand the way projects are changed during construction.</a:t>
            </a: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pic>
        <p:nvPicPr>
          <p:cNvPr id="4" name="Picture 4" descr="A picture containing white, sitting, black, standing&#10;&#10;Description generated with very high confidence">
            <a:extLst>
              <a:ext uri="{FF2B5EF4-FFF2-40B4-BE49-F238E27FC236}">
                <a16:creationId xmlns:a16="http://schemas.microsoft.com/office/drawing/2014/main" id="{908FD30A-CBB8-42B3-A028-C63B143C47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6184" y="1772760"/>
            <a:ext cx="2743200" cy="3658933"/>
          </a:xfrm>
          <a:prstGeom prst="rect">
            <a:avLst/>
          </a:prstGeom>
        </p:spPr>
      </p:pic>
      <p:pic>
        <p:nvPicPr>
          <p:cNvPr id="6" name="Picture 6" descr="A cluttered room&#10;&#10;Description generated with high confidence">
            <a:extLst>
              <a:ext uri="{FF2B5EF4-FFF2-40B4-BE49-F238E27FC236}">
                <a16:creationId xmlns:a16="http://schemas.microsoft.com/office/drawing/2014/main" id="{6EC0A80E-89CD-454E-8BB9-DF14D6180A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1793290"/>
            <a:ext cx="2743200" cy="364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1191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indoor, ceiling, luggage, suitcase&#10;&#10;Description generated with very high confidence">
            <a:extLst>
              <a:ext uri="{FF2B5EF4-FFF2-40B4-BE49-F238E27FC236}">
                <a16:creationId xmlns:a16="http://schemas.microsoft.com/office/drawing/2014/main" id="{F9CDA704-FA15-41DA-BEB6-AE8C3F9B57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160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29511F-B578-4635-9D56-B619766F5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Questions?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96081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42A5316D-ED2F-4F89-B4B4-8D9240B1A34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E0CB2C-1A88-4033-B3A8-F9E8C4CF5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510" y="1487272"/>
            <a:ext cx="2743200" cy="2743200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2600">
                <a:solidFill>
                  <a:srgbClr val="FFFFFF"/>
                </a:solidFill>
                <a:cs typeface="Calibri Light"/>
              </a:rPr>
              <a:t>Shed Project</a:t>
            </a:r>
            <a:endParaRPr lang="en-US" sz="2600">
              <a:solidFill>
                <a:srgbClr val="FFFFFF"/>
              </a:solidFill>
            </a:endParaRPr>
          </a:p>
        </p:txBody>
      </p:sp>
      <p:pic>
        <p:nvPicPr>
          <p:cNvPr id="5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70B2785C-6277-408F-9935-AF11D22B9E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1527" y="321314"/>
            <a:ext cx="7188199" cy="267760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C5B4D2-F4E4-46AA-AE09-7E02846E5C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8600" y="3379459"/>
            <a:ext cx="7522735" cy="279750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cs typeface="Calibri"/>
              </a:rPr>
              <a:t>Original project was a garden shed/garage for the Tiny Children's Garden in Washington Park</a:t>
            </a:r>
          </a:p>
          <a:p>
            <a:r>
              <a:rPr lang="en-US" sz="2400">
                <a:cs typeface="Calibri"/>
              </a:rPr>
              <a:t>Began project by completing initial steps:</a:t>
            </a:r>
          </a:p>
          <a:p>
            <a:pPr lvl="1"/>
            <a:r>
              <a:rPr lang="en-US">
                <a:cs typeface="Calibri"/>
              </a:rPr>
              <a:t>Met with owners</a:t>
            </a:r>
          </a:p>
          <a:p>
            <a:pPr lvl="1"/>
            <a:r>
              <a:rPr lang="en-US">
                <a:cs typeface="Calibri"/>
              </a:rPr>
              <a:t>Established a scope of work</a:t>
            </a:r>
          </a:p>
          <a:p>
            <a:pPr lvl="1"/>
            <a:r>
              <a:rPr lang="en-US">
                <a:cs typeface="Calibri"/>
              </a:rPr>
              <a:t>Devised a preliminary schedule</a:t>
            </a:r>
          </a:p>
          <a:p>
            <a:pPr lvl="1"/>
            <a:r>
              <a:rPr lang="en-US">
                <a:cs typeface="Calibri"/>
              </a:rPr>
              <a:t>Created a cost estimate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8320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9899462-FC16-43B0-966B-FCA26345071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93775" y="478232"/>
            <a:ext cx="5809306" cy="5918673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FCA614-4D16-49AB-B40B-EA75E8E01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446" y="1053711"/>
            <a:ext cx="4933490" cy="1424446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  <a:cs typeface="Calibri Light"/>
              </a:rPr>
              <a:t>Shed Project</a:t>
            </a:r>
            <a:endParaRPr lang="en-US" sz="4000">
              <a:solidFill>
                <a:srgbClr val="FFFFFF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AFEA932-2DF1-410C-A00A-7A1E7DBF75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79782" y="2639023"/>
            <a:ext cx="4800600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51721-11D2-4B35-BBF7-1C8EFA4754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5227" y="2641913"/>
            <a:ext cx="4933490" cy="298754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>
                <a:solidFill>
                  <a:srgbClr val="FFFFFF"/>
                </a:solidFill>
                <a:cs typeface="Calibri"/>
              </a:rPr>
              <a:t>Decision to move on:</a:t>
            </a:r>
          </a:p>
          <a:p>
            <a:pPr lvl="1"/>
            <a:r>
              <a:rPr lang="en-US" sz="2200">
                <a:solidFill>
                  <a:srgbClr val="FFFFFF"/>
                </a:solidFill>
                <a:cs typeface="Calibri"/>
              </a:rPr>
              <a:t>Lack of funding </a:t>
            </a:r>
          </a:p>
          <a:p>
            <a:pPr lvl="1"/>
            <a:r>
              <a:rPr lang="en-US" sz="2200">
                <a:solidFill>
                  <a:srgbClr val="FFFFFF"/>
                </a:solidFill>
                <a:cs typeface="Calibri"/>
              </a:rPr>
              <a:t>Size of scope</a:t>
            </a:r>
          </a:p>
          <a:p>
            <a:pPr lvl="1"/>
            <a:r>
              <a:rPr lang="en-US" sz="2200">
                <a:solidFill>
                  <a:srgbClr val="FFFFFF"/>
                </a:solidFill>
                <a:cs typeface="Calibri"/>
              </a:rPr>
              <a:t>Skills and qualifications we didn't have</a:t>
            </a:r>
          </a:p>
        </p:txBody>
      </p:sp>
      <p:pic>
        <p:nvPicPr>
          <p:cNvPr id="4" name="Picture 4" descr="A house covered in snow&#10;&#10;Description generated with very high confidence">
            <a:extLst>
              <a:ext uri="{FF2B5EF4-FFF2-40B4-BE49-F238E27FC236}">
                <a16:creationId xmlns:a16="http://schemas.microsoft.com/office/drawing/2014/main" id="{72195F7A-A065-4162-B97C-4BB2843972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2224" y="505447"/>
            <a:ext cx="3269630" cy="4356409"/>
          </a:xfrm>
          <a:prstGeom prst="rect">
            <a:avLst/>
          </a:prstGeom>
        </p:spPr>
      </p:pic>
      <p:pic>
        <p:nvPicPr>
          <p:cNvPr id="6" name="Picture 6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714D7648-41E1-4348-A754-6E655DE4DE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7795" y="4311397"/>
            <a:ext cx="6909146" cy="2503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839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02F3C71-C981-4614-98EA-D6C494F8091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3" y="321176"/>
            <a:ext cx="717424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06587A-66C0-4E4E-B730-B86FDF1C4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516" y="640263"/>
            <a:ext cx="6204984" cy="1344975"/>
          </a:xfrm>
        </p:spPr>
        <p:txBody>
          <a:bodyPr>
            <a:normAutofit/>
          </a:bodyPr>
          <a:lstStyle/>
          <a:p>
            <a:r>
              <a:rPr lang="en-US" sz="4000">
                <a:cs typeface="Calibri Light"/>
              </a:rPr>
              <a:t>Introduction</a:t>
            </a:r>
            <a:endParaRPr lang="en-US" sz="4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FC2E63-87CA-401E-9330-45A6D7D070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9560" y="1827353"/>
            <a:ext cx="6204984" cy="4328303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r>
              <a:rPr lang="en-US" sz="2400">
                <a:cs typeface="Calibri"/>
              </a:rPr>
              <a:t>Our project was an Electrical and Lighting installation for Good Samaritan Ministries.</a:t>
            </a:r>
          </a:p>
          <a:p>
            <a:endParaRPr lang="en-US" sz="2400">
              <a:cs typeface="Calibri"/>
            </a:endParaRPr>
          </a:p>
          <a:p>
            <a:r>
              <a:rPr lang="en-US" sz="2400">
                <a:cs typeface="Calibri"/>
              </a:rPr>
              <a:t>Good Samaritan Ministries is community center in Washington Park that provides after school programs, food pantry, clothes closet, and laundry and shower facilities amoungst other endeavors</a:t>
            </a:r>
          </a:p>
          <a:p>
            <a:pPr marL="0" indent="0">
              <a:buNone/>
            </a:pPr>
            <a:endParaRPr lang="en-US" sz="2400">
              <a:cs typeface="Calibri"/>
            </a:endParaRPr>
          </a:p>
          <a:p>
            <a:r>
              <a:rPr lang="en-US" sz="2400">
                <a:cs typeface="Calibri"/>
              </a:rPr>
              <a:t>Good Samaritan Ministries had recently built an addition to their building to add a workshop, classroom, garage parking, and storage.</a:t>
            </a:r>
          </a:p>
          <a:p>
            <a:pPr marL="0" indent="0">
              <a:buNone/>
            </a:pPr>
            <a:endParaRPr lang="en-US" sz="2400">
              <a:cs typeface="Calibri"/>
            </a:endParaRPr>
          </a:p>
          <a:p>
            <a:r>
              <a:rPr lang="en-US" sz="2400">
                <a:cs typeface="Calibri"/>
              </a:rPr>
              <a:t>There was no electric or lighting in the room at all besides a distribution panel and one outlet.</a:t>
            </a:r>
          </a:p>
          <a:p>
            <a:endParaRPr lang="en-US" sz="2400">
              <a:cs typeface="Calibri"/>
            </a:endParaRPr>
          </a:p>
          <a:p>
            <a:r>
              <a:rPr lang="en-US" sz="2400">
                <a:cs typeface="Calibri"/>
              </a:rPr>
              <a:t>We picked this project due to our previous experience and desire to learn more about wiring and electrical installation</a:t>
            </a:r>
          </a:p>
          <a:p>
            <a:endParaRPr lang="en-US" sz="2400">
              <a:cs typeface="Calibri"/>
            </a:endParaRPr>
          </a:p>
          <a:p>
            <a:endParaRPr lang="en-US" sz="2400">
              <a:cs typeface="Calibri"/>
            </a:endParaRPr>
          </a:p>
        </p:txBody>
      </p:sp>
      <p:pic>
        <p:nvPicPr>
          <p:cNvPr id="4" name="Picture 4" descr="A picture containing indoor, table, ceiling, plane&#10;&#10;Description generated with very high confidence">
            <a:extLst>
              <a:ext uri="{FF2B5EF4-FFF2-40B4-BE49-F238E27FC236}">
                <a16:creationId xmlns:a16="http://schemas.microsoft.com/office/drawing/2014/main" id="{074983F5-119C-4596-8C20-886F14EE9C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1340" y="279030"/>
            <a:ext cx="3768734" cy="2778512"/>
          </a:xfrm>
          <a:prstGeom prst="rect">
            <a:avLst/>
          </a:prstGeom>
        </p:spPr>
      </p:pic>
      <p:pic>
        <p:nvPicPr>
          <p:cNvPr id="6" name="Picture 6" descr="A restroom with a white door&#10;&#10;Description generated with very high confidence">
            <a:extLst>
              <a:ext uri="{FF2B5EF4-FFF2-40B4-BE49-F238E27FC236}">
                <a16:creationId xmlns:a16="http://schemas.microsoft.com/office/drawing/2014/main" id="{07FBD5C7-B2A1-4E85-A72B-B35A0411F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8460" y="3265681"/>
            <a:ext cx="2533273" cy="338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5377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0">
            <a:extLst>
              <a:ext uri="{FF2B5EF4-FFF2-40B4-BE49-F238E27FC236}">
                <a16:creationId xmlns:a16="http://schemas.microsoft.com/office/drawing/2014/main" id="{56C20283-73E0-40EC-8AD8-057F581F64C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28">
            <a:extLst>
              <a:ext uri="{FF2B5EF4-FFF2-40B4-BE49-F238E27FC236}">
                <a16:creationId xmlns:a16="http://schemas.microsoft.com/office/drawing/2014/main" id="{3FCC729B-E528-40C3-82D3-BA4375575E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960120" y="0"/>
            <a:ext cx="11218661" cy="6858000"/>
          </a:xfrm>
          <a:custGeom>
            <a:avLst/>
            <a:gdLst>
              <a:gd name="connsiteX0" fmla="*/ 0 w 11218661"/>
              <a:gd name="connsiteY0" fmla="*/ 0 h 6858000"/>
              <a:gd name="connsiteX1" fmla="*/ 8042507 w 11218661"/>
              <a:gd name="connsiteY1" fmla="*/ 0 h 6858000"/>
              <a:gd name="connsiteX2" fmla="*/ 11218661 w 11218661"/>
              <a:gd name="connsiteY2" fmla="*/ 6858000 h 6858000"/>
              <a:gd name="connsiteX3" fmla="*/ 0 w 1121866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18661" h="6858000">
                <a:moveTo>
                  <a:pt x="0" y="0"/>
                </a:moveTo>
                <a:lnTo>
                  <a:pt x="8042507" y="0"/>
                </a:lnTo>
                <a:lnTo>
                  <a:pt x="1121866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 26">
            <a:extLst>
              <a:ext uri="{FF2B5EF4-FFF2-40B4-BE49-F238E27FC236}">
                <a16:creationId xmlns:a16="http://schemas.microsoft.com/office/drawing/2014/main" id="{58F1FB8D-1842-4A04-998D-6CF047AB27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420248" y="0"/>
            <a:ext cx="10771752" cy="6858000"/>
          </a:xfrm>
          <a:custGeom>
            <a:avLst/>
            <a:gdLst>
              <a:gd name="connsiteX0" fmla="*/ 0 w 10771752"/>
              <a:gd name="connsiteY0" fmla="*/ 0 h 6858000"/>
              <a:gd name="connsiteX1" fmla="*/ 7595598 w 10771752"/>
              <a:gd name="connsiteY1" fmla="*/ 0 h 6858000"/>
              <a:gd name="connsiteX2" fmla="*/ 10771752 w 10771752"/>
              <a:gd name="connsiteY2" fmla="*/ 6858000 h 6858000"/>
              <a:gd name="connsiteX3" fmla="*/ 0 w 1077175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71752" h="6858000">
                <a:moveTo>
                  <a:pt x="0" y="0"/>
                </a:moveTo>
                <a:lnTo>
                  <a:pt x="7595598" y="0"/>
                </a:lnTo>
                <a:lnTo>
                  <a:pt x="107717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D2DCFC-E6E2-4363-9E3E-02BE143BE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4039" y="365125"/>
            <a:ext cx="7164493" cy="1325563"/>
          </a:xfrm>
        </p:spPr>
        <p:txBody>
          <a:bodyPr>
            <a:normAutofit/>
          </a:bodyPr>
          <a:lstStyle/>
          <a:p>
            <a:r>
              <a:rPr lang="en-US">
                <a:cs typeface="Calibri Light"/>
              </a:rPr>
              <a:t>Company Description</a:t>
            </a:r>
            <a:endParaRPr lang="en-US"/>
          </a:p>
        </p:txBody>
      </p:sp>
      <p:pic>
        <p:nvPicPr>
          <p:cNvPr id="6" name="Picture 6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210837BB-8094-424A-8E16-38E3845A6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" y="937155"/>
            <a:ext cx="3425957" cy="4983209"/>
          </a:xfrm>
          <a:prstGeom prst="rect">
            <a:avLst/>
          </a:prstGeom>
          <a:ln w="28575">
            <a:solidFill>
              <a:srgbClr val="000000"/>
            </a:solidFill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8A407E-953A-438C-B7FA-6F3BA83437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7515" y="2022601"/>
            <a:ext cx="7161017" cy="415436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>
                <a:cs typeface="Calibri"/>
              </a:rPr>
              <a:t>Very Good Construction Co.</a:t>
            </a:r>
          </a:p>
          <a:p>
            <a:pPr lvl="1"/>
            <a:r>
              <a:rPr lang="en-US" sz="2000">
                <a:cs typeface="Calibri"/>
              </a:rPr>
              <a:t>We do safe, quality work.</a:t>
            </a:r>
          </a:p>
          <a:p>
            <a:r>
              <a:rPr lang="en-US" sz="2000">
                <a:cs typeface="Calibri"/>
              </a:rPr>
              <a:t>Our Team</a:t>
            </a:r>
          </a:p>
          <a:p>
            <a:pPr lvl="1"/>
            <a:r>
              <a:rPr lang="en-US" sz="2000">
                <a:cs typeface="Calibri"/>
              </a:rPr>
              <a:t>Robert Foy – Project Manager</a:t>
            </a:r>
          </a:p>
          <a:p>
            <a:pPr lvl="1"/>
            <a:r>
              <a:rPr lang="en-US" sz="2000">
                <a:cs typeface="Calibri"/>
              </a:rPr>
              <a:t>Joshua Dorries – Superintendent</a:t>
            </a:r>
          </a:p>
          <a:p>
            <a:pPr lvl="1"/>
            <a:r>
              <a:rPr lang="en-US" sz="2000">
                <a:cs typeface="Calibri"/>
              </a:rPr>
              <a:t>Martin Witges – Estimator/Safety</a:t>
            </a:r>
          </a:p>
          <a:p>
            <a:r>
              <a:rPr lang="en-US" sz="2000">
                <a:cs typeface="Calibri"/>
              </a:rPr>
              <a:t>Good Samaritan Center Project</a:t>
            </a:r>
          </a:p>
        </p:txBody>
      </p:sp>
    </p:spTree>
    <p:extLst>
      <p:ext uri="{BB962C8B-B14F-4D97-AF65-F5344CB8AC3E}">
        <p14:creationId xmlns:p14="http://schemas.microsoft.com/office/powerpoint/2010/main" val="5227356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5FCD80-1D78-47E3-A087-99EA5B3F9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202" y="2074363"/>
            <a:ext cx="2817402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Scope of Work</a:t>
            </a:r>
            <a:r>
              <a:rPr lang="en-US" sz="2600">
                <a:solidFill>
                  <a:srgbClr val="FFFFFF"/>
                </a:solidFill>
              </a:rPr>
              <a:t>: Client Programming</a:t>
            </a:r>
            <a:endParaRPr lang="en-US" sz="26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4" descr="A close up of text on a white background&#10;&#10;Description generated with very high confidence">
            <a:extLst>
              <a:ext uri="{FF2B5EF4-FFF2-40B4-BE49-F238E27FC236}">
                <a16:creationId xmlns:a16="http://schemas.microsoft.com/office/drawing/2014/main" id="{EE79C6A9-9DD7-43B2-8E05-EBECD3E4BF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2256" y="543489"/>
            <a:ext cx="8814418" cy="5767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698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5FCD80-1D78-47E3-A087-99EA5B3F9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202" y="2074363"/>
            <a:ext cx="2817402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Scope of Work</a:t>
            </a:r>
            <a:r>
              <a:rPr lang="en-US" sz="2600">
                <a:solidFill>
                  <a:srgbClr val="FFFFFF"/>
                </a:solidFill>
              </a:rPr>
              <a:t>: Design Development</a:t>
            </a:r>
            <a:endParaRPr lang="en-US" sz="2600" kern="1200">
              <a:solidFill>
                <a:srgbClr val="FFFFFF"/>
              </a:solidFill>
              <a:latin typeface="+mj-lt"/>
              <a:cs typeface="Calibri Light"/>
            </a:endParaRPr>
          </a:p>
        </p:txBody>
      </p:sp>
      <p:pic>
        <p:nvPicPr>
          <p:cNvPr id="7" name="Picture 7" descr="A close up of a map&#10;&#10;Description generated with high confidence">
            <a:extLst>
              <a:ext uri="{FF2B5EF4-FFF2-40B4-BE49-F238E27FC236}">
                <a16:creationId xmlns:a16="http://schemas.microsoft.com/office/drawing/2014/main" id="{AA428B32-57D0-49DF-981E-3DDF5999CC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1209" y="592286"/>
            <a:ext cx="8857786" cy="567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1025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5FCD80-1D78-47E3-A087-99EA5B3F9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202" y="2074363"/>
            <a:ext cx="2817402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Scope of Work</a:t>
            </a:r>
            <a:r>
              <a:rPr lang="en-US" sz="2600">
                <a:solidFill>
                  <a:srgbClr val="FFFFFF"/>
                </a:solidFill>
              </a:rPr>
              <a:t>: Final Design</a:t>
            </a:r>
            <a:endParaRPr lang="en-US" sz="2600" kern="1200">
              <a:solidFill>
                <a:srgbClr val="FFFFFF"/>
              </a:solidFill>
              <a:latin typeface="+mj-lt"/>
              <a:cs typeface="Calibri Light"/>
            </a:endParaRPr>
          </a:p>
        </p:txBody>
      </p:sp>
      <p:pic>
        <p:nvPicPr>
          <p:cNvPr id="6" name="Picture 6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DB520318-C3CB-4785-899D-6261CF444A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2604" y="702413"/>
            <a:ext cx="8739445" cy="5451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5643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05494DE-B078-4D87-BB01-C84320618D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A0576B0-CD8C-4661-95C8-A9F2CE7CDD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4724288" cy="6861324"/>
          </a:xfrm>
          <a:prstGeom prst="rect">
            <a:avLst/>
          </a:prstGeom>
          <a:solidFill>
            <a:srgbClr val="000000">
              <a:alpha val="8039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3FF60E2B-3919-423C-B1FF-56CDE66811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19042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5FCD80-1D78-47E3-A087-99EA5B3F9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1122363"/>
            <a:ext cx="3308130" cy="2387600"/>
          </a:xfrm>
          <a:prstGeom prst="ellipse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Scope of Work: Finalization</a:t>
            </a:r>
          </a:p>
        </p:txBody>
      </p:sp>
      <p:pic>
        <p:nvPicPr>
          <p:cNvPr id="4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CB103504-FC2F-4680-9BA7-CFCF9B3E92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2118" y="459259"/>
            <a:ext cx="6934076" cy="5827968"/>
          </a:xfrm>
          <a:prstGeom prst="rect">
            <a:avLst/>
          </a:prstGeom>
        </p:spPr>
      </p:pic>
      <p:pic>
        <p:nvPicPr>
          <p:cNvPr id="7" name="Picture 7" descr="A room filled with furniture and a table&#10;&#10;Description generated with high confidence">
            <a:extLst>
              <a:ext uri="{FF2B5EF4-FFF2-40B4-BE49-F238E27FC236}">
                <a16:creationId xmlns:a16="http://schemas.microsoft.com/office/drawing/2014/main" id="{23498CFF-891E-4082-B463-5434D736CD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359" y="3348912"/>
            <a:ext cx="4150567" cy="3114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1963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8349F260E135C4A94E5692141B01CCB" ma:contentTypeVersion="11" ma:contentTypeDescription="Create a new document." ma:contentTypeScope="" ma:versionID="9f2b510d7c1ce6c04d296095653870d0">
  <xsd:schema xmlns:xsd="http://www.w3.org/2001/XMLSchema" xmlns:xs="http://www.w3.org/2001/XMLSchema" xmlns:p="http://schemas.microsoft.com/office/2006/metadata/properties" xmlns:ns3="9170bcca-2b28-4054-97b6-2522b56b43ef" xmlns:ns4="71c5ce6a-4128-4861-9cbb-01a01181c634" targetNamespace="http://schemas.microsoft.com/office/2006/metadata/properties" ma:root="true" ma:fieldsID="a603bb77a8d4d3f51f08b955cca9182c" ns3:_="" ns4:_="">
    <xsd:import namespace="9170bcca-2b28-4054-97b6-2522b56b43ef"/>
    <xsd:import namespace="71c5ce6a-4128-4861-9cbb-01a01181c63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70bcca-2b28-4054-97b6-2522b56b43e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c5ce6a-4128-4861-9cbb-01a01181c634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C38F823-95B8-4C7C-A749-F85426E65019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3BE4DC9A-EBB2-4383-AA2C-FC26CE7DAC9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EE25677-381B-42B5-A5CA-48D37304F03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170bcca-2b28-4054-97b6-2522b56b43ef"/>
    <ds:schemaRef ds:uri="71c5ce6a-4128-4861-9cbb-01a01181c63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682</Words>
  <Application>Microsoft Office PowerPoint</Application>
  <PresentationFormat>Widescreen</PresentationFormat>
  <Paragraphs>87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Senior Project Presentation</vt:lpstr>
      <vt:lpstr>Shed Project</vt:lpstr>
      <vt:lpstr>Shed Project</vt:lpstr>
      <vt:lpstr>Introduction</vt:lpstr>
      <vt:lpstr>Company Description</vt:lpstr>
      <vt:lpstr>Scope of Work: Client Programming</vt:lpstr>
      <vt:lpstr>Scope of Work: Design Development</vt:lpstr>
      <vt:lpstr>Scope of Work: Final Design</vt:lpstr>
      <vt:lpstr>Scope of Work: Finalization</vt:lpstr>
      <vt:lpstr>Feasibility and Constructability</vt:lpstr>
      <vt:lpstr>Project Schedule</vt:lpstr>
      <vt:lpstr>Estimate</vt:lpstr>
      <vt:lpstr>Estimate cont.</vt:lpstr>
      <vt:lpstr>Safety Plan</vt:lpstr>
      <vt:lpstr>Safety Plan cont.</vt:lpstr>
      <vt:lpstr>Project – Risk Management Plan </vt:lpstr>
      <vt:lpstr>Summary Project Outcome - Challenges</vt:lpstr>
      <vt:lpstr>Summary Project Outcome – What we learned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Foy</dc:creator>
  <cp:lastModifiedBy>Ahmed, Ahmed Fathy Abd</cp:lastModifiedBy>
  <cp:revision>3</cp:revision>
  <dcterms:created xsi:type="dcterms:W3CDTF">2020-04-27T01:07:07Z</dcterms:created>
  <dcterms:modified xsi:type="dcterms:W3CDTF">2020-05-12T17:51:37Z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0x01010098349F260E135C4A94E5692141B01CCB</vt:lpwstr>
  </property>
</Properties>
</file>