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aleway"/>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1CC5DD-C187-4891-9A92-52CEFC0E77BE}">
  <a:tblStyle styleId="{EC1CC5DD-C187-4891-9A92-52CEFC0E77B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Raleway-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8e9b0b15f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8e9b0b15f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89a65133a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89a65133a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e9b0b15f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8e9b0b15f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e9b0b15f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e9b0b15f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8e9b0b15ff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8e9b0b15ff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e9b0b15ff_6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e9b0b15ff_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8e9b0b15f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8e9b0b15f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8e9b0b15f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8e9b0b15f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8e9b0b15ff_3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8e9b0b15ff_3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8911e546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8911e546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8e9b0b15ff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8e9b0b15ff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Tammy = 700 lbs =&gt; chassis estimated around </a:t>
            </a:r>
            <a:endParaRPr/>
          </a:p>
          <a:p>
            <a:pPr indent="0" lvl="0" marL="0" rtl="0" algn="l">
              <a:spcBef>
                <a:spcPts val="0"/>
              </a:spcBef>
              <a:spcAft>
                <a:spcPts val="0"/>
              </a:spcAft>
              <a:buNone/>
            </a:pPr>
            <a:r>
              <a:rPr lang="en"/>
              <a:t>Current = estimated to be around 75 lbs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0.047 &lt; tube</a:t>
            </a:r>
            <a:endParaRPr/>
          </a:p>
          <a:p>
            <a:pPr indent="0" lvl="0" marL="0" rtl="0" algn="l">
              <a:spcBef>
                <a:spcPts val="0"/>
              </a:spcBef>
              <a:spcAft>
                <a:spcPts val="0"/>
              </a:spcAft>
              <a:buNone/>
            </a:pPr>
            <a:r>
              <a:rPr lang="en"/>
              <a:t>2.0+ mm or 0.08+ in is required for main and front hoops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a:t>
            </a:r>
            <a:r>
              <a:rPr lang="en" sz="1050">
                <a:solidFill>
                  <a:srgbClr val="474747"/>
                </a:solidFill>
                <a:highlight>
                  <a:srgbClr val="FFFFFF"/>
                </a:highlight>
              </a:rPr>
              <a:t>Tilton’s 850-Series 2-pedal </a:t>
            </a:r>
            <a:r>
              <a:rPr lang="en" sz="1450">
                <a:solidFill>
                  <a:srgbClr val="FF0000"/>
                </a:solidFill>
                <a:highlight>
                  <a:srgbClr val="FAFAFA"/>
                </a:highlight>
              </a:rPr>
              <a:t>SKU: 72-851-S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89a65133a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89a65133a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e9b0b15f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8e9b0b15f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89a65133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89a65133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8e9b0b15f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e9b0b15f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Stiffness &amp; Safety - Description </a:t>
            </a:r>
            <a:r>
              <a:rPr lang="en"/>
              <a:t>provided</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Node-to-Node Requirements - roll hoop should bend below where the hoop </a:t>
            </a:r>
            <a:r>
              <a:rPr lang="en"/>
              <a:t>braces</a:t>
            </a:r>
            <a:r>
              <a:rPr lang="en"/>
              <a:t> attach with triangular tubes in order to support the bends. A bend cannot be the </a:t>
            </a:r>
            <a:r>
              <a:rPr lang="en"/>
              <a:t>reliable</a:t>
            </a:r>
            <a:r>
              <a:rPr lang="en"/>
              <a:t> load path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Side Impact Structure Minimum Tubes - These tubes are </a:t>
            </a:r>
            <a:r>
              <a:rPr lang="en"/>
              <a:t>necessary</a:t>
            </a:r>
            <a:r>
              <a:rPr lang="en"/>
              <a:t> due to them absorbing and spreading out the force impacted on the car in order to protect the driver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Harness Mounting / Weld Eyes Rule - You can no longer make your own weld eyes (eye bolts). They have to be the same as those supplied with the harness. This is to create better safety, be reliable, create better load transfer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8e9b0b15f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8e9b0b15f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8e9b0b15ff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8e9b0b15ff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8e9b0b15ff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8e9b0b15ff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e9b0b15ff_3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e9b0b15ff_3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Chassis Subteam Design Justification Presentation</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Load Case Analysis/ FEA Results</a:t>
            </a:r>
            <a:endParaRPr/>
          </a:p>
        </p:txBody>
      </p:sp>
      <p:sp>
        <p:nvSpPr>
          <p:cNvPr id="156" name="Google Shape;156;p22"/>
          <p:cNvSpPr txBox="1"/>
          <p:nvPr>
            <p:ph idx="1" type="body"/>
          </p:nvPr>
        </p:nvSpPr>
        <p:spPr>
          <a:xfrm>
            <a:off x="4224277" y="1211350"/>
            <a:ext cx="54738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Stress Test</a:t>
            </a:r>
            <a:endParaRPr/>
          </a:p>
          <a:p>
            <a:pPr indent="-317500" lvl="1" marL="914400" rtl="0" algn="l">
              <a:spcBef>
                <a:spcPts val="0"/>
              </a:spcBef>
              <a:spcAft>
                <a:spcPts val="0"/>
              </a:spcAft>
              <a:buSzPts val="1400"/>
              <a:buChar char="○"/>
            </a:pPr>
            <a:r>
              <a:rPr lang="en"/>
              <a:t>Upper bound axial and bending:</a:t>
            </a:r>
            <a:endParaRPr/>
          </a:p>
          <a:p>
            <a:pPr indent="-317500" lvl="2" marL="1371600" rtl="0" algn="l">
              <a:spcBef>
                <a:spcPts val="0"/>
              </a:spcBef>
              <a:spcAft>
                <a:spcPts val="0"/>
              </a:spcAft>
              <a:buSzPts val="1400"/>
              <a:buChar char="■"/>
            </a:pPr>
            <a:r>
              <a:rPr lang="en"/>
              <a:t>2.686 * 10^8 N/m^2 -&gt; 38955.77 psi</a:t>
            </a:r>
            <a:endParaRPr/>
          </a:p>
          <a:p>
            <a:pPr indent="-317500" lvl="1" marL="914400" rtl="0" algn="l">
              <a:spcBef>
                <a:spcPts val="0"/>
              </a:spcBef>
              <a:spcAft>
                <a:spcPts val="0"/>
              </a:spcAft>
              <a:buSzPts val="1400"/>
              <a:buChar char="○"/>
            </a:pPr>
            <a:r>
              <a:rPr lang="en"/>
              <a:t>Yield Strength:</a:t>
            </a:r>
            <a:endParaRPr/>
          </a:p>
          <a:p>
            <a:pPr indent="-317500" lvl="2" marL="1371600" rtl="0" algn="l">
              <a:spcBef>
                <a:spcPts val="0"/>
              </a:spcBef>
              <a:spcAft>
                <a:spcPts val="0"/>
              </a:spcAft>
              <a:buSzPts val="1400"/>
              <a:buChar char="■"/>
            </a:pPr>
            <a:r>
              <a:rPr lang="en"/>
              <a:t>4.8 * 10^8 N/m^2 -&gt; 69615.66 psi</a:t>
            </a:r>
            <a:endParaRPr/>
          </a:p>
          <a:p>
            <a:pPr indent="0" lvl="0" marL="0" rtl="0" algn="l">
              <a:spcBef>
                <a:spcPts val="1200"/>
              </a:spcBef>
              <a:spcAft>
                <a:spcPts val="1200"/>
              </a:spcAft>
              <a:buNone/>
            </a:pPr>
            <a:r>
              <a:t/>
            </a:r>
            <a:endParaRPr/>
          </a:p>
        </p:txBody>
      </p:sp>
      <p:sp>
        <p:nvSpPr>
          <p:cNvPr id="157" name="Google Shape;157;p22"/>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58" name="Google Shape;158;p22"/>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59" name="Google Shape;159;p22"/>
          <p:cNvPicPr preferRelativeResize="0"/>
          <p:nvPr/>
        </p:nvPicPr>
        <p:blipFill>
          <a:blip r:embed="rId4">
            <a:alphaModFix/>
          </a:blip>
          <a:stretch>
            <a:fillRect/>
          </a:stretch>
        </p:blipFill>
        <p:spPr>
          <a:xfrm>
            <a:off x="0" y="1660209"/>
            <a:ext cx="4224273" cy="29379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Load Case Analysis/ FEA Results</a:t>
            </a:r>
            <a:endParaRPr/>
          </a:p>
        </p:txBody>
      </p:sp>
      <p:sp>
        <p:nvSpPr>
          <p:cNvPr id="165" name="Google Shape;165;p23"/>
          <p:cNvSpPr txBox="1"/>
          <p:nvPr>
            <p:ph idx="1" type="body"/>
          </p:nvPr>
        </p:nvSpPr>
        <p:spPr>
          <a:xfrm>
            <a:off x="3730909" y="1211350"/>
            <a:ext cx="54738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Deflection test</a:t>
            </a:r>
            <a:endParaRPr/>
          </a:p>
          <a:p>
            <a:pPr indent="-317500" lvl="1" marL="914400" rtl="0" algn="l">
              <a:spcBef>
                <a:spcPts val="0"/>
              </a:spcBef>
              <a:spcAft>
                <a:spcPts val="0"/>
              </a:spcAft>
              <a:buSzPts val="1400"/>
              <a:buChar char="○"/>
            </a:pPr>
            <a:r>
              <a:rPr lang="en"/>
              <a:t>Max Deflection:</a:t>
            </a:r>
            <a:endParaRPr/>
          </a:p>
          <a:p>
            <a:pPr indent="-317500" lvl="2" marL="1371600" rtl="0" algn="l">
              <a:spcBef>
                <a:spcPts val="0"/>
              </a:spcBef>
              <a:spcAft>
                <a:spcPts val="0"/>
              </a:spcAft>
              <a:buSzPts val="1400"/>
              <a:buChar char="■"/>
            </a:pPr>
            <a:r>
              <a:rPr lang="en"/>
              <a:t>9.422 mm</a:t>
            </a:r>
            <a:endParaRPr/>
          </a:p>
          <a:p>
            <a:pPr indent="-317500" lvl="2" marL="1371600" rtl="0" algn="l">
              <a:spcBef>
                <a:spcPts val="0"/>
              </a:spcBef>
              <a:spcAft>
                <a:spcPts val="0"/>
              </a:spcAft>
              <a:buSzPts val="1400"/>
              <a:buChar char="■"/>
            </a:pPr>
            <a:r>
              <a:rPr lang="en"/>
              <a:t>0.371 in</a:t>
            </a:r>
            <a:endParaRPr/>
          </a:p>
          <a:p>
            <a:pPr indent="0" lvl="0" marL="0" rtl="0" algn="l">
              <a:spcBef>
                <a:spcPts val="1200"/>
              </a:spcBef>
              <a:spcAft>
                <a:spcPts val="1200"/>
              </a:spcAft>
              <a:buNone/>
            </a:pPr>
            <a:r>
              <a:t/>
            </a:r>
            <a:endParaRPr/>
          </a:p>
        </p:txBody>
      </p:sp>
      <p:sp>
        <p:nvSpPr>
          <p:cNvPr id="166" name="Google Shape;166;p23"/>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67" name="Google Shape;167;p23"/>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68" name="Google Shape;168;p23"/>
          <p:cNvPicPr preferRelativeResize="0"/>
          <p:nvPr/>
        </p:nvPicPr>
        <p:blipFill>
          <a:blip r:embed="rId4">
            <a:alphaModFix/>
          </a:blip>
          <a:stretch>
            <a:fillRect/>
          </a:stretch>
        </p:blipFill>
        <p:spPr>
          <a:xfrm>
            <a:off x="0" y="1765725"/>
            <a:ext cx="3636451" cy="2832450"/>
          </a:xfrm>
          <a:prstGeom prst="rect">
            <a:avLst/>
          </a:prstGeom>
          <a:noFill/>
          <a:ln>
            <a:noFill/>
          </a:ln>
        </p:spPr>
      </p:pic>
      <p:pic>
        <p:nvPicPr>
          <p:cNvPr id="169" name="Google Shape;169;p23"/>
          <p:cNvPicPr preferRelativeResize="0"/>
          <p:nvPr/>
        </p:nvPicPr>
        <p:blipFill>
          <a:blip r:embed="rId5">
            <a:alphaModFix/>
          </a:blip>
          <a:stretch>
            <a:fillRect/>
          </a:stretch>
        </p:blipFill>
        <p:spPr>
          <a:xfrm>
            <a:off x="5993313" y="1765725"/>
            <a:ext cx="3150687" cy="283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2400250" y="575950"/>
            <a:ext cx="67437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Manufacturing Methods and Timeline</a:t>
            </a:r>
            <a:endParaRPr/>
          </a:p>
        </p:txBody>
      </p:sp>
      <p:sp>
        <p:nvSpPr>
          <p:cNvPr id="175" name="Google Shape;175;p24"/>
          <p:cNvSpPr txBox="1"/>
          <p:nvPr>
            <p:ph idx="1" type="body"/>
          </p:nvPr>
        </p:nvSpPr>
        <p:spPr>
          <a:xfrm>
            <a:off x="3620150" y="1403575"/>
            <a:ext cx="5101800" cy="3002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AutoNum type="arabicPeriod"/>
            </a:pPr>
            <a:r>
              <a:rPr lang="en"/>
              <a:t>Place order for tubes, laser cutting, and bending (10/9)</a:t>
            </a:r>
            <a:endParaRPr/>
          </a:p>
          <a:p>
            <a:pPr indent="-342900" lvl="0" marL="457200" rtl="0" algn="l">
              <a:lnSpc>
                <a:spcPct val="150000"/>
              </a:lnSpc>
              <a:spcBef>
                <a:spcPts val="0"/>
              </a:spcBef>
              <a:spcAft>
                <a:spcPts val="0"/>
              </a:spcAft>
              <a:buSzPts val="1800"/>
              <a:buAutoNum type="arabicPeriod"/>
            </a:pPr>
            <a:r>
              <a:rPr lang="en"/>
              <a:t>Tubes arrive (11/11) assuming 4-week turnaround and 5 days for shipping</a:t>
            </a:r>
            <a:endParaRPr/>
          </a:p>
          <a:p>
            <a:pPr indent="-342900" lvl="0" marL="457200" rtl="0" algn="l">
              <a:lnSpc>
                <a:spcPct val="150000"/>
              </a:lnSpc>
              <a:spcBef>
                <a:spcPts val="0"/>
              </a:spcBef>
              <a:spcAft>
                <a:spcPts val="0"/>
              </a:spcAft>
              <a:buSzPts val="1800"/>
              <a:buAutoNum type="arabicPeriod"/>
            </a:pPr>
            <a:r>
              <a:rPr lang="en"/>
              <a:t>Welding begins, have chassis welded by Winter Break (12/13)</a:t>
            </a:r>
            <a:endParaRPr/>
          </a:p>
        </p:txBody>
      </p:sp>
      <p:sp>
        <p:nvSpPr>
          <p:cNvPr id="176" name="Google Shape;176;p24"/>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77" name="Google Shape;177;p24"/>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78" name="Google Shape;178;p24"/>
          <p:cNvPicPr preferRelativeResize="0"/>
          <p:nvPr/>
        </p:nvPicPr>
        <p:blipFill>
          <a:blip r:embed="rId4">
            <a:alphaModFix/>
          </a:blip>
          <a:stretch>
            <a:fillRect/>
          </a:stretch>
        </p:blipFill>
        <p:spPr>
          <a:xfrm>
            <a:off x="-1" y="1571363"/>
            <a:ext cx="3582424" cy="2666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Integration to Powertrain</a:t>
            </a:r>
            <a:endParaRPr/>
          </a:p>
        </p:txBody>
      </p:sp>
      <p:sp>
        <p:nvSpPr>
          <p:cNvPr id="184" name="Google Shape;184;p25"/>
          <p:cNvSpPr txBox="1"/>
          <p:nvPr>
            <p:ph idx="1" type="body"/>
          </p:nvPr>
        </p:nvSpPr>
        <p:spPr>
          <a:xfrm>
            <a:off x="2400262" y="1211351"/>
            <a:ext cx="6321600" cy="3002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Four-Point Engine Mount </a:t>
            </a:r>
            <a:endParaRPr/>
          </a:p>
          <a:p>
            <a:pPr indent="-317500" lvl="1" marL="914400" rtl="0" algn="l">
              <a:spcBef>
                <a:spcPts val="0"/>
              </a:spcBef>
              <a:spcAft>
                <a:spcPts val="0"/>
              </a:spcAft>
              <a:buSzPts val="1400"/>
              <a:buChar char="○"/>
            </a:pPr>
            <a:r>
              <a:rPr lang="en"/>
              <a:t>0.065” x 1” tubing</a:t>
            </a:r>
            <a:endParaRPr/>
          </a:p>
          <a:p>
            <a:pPr indent="-342900" lvl="0" marL="457200" rtl="0" algn="l">
              <a:spcBef>
                <a:spcPts val="0"/>
              </a:spcBef>
              <a:spcAft>
                <a:spcPts val="0"/>
              </a:spcAft>
              <a:buSzPts val="1800"/>
              <a:buChar char="●"/>
            </a:pPr>
            <a:r>
              <a:rPr lang="en"/>
              <a:t>Supporting Brackets </a:t>
            </a:r>
            <a:endParaRPr/>
          </a:p>
          <a:p>
            <a:pPr indent="-317500" lvl="1" marL="914400" rtl="0" algn="l">
              <a:spcBef>
                <a:spcPts val="0"/>
              </a:spcBef>
              <a:spcAft>
                <a:spcPts val="0"/>
              </a:spcAft>
              <a:buSzPts val="1400"/>
              <a:buChar char="○"/>
            </a:pPr>
            <a:r>
              <a:rPr lang="en"/>
              <a:t>Dual supports for all four mounting points</a:t>
            </a:r>
            <a:endParaRPr/>
          </a:p>
          <a:p>
            <a:pPr indent="-317500" lvl="1" marL="914400" rtl="0" algn="l">
              <a:spcBef>
                <a:spcPts val="0"/>
              </a:spcBef>
              <a:spcAft>
                <a:spcPts val="0"/>
              </a:spcAft>
              <a:buSzPts val="1400"/>
              <a:buChar char="○"/>
            </a:pPr>
            <a:r>
              <a:rPr lang="en"/>
              <a:t>0.049” x 1” tubing</a:t>
            </a:r>
            <a:endParaRPr/>
          </a:p>
          <a:p>
            <a:pPr indent="-342900" lvl="0" marL="457200" rtl="0" algn="l">
              <a:spcBef>
                <a:spcPts val="0"/>
              </a:spcBef>
              <a:spcAft>
                <a:spcPts val="0"/>
              </a:spcAft>
              <a:buSzPts val="1800"/>
              <a:buChar char="●"/>
            </a:pPr>
            <a:r>
              <a:rPr lang="en"/>
              <a:t>Guard Mounting Tabs</a:t>
            </a:r>
            <a:endParaRPr/>
          </a:p>
          <a:p>
            <a:pPr indent="-317500" lvl="1" marL="914400" rtl="0" algn="l">
              <a:spcBef>
                <a:spcPts val="0"/>
              </a:spcBef>
              <a:spcAft>
                <a:spcPts val="0"/>
              </a:spcAft>
              <a:buSzPts val="1400"/>
              <a:buChar char="○"/>
            </a:pPr>
            <a:r>
              <a:rPr lang="en"/>
              <a:t>Heat Shield, Chain</a:t>
            </a:r>
            <a:endParaRPr/>
          </a:p>
          <a:p>
            <a:pPr indent="-342900" lvl="0" marL="457200" rtl="0" algn="l">
              <a:spcBef>
                <a:spcPts val="0"/>
              </a:spcBef>
              <a:spcAft>
                <a:spcPts val="0"/>
              </a:spcAft>
              <a:buSzPts val="1800"/>
              <a:buChar char="●"/>
            </a:pPr>
            <a:r>
              <a:rPr lang="en"/>
              <a:t>Battery/ECU</a:t>
            </a:r>
            <a:endParaRPr/>
          </a:p>
          <a:p>
            <a:pPr indent="-317500" lvl="1" marL="914400" rtl="0" algn="l">
              <a:spcBef>
                <a:spcPts val="0"/>
              </a:spcBef>
              <a:spcAft>
                <a:spcPts val="0"/>
              </a:spcAft>
              <a:buSzPts val="1400"/>
              <a:buChar char="○"/>
            </a:pPr>
            <a:r>
              <a:rPr lang="en"/>
              <a:t>Box of either Plastic or Metal depending on location with drain holes for battery</a:t>
            </a:r>
            <a:endParaRPr/>
          </a:p>
          <a:p>
            <a:pPr indent="-317500" lvl="1" marL="914400" rtl="0" algn="l">
              <a:spcBef>
                <a:spcPts val="0"/>
              </a:spcBef>
              <a:spcAft>
                <a:spcPts val="0"/>
              </a:spcAft>
              <a:buSzPts val="1400"/>
              <a:buChar char="○"/>
            </a:pPr>
            <a:r>
              <a:rPr lang="en"/>
              <a:t>Flanges for ECU</a:t>
            </a:r>
            <a:endParaRPr/>
          </a:p>
          <a:p>
            <a:pPr indent="-342900" lvl="0" marL="457200" rtl="0" algn="l">
              <a:spcBef>
                <a:spcPts val="0"/>
              </a:spcBef>
              <a:spcAft>
                <a:spcPts val="0"/>
              </a:spcAft>
              <a:buSzPts val="1800"/>
              <a:buChar char="●"/>
            </a:pPr>
            <a:r>
              <a:rPr lang="en"/>
              <a:t>Additional Tabs may be needed </a:t>
            </a:r>
            <a:endParaRPr/>
          </a:p>
        </p:txBody>
      </p:sp>
      <p:sp>
        <p:nvSpPr>
          <p:cNvPr id="185" name="Google Shape;185;p25"/>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86" name="Google Shape;186;p25"/>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87" name="Google Shape;187;p25"/>
          <p:cNvPicPr preferRelativeResize="0"/>
          <p:nvPr/>
        </p:nvPicPr>
        <p:blipFill>
          <a:blip r:embed="rId4">
            <a:alphaModFix/>
          </a:blip>
          <a:stretch>
            <a:fillRect/>
          </a:stretch>
        </p:blipFill>
        <p:spPr>
          <a:xfrm>
            <a:off x="143000" y="1612275"/>
            <a:ext cx="1976774" cy="2049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Integration to Suspension</a:t>
            </a:r>
            <a:endParaRPr/>
          </a:p>
        </p:txBody>
      </p:sp>
      <p:sp>
        <p:nvSpPr>
          <p:cNvPr id="193" name="Google Shape;193;p26"/>
          <p:cNvSpPr txBox="1"/>
          <p:nvPr>
            <p:ph idx="1" type="body"/>
          </p:nvPr>
        </p:nvSpPr>
        <p:spPr>
          <a:xfrm>
            <a:off x="2840101" y="1211350"/>
            <a:ext cx="58818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Multiple redesigns for adequate suspension hardpoints</a:t>
            </a:r>
            <a:endParaRPr/>
          </a:p>
          <a:p>
            <a:pPr indent="-317500" lvl="1" marL="914400" rtl="0" algn="l">
              <a:spcBef>
                <a:spcPts val="0"/>
              </a:spcBef>
              <a:spcAft>
                <a:spcPts val="0"/>
              </a:spcAft>
              <a:buSzPts val="1400"/>
              <a:buChar char="○"/>
            </a:pPr>
            <a:r>
              <a:rPr lang="en"/>
              <a:t>Tie rods must clear members of the Chassis</a:t>
            </a:r>
            <a:endParaRPr/>
          </a:p>
          <a:p>
            <a:pPr indent="-342900" lvl="0" marL="457200" rtl="0" algn="l">
              <a:spcBef>
                <a:spcPts val="0"/>
              </a:spcBef>
              <a:spcAft>
                <a:spcPts val="0"/>
              </a:spcAft>
              <a:buSzPts val="1800"/>
              <a:buChar char="●"/>
            </a:pPr>
            <a:r>
              <a:rPr lang="en"/>
              <a:t>May need further communication on any other specific mounting points</a:t>
            </a:r>
            <a:endParaRPr/>
          </a:p>
        </p:txBody>
      </p:sp>
      <p:sp>
        <p:nvSpPr>
          <p:cNvPr id="194" name="Google Shape;194;p26"/>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95" name="Google Shape;195;p26"/>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96" name="Google Shape;196;p26"/>
          <p:cNvPicPr preferRelativeResize="0"/>
          <p:nvPr/>
        </p:nvPicPr>
        <p:blipFill>
          <a:blip r:embed="rId4">
            <a:alphaModFix/>
          </a:blip>
          <a:stretch>
            <a:fillRect/>
          </a:stretch>
        </p:blipFill>
        <p:spPr>
          <a:xfrm>
            <a:off x="-1" y="2244850"/>
            <a:ext cx="2907074" cy="23533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Integration to Aero </a:t>
            </a:r>
            <a:endParaRPr/>
          </a:p>
        </p:txBody>
      </p:sp>
      <p:sp>
        <p:nvSpPr>
          <p:cNvPr id="202" name="Google Shape;202;p27"/>
          <p:cNvSpPr txBox="1"/>
          <p:nvPr>
            <p:ph idx="1" type="body"/>
          </p:nvPr>
        </p:nvSpPr>
        <p:spPr>
          <a:xfrm>
            <a:off x="2400262" y="1403563"/>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Bodywork</a:t>
            </a:r>
            <a:endParaRPr/>
          </a:p>
          <a:p>
            <a:pPr indent="-317500" lvl="1" marL="914400" rtl="0" algn="l">
              <a:spcBef>
                <a:spcPts val="0"/>
              </a:spcBef>
              <a:spcAft>
                <a:spcPts val="0"/>
              </a:spcAft>
              <a:buSzPts val="1400"/>
              <a:buChar char="○"/>
            </a:pPr>
            <a:r>
              <a:rPr lang="en"/>
              <a:t>Undecided on location but mounting points for dzus tabs will be installed</a:t>
            </a:r>
            <a:endParaRPr/>
          </a:p>
          <a:p>
            <a:pPr indent="-342900" lvl="0" marL="457200" rtl="0" algn="l">
              <a:spcBef>
                <a:spcPts val="0"/>
              </a:spcBef>
              <a:spcAft>
                <a:spcPts val="0"/>
              </a:spcAft>
              <a:buSzPts val="1800"/>
              <a:buChar char="●"/>
            </a:pPr>
            <a:r>
              <a:rPr lang="en"/>
              <a:t>Aero Kit</a:t>
            </a:r>
            <a:endParaRPr/>
          </a:p>
          <a:p>
            <a:pPr indent="-317500" lvl="1" marL="914400" rtl="0" algn="l">
              <a:spcBef>
                <a:spcPts val="0"/>
              </a:spcBef>
              <a:spcAft>
                <a:spcPts val="0"/>
              </a:spcAft>
              <a:buSzPts val="1400"/>
              <a:buChar char="○"/>
            </a:pPr>
            <a:r>
              <a:rPr lang="en"/>
              <a:t>Undecided on mounting into suspension or frame</a:t>
            </a:r>
            <a:endParaRPr/>
          </a:p>
          <a:p>
            <a:pPr indent="-317500" lvl="1" marL="914400" rtl="0" algn="l">
              <a:spcBef>
                <a:spcPts val="0"/>
              </a:spcBef>
              <a:spcAft>
                <a:spcPts val="0"/>
              </a:spcAft>
              <a:buSzPts val="1400"/>
              <a:buChar char="○"/>
            </a:pPr>
            <a:r>
              <a:rPr lang="en"/>
              <a:t>If Suspension, further investigation on hardpoints needed</a:t>
            </a:r>
            <a:endParaRPr/>
          </a:p>
          <a:p>
            <a:pPr indent="-317500" lvl="1" marL="914400" rtl="0" algn="l">
              <a:spcBef>
                <a:spcPts val="0"/>
              </a:spcBef>
              <a:spcAft>
                <a:spcPts val="0"/>
              </a:spcAft>
              <a:buSzPts val="1400"/>
              <a:buChar char="○"/>
            </a:pPr>
            <a:r>
              <a:rPr lang="en"/>
              <a:t>If directly to Chassis, more communication on where the mounting points must be</a:t>
            </a:r>
            <a:endParaRPr/>
          </a:p>
        </p:txBody>
      </p:sp>
      <p:sp>
        <p:nvSpPr>
          <p:cNvPr id="203" name="Google Shape;203;p27"/>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04" name="Google Shape;204;p27"/>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205" name="Google Shape;205;p27"/>
          <p:cNvPicPr preferRelativeResize="0"/>
          <p:nvPr/>
        </p:nvPicPr>
        <p:blipFill>
          <a:blip r:embed="rId4">
            <a:alphaModFix/>
          </a:blip>
          <a:stretch>
            <a:fillRect/>
          </a:stretch>
        </p:blipFill>
        <p:spPr>
          <a:xfrm>
            <a:off x="0" y="3056775"/>
            <a:ext cx="2838675" cy="1541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Estimation</a:t>
            </a:r>
            <a:endParaRPr/>
          </a:p>
        </p:txBody>
      </p:sp>
      <p:sp>
        <p:nvSpPr>
          <p:cNvPr id="211" name="Google Shape;211;p28"/>
          <p:cNvSpPr txBox="1"/>
          <p:nvPr>
            <p:ph idx="1" type="body"/>
          </p:nvPr>
        </p:nvSpPr>
        <p:spPr>
          <a:xfrm>
            <a:off x="3710825" y="1211350"/>
            <a:ext cx="5047800" cy="3299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Certain items can be reduced in price by designing and making them ourselves</a:t>
            </a:r>
            <a:endParaRPr/>
          </a:p>
          <a:p>
            <a:pPr indent="-317500" lvl="1" marL="914400" rtl="0" algn="l">
              <a:spcBef>
                <a:spcPts val="0"/>
              </a:spcBef>
              <a:spcAft>
                <a:spcPts val="0"/>
              </a:spcAft>
              <a:buSzPts val="1400"/>
              <a:buChar char="○"/>
            </a:pPr>
            <a:r>
              <a:rPr lang="en"/>
              <a:t>Pedals (&lt;$400)</a:t>
            </a:r>
            <a:endParaRPr/>
          </a:p>
          <a:p>
            <a:pPr indent="-317500" lvl="1" marL="914400" rtl="0" algn="l">
              <a:spcBef>
                <a:spcPts val="0"/>
              </a:spcBef>
              <a:spcAft>
                <a:spcPts val="0"/>
              </a:spcAft>
              <a:buSzPts val="1400"/>
              <a:buChar char="○"/>
            </a:pPr>
            <a:r>
              <a:rPr lang="en"/>
              <a:t>Seat kit (&lt;$100)</a:t>
            </a:r>
            <a:endParaRPr/>
          </a:p>
          <a:p>
            <a:pPr indent="-342900" lvl="0" marL="457200" rtl="0" algn="l">
              <a:spcBef>
                <a:spcPts val="0"/>
              </a:spcBef>
              <a:spcAft>
                <a:spcPts val="0"/>
              </a:spcAft>
              <a:buSzPts val="1800"/>
              <a:buChar char="●"/>
            </a:pPr>
            <a:r>
              <a:rPr lang="en"/>
              <a:t>Majority of cost comes outsourcing tubes to be cut and bent</a:t>
            </a:r>
            <a:endParaRPr/>
          </a:p>
          <a:p>
            <a:pPr indent="-317500" lvl="1" marL="914400" rtl="0" algn="l">
              <a:spcBef>
                <a:spcPts val="0"/>
              </a:spcBef>
              <a:spcAft>
                <a:spcPts val="0"/>
              </a:spcAft>
              <a:buSzPts val="1400"/>
              <a:buChar char="○"/>
            </a:pPr>
            <a:r>
              <a:rPr lang="en"/>
              <a:t>Benefits include reduce cost of purchasing tooling, guaranteed fitment of members, minimal room for error, reduced need for fixtures</a:t>
            </a:r>
            <a:endParaRPr/>
          </a:p>
          <a:p>
            <a:pPr indent="-317500" lvl="1" marL="914400" rtl="0" algn="l">
              <a:spcBef>
                <a:spcPts val="0"/>
              </a:spcBef>
              <a:spcAft>
                <a:spcPts val="0"/>
              </a:spcAft>
              <a:buSzPts val="1400"/>
              <a:buChar char="○"/>
            </a:pPr>
            <a:r>
              <a:rPr lang="en"/>
              <a:t>Drawbacks include -$4,000</a:t>
            </a:r>
            <a:endParaRPr/>
          </a:p>
        </p:txBody>
      </p:sp>
      <p:sp>
        <p:nvSpPr>
          <p:cNvPr id="212" name="Google Shape;212;p28"/>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13" name="Google Shape;213;p28"/>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214" name="Google Shape;214;p28"/>
          <p:cNvPicPr preferRelativeResize="0"/>
          <p:nvPr/>
        </p:nvPicPr>
        <p:blipFill>
          <a:blip r:embed="rId4">
            <a:alphaModFix/>
          </a:blip>
          <a:stretch>
            <a:fillRect/>
          </a:stretch>
        </p:blipFill>
        <p:spPr>
          <a:xfrm>
            <a:off x="0" y="1211350"/>
            <a:ext cx="3636004" cy="3386825"/>
          </a:xfrm>
          <a:prstGeom prst="rect">
            <a:avLst/>
          </a:prstGeom>
          <a:noFill/>
          <a:ln>
            <a:noFill/>
          </a:ln>
        </p:spPr>
      </p:pic>
      <p:sp>
        <p:nvSpPr>
          <p:cNvPr id="215" name="Google Shape;215;p28"/>
          <p:cNvSpPr/>
          <p:nvPr/>
        </p:nvSpPr>
        <p:spPr>
          <a:xfrm>
            <a:off x="9761" y="3717050"/>
            <a:ext cx="3636000" cy="239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16" name="Google Shape;216;p28"/>
          <p:cNvSpPr/>
          <p:nvPr/>
        </p:nvSpPr>
        <p:spPr>
          <a:xfrm>
            <a:off x="6800" y="3470523"/>
            <a:ext cx="3636000" cy="125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2355475" y="4636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CAD Models</a:t>
            </a:r>
            <a:endParaRPr/>
          </a:p>
        </p:txBody>
      </p:sp>
      <p:sp>
        <p:nvSpPr>
          <p:cNvPr id="222" name="Google Shape;222;p29"/>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23" name="Google Shape;223;p29"/>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224" name="Google Shape;224;p29"/>
          <p:cNvPicPr preferRelativeResize="0"/>
          <p:nvPr/>
        </p:nvPicPr>
        <p:blipFill>
          <a:blip r:embed="rId4">
            <a:alphaModFix/>
          </a:blip>
          <a:stretch>
            <a:fillRect/>
          </a:stretch>
        </p:blipFill>
        <p:spPr>
          <a:xfrm>
            <a:off x="98475" y="1098991"/>
            <a:ext cx="3834287" cy="2196926"/>
          </a:xfrm>
          <a:prstGeom prst="rect">
            <a:avLst/>
          </a:prstGeom>
          <a:noFill/>
          <a:ln>
            <a:noFill/>
          </a:ln>
        </p:spPr>
      </p:pic>
      <p:sp>
        <p:nvSpPr>
          <p:cNvPr id="225" name="Google Shape;225;p29"/>
          <p:cNvSpPr/>
          <p:nvPr/>
        </p:nvSpPr>
        <p:spPr>
          <a:xfrm>
            <a:off x="4149400" y="2028325"/>
            <a:ext cx="716700" cy="35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26" name="Google Shape;226;p29"/>
          <p:cNvSpPr txBox="1"/>
          <p:nvPr/>
        </p:nvSpPr>
        <p:spPr>
          <a:xfrm>
            <a:off x="98475" y="3580800"/>
            <a:ext cx="36465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Model V3 </a:t>
            </a:r>
            <a:endParaRPr sz="1800">
              <a:solidFill>
                <a:schemeClr val="dk2"/>
              </a:solidFill>
              <a:latin typeface="Lato"/>
              <a:ea typeface="Lato"/>
              <a:cs typeface="Lato"/>
              <a:sym typeface="Lato"/>
            </a:endParaRPr>
          </a:p>
        </p:txBody>
      </p:sp>
      <p:sp>
        <p:nvSpPr>
          <p:cNvPr id="227" name="Google Shape;227;p29"/>
          <p:cNvSpPr txBox="1"/>
          <p:nvPr/>
        </p:nvSpPr>
        <p:spPr>
          <a:xfrm>
            <a:off x="5135925" y="3580800"/>
            <a:ext cx="33825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Model V4</a:t>
            </a:r>
            <a:endParaRPr sz="1800">
              <a:solidFill>
                <a:schemeClr val="dk2"/>
              </a:solidFill>
              <a:latin typeface="Lato"/>
              <a:ea typeface="Lato"/>
              <a:cs typeface="Lato"/>
              <a:sym typeface="Lato"/>
            </a:endParaRPr>
          </a:p>
        </p:txBody>
      </p:sp>
      <p:pic>
        <p:nvPicPr>
          <p:cNvPr id="228" name="Google Shape;228;p29"/>
          <p:cNvPicPr preferRelativeResize="0"/>
          <p:nvPr/>
        </p:nvPicPr>
        <p:blipFill>
          <a:blip r:embed="rId5">
            <a:alphaModFix/>
          </a:blip>
          <a:stretch>
            <a:fillRect/>
          </a:stretch>
        </p:blipFill>
        <p:spPr>
          <a:xfrm>
            <a:off x="5082750" y="1108975"/>
            <a:ext cx="3025995" cy="2196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2355475" y="4636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CAD Models</a:t>
            </a:r>
            <a:endParaRPr/>
          </a:p>
        </p:txBody>
      </p:sp>
      <p:sp>
        <p:nvSpPr>
          <p:cNvPr id="234" name="Google Shape;234;p30"/>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35" name="Google Shape;235;p30"/>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236" name="Google Shape;236;p30"/>
          <p:cNvPicPr preferRelativeResize="0"/>
          <p:nvPr/>
        </p:nvPicPr>
        <p:blipFill>
          <a:blip r:embed="rId4">
            <a:alphaModFix/>
          </a:blip>
          <a:stretch>
            <a:fillRect/>
          </a:stretch>
        </p:blipFill>
        <p:spPr>
          <a:xfrm>
            <a:off x="143279" y="1099013"/>
            <a:ext cx="3382447" cy="2196925"/>
          </a:xfrm>
          <a:prstGeom prst="rect">
            <a:avLst/>
          </a:prstGeom>
          <a:noFill/>
          <a:ln>
            <a:noFill/>
          </a:ln>
        </p:spPr>
      </p:pic>
      <p:sp>
        <p:nvSpPr>
          <p:cNvPr id="237" name="Google Shape;237;p30"/>
          <p:cNvSpPr/>
          <p:nvPr/>
        </p:nvSpPr>
        <p:spPr>
          <a:xfrm>
            <a:off x="3972475" y="2018363"/>
            <a:ext cx="716700" cy="35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8" name="Google Shape;238;p30"/>
          <p:cNvSpPr txBox="1"/>
          <p:nvPr/>
        </p:nvSpPr>
        <p:spPr>
          <a:xfrm>
            <a:off x="143275" y="3580800"/>
            <a:ext cx="36465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Model V5 </a:t>
            </a:r>
            <a:endParaRPr sz="1800">
              <a:solidFill>
                <a:schemeClr val="dk2"/>
              </a:solidFill>
              <a:latin typeface="Lato"/>
              <a:ea typeface="Lato"/>
              <a:cs typeface="Lato"/>
              <a:sym typeface="Lato"/>
            </a:endParaRPr>
          </a:p>
        </p:txBody>
      </p:sp>
      <p:sp>
        <p:nvSpPr>
          <p:cNvPr id="239" name="Google Shape;239;p30"/>
          <p:cNvSpPr txBox="1"/>
          <p:nvPr/>
        </p:nvSpPr>
        <p:spPr>
          <a:xfrm>
            <a:off x="5135925" y="3580800"/>
            <a:ext cx="33825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Model V5 Chevron</a:t>
            </a:r>
            <a:endParaRPr sz="1800">
              <a:solidFill>
                <a:schemeClr val="dk2"/>
              </a:solidFill>
              <a:latin typeface="Lato"/>
              <a:ea typeface="Lato"/>
              <a:cs typeface="Lato"/>
              <a:sym typeface="Lato"/>
            </a:endParaRPr>
          </a:p>
        </p:txBody>
      </p:sp>
      <p:pic>
        <p:nvPicPr>
          <p:cNvPr id="240" name="Google Shape;240;p30"/>
          <p:cNvPicPr preferRelativeResize="0"/>
          <p:nvPr/>
        </p:nvPicPr>
        <p:blipFill>
          <a:blip r:embed="rId5">
            <a:alphaModFix/>
          </a:blip>
          <a:stretch>
            <a:fillRect/>
          </a:stretch>
        </p:blipFill>
        <p:spPr>
          <a:xfrm>
            <a:off x="5135927" y="1099025"/>
            <a:ext cx="3232399" cy="2196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2355475" y="4636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CAD Models</a:t>
            </a:r>
            <a:endParaRPr/>
          </a:p>
        </p:txBody>
      </p:sp>
      <p:sp>
        <p:nvSpPr>
          <p:cNvPr id="246" name="Google Shape;246;p31"/>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47" name="Google Shape;247;p31"/>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sp>
        <p:nvSpPr>
          <p:cNvPr id="248" name="Google Shape;248;p31"/>
          <p:cNvSpPr/>
          <p:nvPr/>
        </p:nvSpPr>
        <p:spPr>
          <a:xfrm>
            <a:off x="3972475" y="2018363"/>
            <a:ext cx="716700" cy="35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9" name="Google Shape;249;p31"/>
          <p:cNvSpPr txBox="1"/>
          <p:nvPr/>
        </p:nvSpPr>
        <p:spPr>
          <a:xfrm>
            <a:off x="143275" y="3580800"/>
            <a:ext cx="36465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Model V6 </a:t>
            </a:r>
            <a:endParaRPr sz="1800">
              <a:solidFill>
                <a:schemeClr val="dk2"/>
              </a:solidFill>
              <a:latin typeface="Lato"/>
              <a:ea typeface="Lato"/>
              <a:cs typeface="Lato"/>
              <a:sym typeface="Lato"/>
            </a:endParaRPr>
          </a:p>
        </p:txBody>
      </p:sp>
      <p:sp>
        <p:nvSpPr>
          <p:cNvPr id="250" name="Google Shape;250;p31"/>
          <p:cNvSpPr txBox="1"/>
          <p:nvPr/>
        </p:nvSpPr>
        <p:spPr>
          <a:xfrm>
            <a:off x="5135925" y="3580800"/>
            <a:ext cx="33825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Model V7 NB</a:t>
            </a:r>
            <a:endParaRPr sz="1800">
              <a:solidFill>
                <a:schemeClr val="dk2"/>
              </a:solidFill>
              <a:latin typeface="Lato"/>
              <a:ea typeface="Lato"/>
              <a:cs typeface="Lato"/>
              <a:sym typeface="Lato"/>
            </a:endParaRPr>
          </a:p>
        </p:txBody>
      </p:sp>
      <p:pic>
        <p:nvPicPr>
          <p:cNvPr id="251" name="Google Shape;251;p31"/>
          <p:cNvPicPr preferRelativeResize="0"/>
          <p:nvPr/>
        </p:nvPicPr>
        <p:blipFill>
          <a:blip r:embed="rId4">
            <a:alphaModFix/>
          </a:blip>
          <a:stretch>
            <a:fillRect/>
          </a:stretch>
        </p:blipFill>
        <p:spPr>
          <a:xfrm>
            <a:off x="152400" y="1251400"/>
            <a:ext cx="3471625" cy="2266320"/>
          </a:xfrm>
          <a:prstGeom prst="rect">
            <a:avLst/>
          </a:prstGeom>
          <a:noFill/>
          <a:ln>
            <a:noFill/>
          </a:ln>
        </p:spPr>
      </p:pic>
      <p:pic>
        <p:nvPicPr>
          <p:cNvPr id="252" name="Google Shape;252;p31"/>
          <p:cNvPicPr preferRelativeResize="0"/>
          <p:nvPr/>
        </p:nvPicPr>
        <p:blipFill>
          <a:blip r:embed="rId5">
            <a:alphaModFix/>
          </a:blip>
          <a:stretch>
            <a:fillRect/>
          </a:stretch>
        </p:blipFill>
        <p:spPr>
          <a:xfrm>
            <a:off x="4841575" y="1251400"/>
            <a:ext cx="3471629" cy="2329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Objectives</a:t>
            </a:r>
            <a:endParaRPr/>
          </a:p>
        </p:txBody>
      </p:sp>
      <p:sp>
        <p:nvSpPr>
          <p:cNvPr id="79" name="Google Shape;79;p14"/>
          <p:cNvSpPr txBox="1"/>
          <p:nvPr>
            <p:ph idx="1" type="body"/>
          </p:nvPr>
        </p:nvSpPr>
        <p:spPr>
          <a:xfrm>
            <a:off x="2400250" y="1211350"/>
            <a:ext cx="6321600" cy="3540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Build a chassis that complies with FSAE rules</a:t>
            </a:r>
            <a:endParaRPr/>
          </a:p>
          <a:p>
            <a:pPr indent="-317500" lvl="1" marL="914400" rtl="0" algn="l">
              <a:spcBef>
                <a:spcPts val="0"/>
              </a:spcBef>
              <a:spcAft>
                <a:spcPts val="0"/>
              </a:spcAft>
              <a:buSzPts val="1400"/>
              <a:buChar char="○"/>
            </a:pPr>
            <a:r>
              <a:rPr lang="en"/>
              <a:t>Satisfies all chassis safety / mounting rules</a:t>
            </a:r>
            <a:endParaRPr/>
          </a:p>
          <a:p>
            <a:pPr indent="-342900" lvl="0" marL="457200" rtl="0" algn="l">
              <a:spcBef>
                <a:spcPts val="0"/>
              </a:spcBef>
              <a:spcAft>
                <a:spcPts val="0"/>
              </a:spcAft>
              <a:buSzPts val="1800"/>
              <a:buChar char="●"/>
            </a:pPr>
            <a:r>
              <a:rPr lang="en"/>
              <a:t>Safety / Impact Compliance</a:t>
            </a:r>
            <a:endParaRPr/>
          </a:p>
          <a:p>
            <a:pPr indent="-317500" lvl="1" marL="914400" rtl="0" algn="l">
              <a:spcBef>
                <a:spcPts val="0"/>
              </a:spcBef>
              <a:spcAft>
                <a:spcPts val="0"/>
              </a:spcAft>
              <a:buSzPts val="1400"/>
              <a:buChar char="○"/>
            </a:pPr>
            <a:r>
              <a:rPr lang="en"/>
              <a:t>Validate via simulations / tests</a:t>
            </a:r>
            <a:endParaRPr/>
          </a:p>
          <a:p>
            <a:pPr indent="-317500" lvl="1" marL="914400" rtl="0" algn="l">
              <a:spcBef>
                <a:spcPts val="0"/>
              </a:spcBef>
              <a:spcAft>
                <a:spcPts val="0"/>
              </a:spcAft>
              <a:buSzPts val="1400"/>
              <a:buChar char="○"/>
            </a:pPr>
            <a:r>
              <a:rPr lang="en"/>
              <a:t>Integrate roll hoops, impact attenuator, etc. per rules</a:t>
            </a:r>
            <a:endParaRPr/>
          </a:p>
          <a:p>
            <a:pPr indent="-342900" lvl="0" marL="457200" rtl="0" algn="l">
              <a:spcBef>
                <a:spcPts val="0"/>
              </a:spcBef>
              <a:spcAft>
                <a:spcPts val="0"/>
              </a:spcAft>
              <a:buSzPts val="1800"/>
              <a:buChar char="●"/>
            </a:pPr>
            <a:r>
              <a:rPr lang="en"/>
              <a:t>Minimize the weight of the car</a:t>
            </a:r>
            <a:endParaRPr/>
          </a:p>
          <a:p>
            <a:pPr indent="-317500" lvl="1" marL="914400" rtl="0" algn="l">
              <a:spcBef>
                <a:spcPts val="0"/>
              </a:spcBef>
              <a:spcAft>
                <a:spcPts val="0"/>
              </a:spcAft>
              <a:buSzPts val="1400"/>
              <a:buChar char="○"/>
            </a:pPr>
            <a:r>
              <a:rPr lang="en"/>
              <a:t>Use optimized tube sizing / remove excess members</a:t>
            </a:r>
            <a:endParaRPr/>
          </a:p>
          <a:p>
            <a:pPr indent="-317500" lvl="1" marL="914400" rtl="0" algn="l">
              <a:spcBef>
                <a:spcPts val="0"/>
              </a:spcBef>
              <a:spcAft>
                <a:spcPts val="0"/>
              </a:spcAft>
              <a:buSzPts val="1400"/>
              <a:buChar char="○"/>
            </a:pPr>
            <a:r>
              <a:rPr lang="en"/>
              <a:t>Improves acceleration, braking, handling</a:t>
            </a:r>
            <a:endParaRPr/>
          </a:p>
          <a:p>
            <a:pPr indent="-342900" lvl="0" marL="457200" rtl="0" algn="l">
              <a:spcBef>
                <a:spcPts val="0"/>
              </a:spcBef>
              <a:spcAft>
                <a:spcPts val="0"/>
              </a:spcAft>
              <a:buSzPts val="1800"/>
              <a:buChar char="●"/>
            </a:pPr>
            <a:r>
              <a:rPr lang="en"/>
              <a:t>Account for Driver’s height</a:t>
            </a:r>
            <a:endParaRPr/>
          </a:p>
          <a:p>
            <a:pPr indent="-317500" lvl="1" marL="914400" rtl="0" algn="l">
              <a:spcBef>
                <a:spcPts val="0"/>
              </a:spcBef>
              <a:spcAft>
                <a:spcPts val="0"/>
              </a:spcAft>
              <a:buSzPts val="1400"/>
              <a:buChar char="○"/>
            </a:pPr>
            <a:r>
              <a:rPr lang="en"/>
              <a:t>Design an adjustable pedal box system</a:t>
            </a:r>
            <a:endParaRPr/>
          </a:p>
          <a:p>
            <a:pPr indent="-317500" lvl="1" marL="914400" rtl="0" algn="l">
              <a:spcBef>
                <a:spcPts val="0"/>
              </a:spcBef>
              <a:spcAft>
                <a:spcPts val="0"/>
              </a:spcAft>
              <a:buSzPts val="1400"/>
              <a:buChar char="○"/>
            </a:pPr>
            <a:r>
              <a:rPr lang="en"/>
              <a:t>Make seat one-size-fits-all for all potential drivers</a:t>
            </a:r>
            <a:endParaRPr/>
          </a:p>
          <a:p>
            <a:pPr indent="-317500" lvl="1" marL="914400" rtl="0" algn="l">
              <a:spcBef>
                <a:spcPts val="0"/>
              </a:spcBef>
              <a:spcAft>
                <a:spcPts val="0"/>
              </a:spcAft>
              <a:buSzPts val="1400"/>
              <a:buChar char="○"/>
            </a:pPr>
            <a:r>
              <a:rPr lang="en"/>
              <a:t>Place steering wheel and shifter in an </a:t>
            </a:r>
            <a:r>
              <a:rPr lang="en"/>
              <a:t>ergonomic</a:t>
            </a:r>
            <a:r>
              <a:rPr lang="en"/>
              <a:t> position with sliding adjustment </a:t>
            </a:r>
            <a:endParaRPr/>
          </a:p>
        </p:txBody>
      </p:sp>
      <p:sp>
        <p:nvSpPr>
          <p:cNvPr id="80" name="Google Shape;80;p14"/>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81" name="Google Shape;81;p14"/>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82" name="Google Shape;82;p14"/>
          <p:cNvPicPr preferRelativeResize="0"/>
          <p:nvPr/>
        </p:nvPicPr>
        <p:blipFill>
          <a:blip r:embed="rId4">
            <a:alphaModFix/>
          </a:blip>
          <a:stretch>
            <a:fillRect/>
          </a:stretch>
        </p:blipFill>
        <p:spPr>
          <a:xfrm>
            <a:off x="62459" y="2271104"/>
            <a:ext cx="2095463" cy="2092853"/>
          </a:xfrm>
          <a:prstGeom prst="rect">
            <a:avLst/>
          </a:prstGeom>
          <a:noFill/>
          <a:ln>
            <a:noFill/>
          </a:ln>
        </p:spPr>
      </p:pic>
      <p:sp>
        <p:nvSpPr>
          <p:cNvPr id="83" name="Google Shape;83;p14"/>
          <p:cNvSpPr txBox="1"/>
          <p:nvPr/>
        </p:nvSpPr>
        <p:spPr>
          <a:xfrm>
            <a:off x="124834" y="4213749"/>
            <a:ext cx="1970700" cy="4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ato"/>
                <a:ea typeface="Lato"/>
                <a:cs typeface="Lato"/>
                <a:sym typeface="Lato"/>
              </a:rPr>
              <a:t>Tilton’s 850-Series 2-pedal</a:t>
            </a:r>
            <a:endParaRPr sz="1200">
              <a:solidFill>
                <a:schemeClr val="dk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56" name="Shape 256"/>
        <p:cNvGrpSpPr/>
        <p:nvPr/>
      </p:nvGrpSpPr>
      <p:grpSpPr>
        <a:xfrm>
          <a:off x="0" y="0"/>
          <a:ext cx="0" cy="0"/>
          <a:chOff x="0" y="0"/>
          <a:chExt cx="0" cy="0"/>
        </a:xfrm>
      </p:grpSpPr>
      <p:sp>
        <p:nvSpPr>
          <p:cNvPr id="257" name="Google Shape;257;p3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258" name="Google Shape;258;p3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Theory &amp; Accomplishments</a:t>
            </a:r>
            <a:endParaRPr/>
          </a:p>
        </p:txBody>
      </p:sp>
      <p:sp>
        <p:nvSpPr>
          <p:cNvPr id="89" name="Google Shape;89;p15"/>
          <p:cNvSpPr txBox="1"/>
          <p:nvPr>
            <p:ph idx="1" type="body"/>
          </p:nvPr>
        </p:nvSpPr>
        <p:spPr>
          <a:xfrm>
            <a:off x="651397" y="1211350"/>
            <a:ext cx="80703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we </a:t>
            </a:r>
            <a:r>
              <a:rPr lang="en"/>
              <a:t>accomplish</a:t>
            </a:r>
            <a:r>
              <a:rPr lang="en"/>
              <a:t> our </a:t>
            </a:r>
            <a:r>
              <a:rPr lang="en"/>
              <a:t>goals of safety, weight, and cost</a:t>
            </a:r>
            <a:endParaRPr/>
          </a:p>
          <a:p>
            <a:pPr indent="-317500" lvl="1" marL="914400" rtl="0" algn="l">
              <a:spcBef>
                <a:spcPts val="0"/>
              </a:spcBef>
              <a:spcAft>
                <a:spcPts val="0"/>
              </a:spcAft>
              <a:buSzPts val="1400"/>
              <a:buChar char="○"/>
            </a:pPr>
            <a:r>
              <a:rPr lang="en"/>
              <a:t>Tammy is 115lbs, new car is 75lbs.  25.71% lighter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90" name="Google Shape;90;p15"/>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91" name="Google Shape;91;p15"/>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sp>
        <p:nvSpPr>
          <p:cNvPr id="92" name="Google Shape;92;p15"/>
          <p:cNvSpPr/>
          <p:nvPr/>
        </p:nvSpPr>
        <p:spPr>
          <a:xfrm>
            <a:off x="39100" y="3336125"/>
            <a:ext cx="265500" cy="2994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 name="Google Shape;93;p15"/>
          <p:cNvSpPr/>
          <p:nvPr/>
        </p:nvSpPr>
        <p:spPr>
          <a:xfrm>
            <a:off x="39100" y="3785200"/>
            <a:ext cx="265500" cy="299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4" name="Google Shape;94;p15"/>
          <p:cNvSpPr/>
          <p:nvPr/>
        </p:nvSpPr>
        <p:spPr>
          <a:xfrm>
            <a:off x="39100" y="4240263"/>
            <a:ext cx="265500" cy="299400"/>
          </a:xfrm>
          <a:prstGeom prst="rect">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 name="Google Shape;95;p15"/>
          <p:cNvSpPr txBox="1"/>
          <p:nvPr/>
        </p:nvSpPr>
        <p:spPr>
          <a:xfrm>
            <a:off x="456975" y="3258050"/>
            <a:ext cx="12960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.065 in</a:t>
            </a:r>
            <a:endParaRPr sz="1800">
              <a:solidFill>
                <a:schemeClr val="dk2"/>
              </a:solidFill>
              <a:latin typeface="Lato"/>
              <a:ea typeface="Lato"/>
              <a:cs typeface="Lato"/>
              <a:sym typeface="Lato"/>
            </a:endParaRPr>
          </a:p>
        </p:txBody>
      </p:sp>
      <p:sp>
        <p:nvSpPr>
          <p:cNvPr id="96" name="Google Shape;96;p15"/>
          <p:cNvSpPr txBox="1"/>
          <p:nvPr/>
        </p:nvSpPr>
        <p:spPr>
          <a:xfrm>
            <a:off x="456963" y="3726700"/>
            <a:ext cx="12960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.049 in</a:t>
            </a:r>
            <a:endParaRPr sz="1800">
              <a:solidFill>
                <a:schemeClr val="dk2"/>
              </a:solidFill>
              <a:latin typeface="Lato"/>
              <a:ea typeface="Lato"/>
              <a:cs typeface="Lato"/>
              <a:sym typeface="Lato"/>
            </a:endParaRPr>
          </a:p>
        </p:txBody>
      </p:sp>
      <p:sp>
        <p:nvSpPr>
          <p:cNvPr id="97" name="Google Shape;97;p15"/>
          <p:cNvSpPr txBox="1"/>
          <p:nvPr/>
        </p:nvSpPr>
        <p:spPr>
          <a:xfrm>
            <a:off x="456963" y="4181775"/>
            <a:ext cx="12960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.095 in</a:t>
            </a:r>
            <a:endParaRPr sz="1800">
              <a:solidFill>
                <a:schemeClr val="dk2"/>
              </a:solidFill>
              <a:latin typeface="Lato"/>
              <a:ea typeface="Lato"/>
              <a:cs typeface="Lato"/>
              <a:sym typeface="Lato"/>
            </a:endParaRPr>
          </a:p>
        </p:txBody>
      </p:sp>
      <p:pic>
        <p:nvPicPr>
          <p:cNvPr id="98" name="Google Shape;98;p15"/>
          <p:cNvPicPr preferRelativeResize="0"/>
          <p:nvPr/>
        </p:nvPicPr>
        <p:blipFill>
          <a:blip r:embed="rId4">
            <a:alphaModFix/>
          </a:blip>
          <a:stretch>
            <a:fillRect/>
          </a:stretch>
        </p:blipFill>
        <p:spPr>
          <a:xfrm>
            <a:off x="2779505" y="2146745"/>
            <a:ext cx="3584984" cy="2392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4" name="Google Shape;104;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Theory </a:t>
            </a:r>
            <a:endParaRPr/>
          </a:p>
        </p:txBody>
      </p:sp>
      <p:sp>
        <p:nvSpPr>
          <p:cNvPr id="105" name="Google Shape;105;p16"/>
          <p:cNvSpPr txBox="1"/>
          <p:nvPr>
            <p:ph idx="1" type="body"/>
          </p:nvPr>
        </p:nvSpPr>
        <p:spPr>
          <a:xfrm>
            <a:off x="651400" y="1211350"/>
            <a:ext cx="8070300" cy="3542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Safety</a:t>
            </a:r>
            <a:endParaRPr/>
          </a:p>
          <a:p>
            <a:pPr indent="-317500" lvl="1" marL="914400" rtl="0" algn="l">
              <a:spcBef>
                <a:spcPts val="0"/>
              </a:spcBef>
              <a:spcAft>
                <a:spcPts val="0"/>
              </a:spcAft>
              <a:buSzPts val="1400"/>
              <a:buChar char="○"/>
            </a:pPr>
            <a:r>
              <a:rPr lang="en"/>
              <a:t>Structurally sound chassis</a:t>
            </a:r>
            <a:endParaRPr/>
          </a:p>
          <a:p>
            <a:pPr indent="-317500" lvl="1" marL="914400" rtl="0" algn="l">
              <a:spcBef>
                <a:spcPts val="0"/>
              </a:spcBef>
              <a:spcAft>
                <a:spcPts val="0"/>
              </a:spcAft>
              <a:buSzPts val="1400"/>
              <a:buChar char="○"/>
            </a:pPr>
            <a:r>
              <a:rPr lang="en"/>
              <a:t>Side impact tubes to absorb force impacted on the car</a:t>
            </a:r>
            <a:endParaRPr/>
          </a:p>
          <a:p>
            <a:pPr indent="-317500" lvl="1" marL="914400" rtl="0" algn="l">
              <a:spcBef>
                <a:spcPts val="0"/>
              </a:spcBef>
              <a:spcAft>
                <a:spcPts val="0"/>
              </a:spcAft>
              <a:buSzPts val="1400"/>
              <a:buChar char="○"/>
            </a:pPr>
            <a:r>
              <a:rPr lang="en"/>
              <a:t>Protects the driver</a:t>
            </a:r>
            <a:endParaRPr/>
          </a:p>
          <a:p>
            <a:pPr indent="-317500" lvl="1" marL="914400" rtl="0" algn="l">
              <a:spcBef>
                <a:spcPts val="0"/>
              </a:spcBef>
              <a:spcAft>
                <a:spcPts val="0"/>
              </a:spcAft>
              <a:buSzPts val="1400"/>
              <a:buChar char="○"/>
            </a:pPr>
            <a:r>
              <a:rPr lang="en"/>
              <a:t>Abide by rules to ensure safety (see next slide)</a:t>
            </a:r>
            <a:endParaRPr/>
          </a:p>
          <a:p>
            <a:pPr indent="-342900" lvl="0" marL="457200" rtl="0" algn="l">
              <a:spcBef>
                <a:spcPts val="0"/>
              </a:spcBef>
              <a:spcAft>
                <a:spcPts val="0"/>
              </a:spcAft>
              <a:buSzPts val="1800"/>
              <a:buChar char="●"/>
            </a:pPr>
            <a:r>
              <a:rPr lang="en"/>
              <a:t>Cost </a:t>
            </a:r>
            <a:endParaRPr/>
          </a:p>
          <a:p>
            <a:pPr indent="-317500" lvl="1" marL="914400" rtl="0" algn="l">
              <a:spcBef>
                <a:spcPts val="0"/>
              </a:spcBef>
              <a:spcAft>
                <a:spcPts val="0"/>
              </a:spcAft>
              <a:buSzPts val="1400"/>
              <a:buChar char="○"/>
            </a:pPr>
            <a:r>
              <a:rPr lang="en"/>
              <a:t>Welding the chassis ourselves</a:t>
            </a:r>
            <a:endParaRPr/>
          </a:p>
          <a:p>
            <a:pPr indent="-317500" lvl="1" marL="914400" rtl="0" algn="l">
              <a:spcBef>
                <a:spcPts val="0"/>
              </a:spcBef>
              <a:spcAft>
                <a:spcPts val="0"/>
              </a:spcAft>
              <a:buSzPts val="1400"/>
              <a:buChar char="○"/>
            </a:pPr>
            <a:r>
              <a:rPr lang="en"/>
              <a:t>Making a custom Pedal System</a:t>
            </a:r>
            <a:endParaRPr/>
          </a:p>
          <a:p>
            <a:pPr indent="-317500" lvl="1" marL="914400" rtl="0" algn="l">
              <a:spcBef>
                <a:spcPts val="0"/>
              </a:spcBef>
              <a:spcAft>
                <a:spcPts val="0"/>
              </a:spcAft>
              <a:buSzPts val="1400"/>
              <a:buChar char="○"/>
            </a:pPr>
            <a:r>
              <a:rPr lang="en"/>
              <a:t>Making our own Driver’s Seat</a:t>
            </a:r>
            <a:endParaRPr/>
          </a:p>
          <a:p>
            <a:pPr indent="-342900" lvl="0" marL="457200" rtl="0" algn="l">
              <a:spcBef>
                <a:spcPts val="0"/>
              </a:spcBef>
              <a:spcAft>
                <a:spcPts val="0"/>
              </a:spcAft>
              <a:buSzPts val="1800"/>
              <a:buChar char="●"/>
            </a:pPr>
            <a:r>
              <a:rPr lang="en"/>
              <a:t>Performance (Weight Saving)</a:t>
            </a:r>
            <a:endParaRPr/>
          </a:p>
          <a:p>
            <a:pPr indent="-317500" lvl="1" marL="914400" rtl="0" algn="l">
              <a:spcBef>
                <a:spcPts val="0"/>
              </a:spcBef>
              <a:spcAft>
                <a:spcPts val="0"/>
              </a:spcAft>
              <a:buSzPts val="1400"/>
              <a:buChar char="○"/>
            </a:pPr>
            <a:r>
              <a:rPr lang="en"/>
              <a:t>4130 chromoly instead of 1020 steel</a:t>
            </a:r>
            <a:endParaRPr/>
          </a:p>
          <a:p>
            <a:pPr indent="-317500" lvl="2" marL="1371600" rtl="0" algn="l">
              <a:spcBef>
                <a:spcPts val="0"/>
              </a:spcBef>
              <a:spcAft>
                <a:spcPts val="0"/>
              </a:spcAft>
              <a:buSzPts val="1400"/>
              <a:buChar char="■"/>
            </a:pPr>
            <a:r>
              <a:rPr lang="en"/>
              <a:t>Stronger alloy allows for less material for the same strength</a:t>
            </a:r>
            <a:endParaRPr/>
          </a:p>
          <a:p>
            <a:pPr indent="-317500" lvl="2" marL="1371600" rtl="0" algn="l">
              <a:spcBef>
                <a:spcPts val="0"/>
              </a:spcBef>
              <a:spcAft>
                <a:spcPts val="0"/>
              </a:spcAft>
              <a:buSzPts val="1400"/>
              <a:buChar char="■"/>
            </a:pPr>
            <a:r>
              <a:rPr lang="en"/>
              <a:t>Less material = less weight</a:t>
            </a:r>
            <a:endParaRPr/>
          </a:p>
          <a:p>
            <a:pPr indent="-317500" lvl="1" marL="914400" rtl="0" algn="l">
              <a:spcBef>
                <a:spcPts val="0"/>
              </a:spcBef>
              <a:spcAft>
                <a:spcPts val="0"/>
              </a:spcAft>
              <a:buSzPts val="1400"/>
              <a:buChar char="○"/>
            </a:pPr>
            <a:r>
              <a:rPr lang="en"/>
              <a:t>Looking into using carbon wherever possible</a:t>
            </a:r>
            <a:endParaRPr/>
          </a:p>
          <a:p>
            <a:pPr indent="-317500" lvl="1" marL="914400" rtl="0" algn="l">
              <a:spcBef>
                <a:spcPts val="0"/>
              </a:spcBef>
              <a:spcAft>
                <a:spcPts val="0"/>
              </a:spcAft>
              <a:buSzPts val="1400"/>
              <a:buChar char="○"/>
            </a:pPr>
            <a:r>
              <a:rPr lang="en"/>
              <a:t>Favoring lower-weight solutions over easier solutions</a:t>
            </a:r>
            <a:endParaRPr/>
          </a:p>
        </p:txBody>
      </p:sp>
      <p:pic>
        <p:nvPicPr>
          <p:cNvPr id="106" name="Google Shape;106;p16"/>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07" name="Google Shape;107;p16"/>
          <p:cNvPicPr preferRelativeResize="0"/>
          <p:nvPr/>
        </p:nvPicPr>
        <p:blipFill rotWithShape="1">
          <a:blip r:embed="rId4">
            <a:alphaModFix/>
          </a:blip>
          <a:srcRect b="3456" l="0" r="0" t="0"/>
          <a:stretch/>
        </p:blipFill>
        <p:spPr>
          <a:xfrm>
            <a:off x="6827500" y="575950"/>
            <a:ext cx="2260500" cy="150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Rule Adherence</a:t>
            </a:r>
            <a:endParaRPr/>
          </a:p>
        </p:txBody>
      </p:sp>
      <p:sp>
        <p:nvSpPr>
          <p:cNvPr id="113" name="Google Shape;113;p17"/>
          <p:cNvSpPr txBox="1"/>
          <p:nvPr>
            <p:ph idx="1" type="body"/>
          </p:nvPr>
        </p:nvSpPr>
        <p:spPr>
          <a:xfrm>
            <a:off x="651397" y="1211350"/>
            <a:ext cx="8070300" cy="3002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Stiffness &amp; Safety</a:t>
            </a:r>
            <a:endParaRPr/>
          </a:p>
          <a:p>
            <a:pPr indent="-317500" lvl="1" marL="914400" rtl="0" algn="l">
              <a:spcBef>
                <a:spcPts val="0"/>
              </a:spcBef>
              <a:spcAft>
                <a:spcPts val="0"/>
              </a:spcAft>
              <a:buSzPts val="1400"/>
              <a:buChar char="○"/>
            </a:pPr>
            <a:r>
              <a:rPr lang="en"/>
              <a:t>Chassis should be able to </a:t>
            </a:r>
            <a:r>
              <a:rPr lang="en"/>
              <a:t>withstand</a:t>
            </a:r>
            <a:r>
              <a:rPr lang="en"/>
              <a:t> bending, torsion, impact loads</a:t>
            </a:r>
            <a:endParaRPr/>
          </a:p>
          <a:p>
            <a:pPr indent="-317500" lvl="1" marL="914400" rtl="0" algn="l">
              <a:spcBef>
                <a:spcPts val="0"/>
              </a:spcBef>
              <a:spcAft>
                <a:spcPts val="0"/>
              </a:spcAft>
              <a:buSzPts val="1400"/>
              <a:buChar char="○"/>
            </a:pPr>
            <a:r>
              <a:rPr lang="en"/>
              <a:t>Provide rigid suspension mounting</a:t>
            </a:r>
            <a:endParaRPr/>
          </a:p>
          <a:p>
            <a:pPr indent="-342900" lvl="0" marL="457200" rtl="0" algn="l">
              <a:spcBef>
                <a:spcPts val="0"/>
              </a:spcBef>
              <a:spcAft>
                <a:spcPts val="0"/>
              </a:spcAft>
              <a:buSzPts val="1800"/>
              <a:buChar char="●"/>
            </a:pPr>
            <a:r>
              <a:rPr lang="en"/>
              <a:t>Node-to-Node Requirements</a:t>
            </a:r>
            <a:endParaRPr/>
          </a:p>
          <a:p>
            <a:pPr indent="-317500" lvl="1" marL="914400" rtl="0" algn="l">
              <a:spcBef>
                <a:spcPts val="0"/>
              </a:spcBef>
              <a:spcAft>
                <a:spcPts val="0"/>
              </a:spcAft>
              <a:buSzPts val="1400"/>
              <a:buChar char="○"/>
            </a:pPr>
            <a:r>
              <a:rPr lang="en"/>
              <a:t>Structural tubes MUST form triangular openings (triangles are strong)</a:t>
            </a:r>
            <a:endParaRPr/>
          </a:p>
          <a:p>
            <a:pPr indent="-317500" lvl="1" marL="914400" rtl="0" algn="l">
              <a:spcBef>
                <a:spcPts val="0"/>
              </a:spcBef>
              <a:spcAft>
                <a:spcPts val="0"/>
              </a:spcAft>
              <a:buSzPts val="1400"/>
              <a:buChar char="○"/>
            </a:pPr>
            <a:r>
              <a:rPr lang="en"/>
              <a:t>F.1.17, F.5.6.3</a:t>
            </a:r>
            <a:endParaRPr/>
          </a:p>
          <a:p>
            <a:pPr indent="-342900" lvl="0" marL="457200" rtl="0" algn="l">
              <a:spcBef>
                <a:spcPts val="0"/>
              </a:spcBef>
              <a:spcAft>
                <a:spcPts val="0"/>
              </a:spcAft>
              <a:buSzPts val="1800"/>
              <a:buChar char="●"/>
            </a:pPr>
            <a:r>
              <a:rPr lang="en"/>
              <a:t>Side Impact Structure Minimum Tubes</a:t>
            </a:r>
            <a:endParaRPr/>
          </a:p>
          <a:p>
            <a:pPr indent="-317500" lvl="1" marL="914400" rtl="0" algn="l">
              <a:spcBef>
                <a:spcPts val="0"/>
              </a:spcBef>
              <a:spcAft>
                <a:spcPts val="0"/>
              </a:spcAft>
              <a:buSzPts val="1400"/>
              <a:buChar char="○"/>
            </a:pPr>
            <a:r>
              <a:rPr lang="en"/>
              <a:t>At least 3 tubes on each side of cockpit</a:t>
            </a:r>
            <a:endParaRPr/>
          </a:p>
          <a:p>
            <a:pPr indent="-317500" lvl="1" marL="914400" rtl="0" algn="l">
              <a:spcBef>
                <a:spcPts val="0"/>
              </a:spcBef>
              <a:spcAft>
                <a:spcPts val="0"/>
              </a:spcAft>
              <a:buSzPts val="1400"/>
              <a:buChar char="○"/>
            </a:pPr>
            <a:r>
              <a:rPr lang="en"/>
              <a:t>9.44</a:t>
            </a:r>
            <a:r>
              <a:rPr lang="en"/>
              <a:t> - 12.6 inch height range</a:t>
            </a:r>
            <a:endParaRPr/>
          </a:p>
          <a:p>
            <a:pPr indent="-342900" lvl="0" marL="457200" rtl="0" algn="l">
              <a:spcBef>
                <a:spcPts val="0"/>
              </a:spcBef>
              <a:spcAft>
                <a:spcPts val="0"/>
              </a:spcAft>
              <a:buSzPts val="1800"/>
              <a:buChar char="●"/>
            </a:pPr>
            <a:r>
              <a:rPr lang="en"/>
              <a:t>Harness Mounting / Weld Eyes Rule</a:t>
            </a:r>
            <a:endParaRPr/>
          </a:p>
          <a:p>
            <a:pPr indent="-317500" lvl="1" marL="914400" rtl="0" algn="l">
              <a:spcBef>
                <a:spcPts val="0"/>
              </a:spcBef>
              <a:spcAft>
                <a:spcPts val="0"/>
              </a:spcAft>
              <a:buSzPts val="1400"/>
              <a:buChar char="○"/>
            </a:pPr>
            <a:r>
              <a:rPr lang="en"/>
              <a:t>Must have shank inserted into steel threaded insert</a:t>
            </a:r>
            <a:endParaRPr/>
          </a:p>
          <a:p>
            <a:pPr indent="-317500" lvl="1" marL="914400" rtl="0" algn="l">
              <a:spcBef>
                <a:spcPts val="0"/>
              </a:spcBef>
              <a:spcAft>
                <a:spcPts val="0"/>
              </a:spcAft>
              <a:buSzPts val="1400"/>
              <a:buChar char="○"/>
            </a:pPr>
            <a:r>
              <a:rPr lang="en"/>
              <a:t>Cannot weld pad eyes nor tabs directly to chassis tubes</a:t>
            </a:r>
            <a:endParaRPr/>
          </a:p>
        </p:txBody>
      </p:sp>
      <p:sp>
        <p:nvSpPr>
          <p:cNvPr id="114" name="Google Shape;114;p17"/>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15" name="Google Shape;115;p17"/>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16" name="Google Shape;116;p17"/>
          <p:cNvPicPr preferRelativeResize="0"/>
          <p:nvPr/>
        </p:nvPicPr>
        <p:blipFill>
          <a:blip r:embed="rId4">
            <a:alphaModFix/>
          </a:blip>
          <a:stretch>
            <a:fillRect/>
          </a:stretch>
        </p:blipFill>
        <p:spPr>
          <a:xfrm>
            <a:off x="6008299" y="3336549"/>
            <a:ext cx="3135700" cy="1250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Selection and Justification</a:t>
            </a:r>
            <a:endParaRPr/>
          </a:p>
        </p:txBody>
      </p:sp>
      <p:sp>
        <p:nvSpPr>
          <p:cNvPr id="122" name="Google Shape;122;p18"/>
          <p:cNvSpPr txBox="1"/>
          <p:nvPr>
            <p:ph idx="1" type="body"/>
          </p:nvPr>
        </p:nvSpPr>
        <p:spPr>
          <a:xfrm>
            <a:off x="622572" y="1211350"/>
            <a:ext cx="80994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1020 Steel</a:t>
            </a:r>
            <a:endParaRPr/>
          </a:p>
          <a:p>
            <a:pPr indent="-317500" lvl="1" marL="914400" rtl="0" algn="l">
              <a:spcBef>
                <a:spcPts val="0"/>
              </a:spcBef>
              <a:spcAft>
                <a:spcPts val="0"/>
              </a:spcAft>
              <a:buSzPts val="1400"/>
              <a:buChar char="○"/>
            </a:pPr>
            <a:r>
              <a:rPr lang="en"/>
              <a:t>Easily weldable</a:t>
            </a:r>
            <a:endParaRPr/>
          </a:p>
          <a:p>
            <a:pPr indent="-317500" lvl="1" marL="914400" rtl="0" algn="l">
              <a:spcBef>
                <a:spcPts val="0"/>
              </a:spcBef>
              <a:spcAft>
                <a:spcPts val="0"/>
              </a:spcAft>
              <a:buSzPts val="1400"/>
              <a:buChar char="○"/>
            </a:pPr>
            <a:r>
              <a:rPr lang="en"/>
              <a:t>No post-weld treatment needed</a:t>
            </a:r>
            <a:endParaRPr/>
          </a:p>
          <a:p>
            <a:pPr indent="-317500" lvl="1" marL="914400" rtl="0" algn="l">
              <a:spcBef>
                <a:spcPts val="0"/>
              </a:spcBef>
              <a:spcAft>
                <a:spcPts val="0"/>
              </a:spcAft>
              <a:buSzPts val="1400"/>
              <a:buChar char="○"/>
            </a:pPr>
            <a:r>
              <a:rPr lang="en"/>
              <a:t>Easy to bend and easy to cut</a:t>
            </a:r>
            <a:endParaRPr/>
          </a:p>
          <a:p>
            <a:pPr indent="-342900" lvl="0" marL="457200" rtl="0" algn="l">
              <a:spcBef>
                <a:spcPts val="0"/>
              </a:spcBef>
              <a:spcAft>
                <a:spcPts val="0"/>
              </a:spcAft>
              <a:buSzPts val="1800"/>
              <a:buChar char="●"/>
            </a:pPr>
            <a:r>
              <a:rPr lang="en"/>
              <a:t>4130 Chromoly</a:t>
            </a:r>
            <a:endParaRPr/>
          </a:p>
          <a:p>
            <a:pPr indent="-317500" lvl="1" marL="914400" rtl="0" algn="l">
              <a:spcBef>
                <a:spcPts val="0"/>
              </a:spcBef>
              <a:spcAft>
                <a:spcPts val="0"/>
              </a:spcAft>
              <a:buSzPts val="1400"/>
              <a:buChar char="○"/>
            </a:pPr>
            <a:r>
              <a:rPr lang="en"/>
              <a:t>Weldable, heat treatment is required</a:t>
            </a:r>
            <a:endParaRPr/>
          </a:p>
          <a:p>
            <a:pPr indent="-317500" lvl="1" marL="914400" rtl="0" algn="l">
              <a:spcBef>
                <a:spcPts val="0"/>
              </a:spcBef>
              <a:spcAft>
                <a:spcPts val="0"/>
              </a:spcAft>
              <a:buSzPts val="1400"/>
              <a:buChar char="○"/>
            </a:pPr>
            <a:r>
              <a:rPr lang="en"/>
              <a:t>Needs more careful fabrication to avoid brittleness</a:t>
            </a:r>
            <a:endParaRPr/>
          </a:p>
          <a:p>
            <a:pPr indent="-342900" lvl="0" marL="457200" rtl="0" algn="l">
              <a:spcBef>
                <a:spcPts val="0"/>
              </a:spcBef>
              <a:spcAft>
                <a:spcPts val="0"/>
              </a:spcAft>
              <a:buSzPts val="1800"/>
              <a:buChar char="●"/>
            </a:pPr>
            <a:r>
              <a:rPr lang="en"/>
              <a:t>6061-T6 Aluminum</a:t>
            </a:r>
            <a:endParaRPr/>
          </a:p>
          <a:p>
            <a:pPr indent="-317500" lvl="1" marL="914400" rtl="0" algn="l">
              <a:spcBef>
                <a:spcPts val="0"/>
              </a:spcBef>
              <a:spcAft>
                <a:spcPts val="0"/>
              </a:spcAft>
              <a:buSzPts val="1400"/>
              <a:buChar char="○"/>
            </a:pPr>
            <a:r>
              <a:rPr lang="en"/>
              <a:t>Welding is difficult </a:t>
            </a:r>
            <a:endParaRPr/>
          </a:p>
          <a:p>
            <a:pPr indent="-317500" lvl="1" marL="914400" rtl="0" algn="l">
              <a:spcBef>
                <a:spcPts val="0"/>
              </a:spcBef>
              <a:spcAft>
                <a:spcPts val="0"/>
              </a:spcAft>
              <a:buSzPts val="1400"/>
              <a:buChar char="○"/>
            </a:pPr>
            <a:r>
              <a:rPr lang="en"/>
              <a:t>Heat from welding reduces strength near joints unless heat treated </a:t>
            </a:r>
            <a:endParaRPr/>
          </a:p>
        </p:txBody>
      </p:sp>
      <p:sp>
        <p:nvSpPr>
          <p:cNvPr id="123" name="Google Shape;123;p18"/>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24" name="Google Shape;124;p18"/>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25" name="Google Shape;125;p18"/>
          <p:cNvPicPr preferRelativeResize="0"/>
          <p:nvPr/>
        </p:nvPicPr>
        <p:blipFill>
          <a:blip r:embed="rId4">
            <a:alphaModFix/>
          </a:blip>
          <a:stretch>
            <a:fillRect/>
          </a:stretch>
        </p:blipFill>
        <p:spPr>
          <a:xfrm>
            <a:off x="6961113" y="1167588"/>
            <a:ext cx="1666875" cy="1590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Selection and Justification</a:t>
            </a:r>
            <a:endParaRPr/>
          </a:p>
        </p:txBody>
      </p:sp>
      <p:sp>
        <p:nvSpPr>
          <p:cNvPr id="131" name="Google Shape;131;p19"/>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32" name="Google Shape;132;p19"/>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graphicFrame>
        <p:nvGraphicFramePr>
          <p:cNvPr id="133" name="Google Shape;133;p19"/>
          <p:cNvGraphicFramePr/>
          <p:nvPr/>
        </p:nvGraphicFramePr>
        <p:xfrm>
          <a:off x="952500" y="1510075"/>
          <a:ext cx="3000000" cy="3000000"/>
        </p:xfrm>
        <a:graphic>
          <a:graphicData uri="http://schemas.openxmlformats.org/drawingml/2006/table">
            <a:tbl>
              <a:tblPr>
                <a:noFill/>
                <a:tableStyleId>{EC1CC5DD-C187-4891-9A92-52CEFC0E77BE}</a:tableStyleId>
              </a:tblPr>
              <a:tblGrid>
                <a:gridCol w="1809750"/>
                <a:gridCol w="1824675"/>
                <a:gridCol w="1794825"/>
                <a:gridCol w="1809750"/>
              </a:tblGrid>
              <a:tr h="422300">
                <a:tc>
                  <a:txBody>
                    <a:bodyPr/>
                    <a:lstStyle/>
                    <a:p>
                      <a:pPr indent="0" lvl="0" marL="0" rtl="0" algn="l">
                        <a:spcBef>
                          <a:spcPts val="0"/>
                        </a:spcBef>
                        <a:spcAft>
                          <a:spcPts val="0"/>
                        </a:spcAft>
                        <a:buNone/>
                      </a:pPr>
                      <a:r>
                        <a:rPr lang="en"/>
                        <a:t>Material </a:t>
                      </a:r>
                      <a:endParaRPr/>
                    </a:p>
                  </a:txBody>
                  <a:tcPr marT="91425" marB="91425" marR="91425" marL="91425">
                    <a:solidFill>
                      <a:srgbClr val="F4CCCC"/>
                    </a:solidFill>
                  </a:tcPr>
                </a:tc>
                <a:tc>
                  <a:txBody>
                    <a:bodyPr/>
                    <a:lstStyle/>
                    <a:p>
                      <a:pPr indent="0" lvl="0" marL="0" rtl="0" algn="l">
                        <a:spcBef>
                          <a:spcPts val="0"/>
                        </a:spcBef>
                        <a:spcAft>
                          <a:spcPts val="0"/>
                        </a:spcAft>
                        <a:buNone/>
                      </a:pPr>
                      <a:r>
                        <a:rPr lang="en"/>
                        <a:t>Yield strength</a:t>
                      </a:r>
                      <a:endParaRPr/>
                    </a:p>
                  </a:txBody>
                  <a:tcPr marT="91425" marB="91425" marR="91425" marL="91425">
                    <a:solidFill>
                      <a:srgbClr val="F4CCCC"/>
                    </a:solidFill>
                  </a:tcPr>
                </a:tc>
                <a:tc>
                  <a:txBody>
                    <a:bodyPr/>
                    <a:lstStyle/>
                    <a:p>
                      <a:pPr indent="0" lvl="0" marL="0" rtl="0" algn="l">
                        <a:spcBef>
                          <a:spcPts val="0"/>
                        </a:spcBef>
                        <a:spcAft>
                          <a:spcPts val="0"/>
                        </a:spcAft>
                        <a:buNone/>
                      </a:pPr>
                      <a:r>
                        <a:rPr lang="en"/>
                        <a:t>Ultimate tensile </a:t>
                      </a:r>
                      <a:endParaRPr/>
                    </a:p>
                  </a:txBody>
                  <a:tcPr marT="91425" marB="91425" marR="91425" marL="91425">
                    <a:solidFill>
                      <a:srgbClr val="F4CCCC"/>
                    </a:solidFill>
                  </a:tcPr>
                </a:tc>
                <a:tc>
                  <a:txBody>
                    <a:bodyPr/>
                    <a:lstStyle/>
                    <a:p>
                      <a:pPr indent="0" lvl="0" marL="0" rtl="0" algn="l">
                        <a:spcBef>
                          <a:spcPts val="0"/>
                        </a:spcBef>
                        <a:spcAft>
                          <a:spcPts val="0"/>
                        </a:spcAft>
                        <a:buNone/>
                      </a:pPr>
                      <a:r>
                        <a:rPr lang="en"/>
                        <a:t>Density </a:t>
                      </a:r>
                      <a:endParaRPr/>
                    </a:p>
                  </a:txBody>
                  <a:tcPr marT="91425" marB="91425" marR="91425" marL="91425">
                    <a:solidFill>
                      <a:srgbClr val="F4CCCC"/>
                    </a:solidFill>
                  </a:tcPr>
                </a:tc>
              </a:tr>
              <a:tr h="441000">
                <a:tc>
                  <a:txBody>
                    <a:bodyPr/>
                    <a:lstStyle/>
                    <a:p>
                      <a:pPr indent="0" lvl="0" marL="0" rtl="0" algn="l">
                        <a:spcBef>
                          <a:spcPts val="0"/>
                        </a:spcBef>
                        <a:spcAft>
                          <a:spcPts val="0"/>
                        </a:spcAft>
                        <a:buNone/>
                      </a:pPr>
                      <a:r>
                        <a:rPr lang="en"/>
                        <a:t>4130 chromoly</a:t>
                      </a:r>
                      <a:endParaRPr/>
                    </a:p>
                  </a:txBody>
                  <a:tcPr marT="91425" marB="91425" marR="91425" marL="91425"/>
                </a:tc>
                <a:tc>
                  <a:txBody>
                    <a:bodyPr/>
                    <a:lstStyle/>
                    <a:p>
                      <a:pPr indent="0" lvl="0" marL="0" rtl="0" algn="l">
                        <a:spcBef>
                          <a:spcPts val="0"/>
                        </a:spcBef>
                        <a:spcAft>
                          <a:spcPts val="0"/>
                        </a:spcAft>
                        <a:buNone/>
                      </a:pPr>
                      <a:r>
                        <a:rPr lang="en"/>
                        <a:t>435 MPa</a:t>
                      </a:r>
                      <a:endParaRPr/>
                    </a:p>
                  </a:txBody>
                  <a:tcPr marT="91425" marB="91425" marR="91425" marL="91425"/>
                </a:tc>
                <a:tc>
                  <a:txBody>
                    <a:bodyPr/>
                    <a:lstStyle/>
                    <a:p>
                      <a:pPr indent="0" lvl="0" marL="0" rtl="0" algn="l">
                        <a:spcBef>
                          <a:spcPts val="0"/>
                        </a:spcBef>
                        <a:spcAft>
                          <a:spcPts val="0"/>
                        </a:spcAft>
                        <a:buNone/>
                      </a:pPr>
                      <a:r>
                        <a:rPr lang="en"/>
                        <a:t>560-</a:t>
                      </a:r>
                      <a:r>
                        <a:rPr lang="en"/>
                        <a:t>670 MPa</a:t>
                      </a:r>
                      <a:endParaRPr/>
                    </a:p>
                  </a:txBody>
                  <a:tcPr marT="91425" marB="91425" marR="91425" marL="91425"/>
                </a:tc>
                <a:tc>
                  <a:txBody>
                    <a:bodyPr/>
                    <a:lstStyle/>
                    <a:p>
                      <a:pPr indent="0" lvl="0" marL="0" rtl="0" algn="l">
                        <a:spcBef>
                          <a:spcPts val="0"/>
                        </a:spcBef>
                        <a:spcAft>
                          <a:spcPts val="0"/>
                        </a:spcAft>
                        <a:buNone/>
                      </a:pPr>
                      <a:r>
                        <a:rPr lang="en"/>
                        <a:t>7.85 g/cm^3</a:t>
                      </a:r>
                      <a:endParaRPr/>
                    </a:p>
                  </a:txBody>
                  <a:tcPr marT="91425" marB="91425" marR="91425" marL="91425"/>
                </a:tc>
              </a:tr>
              <a:tr h="508200">
                <a:tc>
                  <a:txBody>
                    <a:bodyPr/>
                    <a:lstStyle/>
                    <a:p>
                      <a:pPr indent="0" lvl="0" marL="0" rtl="0" algn="l">
                        <a:spcBef>
                          <a:spcPts val="0"/>
                        </a:spcBef>
                        <a:spcAft>
                          <a:spcPts val="0"/>
                        </a:spcAft>
                        <a:buNone/>
                      </a:pPr>
                      <a:r>
                        <a:rPr lang="en"/>
                        <a:t>1020 steel</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295 MPa</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395 MPa</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7.85 g/cm^3</a:t>
                      </a:r>
                      <a:endParaRPr/>
                    </a:p>
                  </a:txBody>
                  <a:tcPr marT="91425" marB="91425" marR="91425" marL="91425">
                    <a:solidFill>
                      <a:srgbClr val="F3F3F3"/>
                    </a:solidFill>
                  </a:tcPr>
                </a:tc>
              </a:tr>
              <a:tr h="508200">
                <a:tc>
                  <a:txBody>
                    <a:bodyPr/>
                    <a:lstStyle/>
                    <a:p>
                      <a:pPr indent="0" lvl="0" marL="0" rtl="0" algn="l">
                        <a:spcBef>
                          <a:spcPts val="0"/>
                        </a:spcBef>
                        <a:spcAft>
                          <a:spcPts val="0"/>
                        </a:spcAft>
                        <a:buNone/>
                      </a:pPr>
                      <a:r>
                        <a:rPr lang="en"/>
                        <a:t>6061-T6 Aluminum</a:t>
                      </a:r>
                      <a:endParaRPr/>
                    </a:p>
                  </a:txBody>
                  <a:tcPr marT="91425" marB="91425" marR="91425" marL="91425"/>
                </a:tc>
                <a:tc>
                  <a:txBody>
                    <a:bodyPr/>
                    <a:lstStyle/>
                    <a:p>
                      <a:pPr indent="0" lvl="0" marL="0" rtl="0" algn="l">
                        <a:spcBef>
                          <a:spcPts val="0"/>
                        </a:spcBef>
                        <a:spcAft>
                          <a:spcPts val="0"/>
                        </a:spcAft>
                        <a:buNone/>
                      </a:pPr>
                      <a:r>
                        <a:rPr lang="en"/>
                        <a:t>240 MPa</a:t>
                      </a:r>
                      <a:endParaRPr/>
                    </a:p>
                  </a:txBody>
                  <a:tcPr marT="91425" marB="91425" marR="91425" marL="91425"/>
                </a:tc>
                <a:tc>
                  <a:txBody>
                    <a:bodyPr/>
                    <a:lstStyle/>
                    <a:p>
                      <a:pPr indent="0" lvl="0" marL="0" rtl="0" algn="l">
                        <a:spcBef>
                          <a:spcPts val="0"/>
                        </a:spcBef>
                        <a:spcAft>
                          <a:spcPts val="0"/>
                        </a:spcAft>
                        <a:buNone/>
                      </a:pPr>
                      <a:r>
                        <a:rPr lang="en"/>
                        <a:t>290-</a:t>
                      </a:r>
                      <a:r>
                        <a:rPr lang="en"/>
                        <a:t>310 MPa</a:t>
                      </a:r>
                      <a:endParaRPr/>
                    </a:p>
                  </a:txBody>
                  <a:tcPr marT="91425" marB="91425" marR="91425" marL="91425"/>
                </a:tc>
                <a:tc>
                  <a:txBody>
                    <a:bodyPr/>
                    <a:lstStyle/>
                    <a:p>
                      <a:pPr indent="0" lvl="0" marL="0" rtl="0" algn="l">
                        <a:spcBef>
                          <a:spcPts val="0"/>
                        </a:spcBef>
                        <a:spcAft>
                          <a:spcPts val="0"/>
                        </a:spcAft>
                        <a:buNone/>
                      </a:pPr>
                      <a:r>
                        <a:rPr lang="en"/>
                        <a:t>2.7g/cm^3</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2509750" y="-9007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Selection and Justification</a:t>
            </a:r>
            <a:endParaRPr/>
          </a:p>
        </p:txBody>
      </p:sp>
      <p:sp>
        <p:nvSpPr>
          <p:cNvPr id="139" name="Google Shape;139;p20"/>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40" name="Google Shape;140;p20"/>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graphicFrame>
        <p:nvGraphicFramePr>
          <p:cNvPr id="141" name="Google Shape;141;p20"/>
          <p:cNvGraphicFramePr/>
          <p:nvPr/>
        </p:nvGraphicFramePr>
        <p:xfrm>
          <a:off x="802363" y="580025"/>
          <a:ext cx="3000000" cy="3000000"/>
        </p:xfrm>
        <a:graphic>
          <a:graphicData uri="http://schemas.openxmlformats.org/drawingml/2006/table">
            <a:tbl>
              <a:tblPr>
                <a:noFill/>
                <a:tableStyleId>{EC1CC5DD-C187-4891-9A92-52CEFC0E77BE}</a:tableStyleId>
              </a:tblPr>
              <a:tblGrid>
                <a:gridCol w="2546675"/>
                <a:gridCol w="2596050"/>
                <a:gridCol w="2372975"/>
              </a:tblGrid>
              <a:tr h="100000">
                <a:tc>
                  <a:txBody>
                    <a:bodyPr/>
                    <a:lstStyle/>
                    <a:p>
                      <a:pPr indent="0" lvl="0" marL="0" rtl="0" algn="l">
                        <a:spcBef>
                          <a:spcPts val="0"/>
                        </a:spcBef>
                        <a:spcAft>
                          <a:spcPts val="0"/>
                        </a:spcAft>
                        <a:buNone/>
                      </a:pPr>
                      <a:r>
                        <a:rPr lang="en"/>
                        <a:t>Material </a:t>
                      </a:r>
                      <a:endParaRPr/>
                    </a:p>
                  </a:txBody>
                  <a:tcPr marT="91425" marB="91425" marR="91425" marL="91425">
                    <a:solidFill>
                      <a:srgbClr val="F4CCCC"/>
                    </a:solidFill>
                  </a:tcPr>
                </a:tc>
                <a:tc>
                  <a:txBody>
                    <a:bodyPr/>
                    <a:lstStyle/>
                    <a:p>
                      <a:pPr indent="0" lvl="0" marL="0" rtl="0" algn="l">
                        <a:spcBef>
                          <a:spcPts val="0"/>
                        </a:spcBef>
                        <a:spcAft>
                          <a:spcPts val="0"/>
                        </a:spcAft>
                        <a:buNone/>
                      </a:pPr>
                      <a:r>
                        <a:rPr lang="en"/>
                        <a:t>Wall Thickness</a:t>
                      </a:r>
                      <a:endParaRPr/>
                    </a:p>
                  </a:txBody>
                  <a:tcPr marT="91425" marB="91425" marR="91425" marL="91425">
                    <a:solidFill>
                      <a:srgbClr val="F4CCCC"/>
                    </a:solidFill>
                  </a:tcPr>
                </a:tc>
                <a:tc>
                  <a:txBody>
                    <a:bodyPr/>
                    <a:lstStyle/>
                    <a:p>
                      <a:pPr indent="0" lvl="0" marL="0" rtl="0" algn="l">
                        <a:spcBef>
                          <a:spcPts val="0"/>
                        </a:spcBef>
                        <a:spcAft>
                          <a:spcPts val="0"/>
                        </a:spcAft>
                        <a:buNone/>
                      </a:pPr>
                      <a:r>
                        <a:rPr lang="en"/>
                        <a:t>$/Inch</a:t>
                      </a:r>
                      <a:endParaRPr/>
                    </a:p>
                  </a:txBody>
                  <a:tcPr marT="91425" marB="91425" marR="91425" marL="91425">
                    <a:solidFill>
                      <a:srgbClr val="F4CCCC"/>
                    </a:solidFill>
                  </a:tcPr>
                </a:tc>
              </a:tr>
              <a:tr h="399775">
                <a:tc>
                  <a:txBody>
                    <a:bodyPr/>
                    <a:lstStyle/>
                    <a:p>
                      <a:pPr indent="0" lvl="0" marL="0" rtl="0" algn="l">
                        <a:spcBef>
                          <a:spcPts val="0"/>
                        </a:spcBef>
                        <a:spcAft>
                          <a:spcPts val="0"/>
                        </a:spcAft>
                        <a:buNone/>
                      </a:pPr>
                      <a:r>
                        <a:rPr lang="en"/>
                        <a:t>6061-T6 Aluminum</a:t>
                      </a:r>
                      <a:endParaRPr/>
                    </a:p>
                  </a:txBody>
                  <a:tcPr marT="91425" marB="91425" marR="91425" marL="91425"/>
                </a:tc>
                <a:tc>
                  <a:txBody>
                    <a:bodyPr/>
                    <a:lstStyle/>
                    <a:p>
                      <a:pPr indent="0" lvl="0" marL="0" rtl="0" algn="l">
                        <a:spcBef>
                          <a:spcPts val="0"/>
                        </a:spcBef>
                        <a:spcAft>
                          <a:spcPts val="0"/>
                        </a:spcAft>
                        <a:buNone/>
                      </a:pPr>
                      <a:r>
                        <a:rPr lang="en"/>
                        <a:t>0.049”</a:t>
                      </a:r>
                      <a:endParaRPr/>
                    </a:p>
                  </a:txBody>
                  <a:tcPr marT="91425" marB="91425" marR="91425" marL="91425"/>
                </a:tc>
                <a:tc>
                  <a:txBody>
                    <a:bodyPr/>
                    <a:lstStyle/>
                    <a:p>
                      <a:pPr indent="0" lvl="0" marL="0" rtl="0" algn="l">
                        <a:spcBef>
                          <a:spcPts val="0"/>
                        </a:spcBef>
                        <a:spcAft>
                          <a:spcPts val="0"/>
                        </a:spcAft>
                        <a:buNone/>
                      </a:pPr>
                      <a:r>
                        <a:rPr lang="en"/>
                        <a:t>$0.95/in</a:t>
                      </a:r>
                      <a:endParaRPr/>
                    </a:p>
                  </a:txBody>
                  <a:tcPr marT="91425" marB="91425" marR="91425" marL="91425"/>
                </a:tc>
              </a:tr>
              <a:tr h="399775">
                <a:tc>
                  <a:txBody>
                    <a:bodyPr/>
                    <a:lstStyle/>
                    <a:p>
                      <a:pPr indent="0" lvl="0" marL="0" rtl="0" algn="l">
                        <a:spcBef>
                          <a:spcPts val="0"/>
                        </a:spcBef>
                        <a:spcAft>
                          <a:spcPts val="0"/>
                        </a:spcAft>
                        <a:buClr>
                          <a:schemeClr val="dk2"/>
                        </a:buClr>
                        <a:buSzPts val="1100"/>
                        <a:buFont typeface="Arial"/>
                        <a:buNone/>
                      </a:pPr>
                      <a:r>
                        <a:rPr lang="en">
                          <a:solidFill>
                            <a:schemeClr val="dk2"/>
                          </a:solidFill>
                        </a:rPr>
                        <a:t>6061-T6 Aluminum</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0.065”</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$0.97/in</a:t>
                      </a:r>
                      <a:endParaRPr/>
                    </a:p>
                  </a:txBody>
                  <a:tcPr marT="91425" marB="91425" marR="91425" marL="91425">
                    <a:solidFill>
                      <a:srgbClr val="F3F3F3"/>
                    </a:solidFill>
                  </a:tcPr>
                </a:tc>
              </a:tr>
              <a:tr h="399775">
                <a:tc>
                  <a:txBody>
                    <a:bodyPr/>
                    <a:lstStyle/>
                    <a:p>
                      <a:pPr indent="0" lvl="0" marL="0" rtl="0" algn="l">
                        <a:spcBef>
                          <a:spcPts val="0"/>
                        </a:spcBef>
                        <a:spcAft>
                          <a:spcPts val="0"/>
                        </a:spcAft>
                        <a:buClr>
                          <a:schemeClr val="dk2"/>
                        </a:buClr>
                        <a:buSzPts val="1100"/>
                        <a:buFont typeface="Arial"/>
                        <a:buNone/>
                      </a:pPr>
                      <a:r>
                        <a:rPr lang="en">
                          <a:solidFill>
                            <a:schemeClr val="dk2"/>
                          </a:solidFill>
                        </a:rPr>
                        <a:t>6061-T6 Aluminum</a:t>
                      </a:r>
                      <a:endParaRPr/>
                    </a:p>
                  </a:txBody>
                  <a:tcPr marT="91425" marB="91425" marR="91425" marL="91425"/>
                </a:tc>
                <a:tc>
                  <a:txBody>
                    <a:bodyPr/>
                    <a:lstStyle/>
                    <a:p>
                      <a:pPr indent="0" lvl="0" marL="0" rtl="0" algn="l">
                        <a:spcBef>
                          <a:spcPts val="0"/>
                        </a:spcBef>
                        <a:spcAft>
                          <a:spcPts val="0"/>
                        </a:spcAft>
                        <a:buNone/>
                      </a:pPr>
                      <a:r>
                        <a:rPr lang="en"/>
                        <a:t>0.095”</a:t>
                      </a:r>
                      <a:endParaRPr/>
                    </a:p>
                  </a:txBody>
                  <a:tcPr marT="91425" marB="91425" marR="91425" marL="91425"/>
                </a:tc>
                <a:tc>
                  <a:txBody>
                    <a:bodyPr/>
                    <a:lstStyle/>
                    <a:p>
                      <a:pPr indent="0" lvl="0" marL="0" rtl="0" algn="l">
                        <a:spcBef>
                          <a:spcPts val="0"/>
                        </a:spcBef>
                        <a:spcAft>
                          <a:spcPts val="0"/>
                        </a:spcAft>
                        <a:buNone/>
                      </a:pPr>
                      <a:r>
                        <a:rPr lang="en"/>
                        <a:t>$1.74/in</a:t>
                      </a:r>
                      <a:endParaRPr/>
                    </a:p>
                  </a:txBody>
                  <a:tcPr marT="91425" marB="91425" marR="91425" marL="91425"/>
                </a:tc>
              </a:tr>
              <a:tr h="399775">
                <a:tc>
                  <a:txBody>
                    <a:bodyPr/>
                    <a:lstStyle/>
                    <a:p>
                      <a:pPr indent="0" lvl="0" marL="0" rtl="0" algn="l">
                        <a:spcBef>
                          <a:spcPts val="0"/>
                        </a:spcBef>
                        <a:spcAft>
                          <a:spcPts val="0"/>
                        </a:spcAft>
                        <a:buNone/>
                      </a:pPr>
                      <a:r>
                        <a:rPr lang="en"/>
                        <a:t>4130 </a:t>
                      </a:r>
                      <a:r>
                        <a:rPr lang="en"/>
                        <a:t>Chromoly</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0.049”</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$2.76/in</a:t>
                      </a:r>
                      <a:endParaRPr/>
                    </a:p>
                  </a:txBody>
                  <a:tcPr marT="91425" marB="91425" marR="91425" marL="91425">
                    <a:solidFill>
                      <a:srgbClr val="F3F3F3"/>
                    </a:solidFill>
                  </a:tcPr>
                </a:tc>
              </a:tr>
              <a:tr h="399775">
                <a:tc>
                  <a:txBody>
                    <a:bodyPr/>
                    <a:lstStyle/>
                    <a:p>
                      <a:pPr indent="0" lvl="0" marL="0" rtl="0" algn="l">
                        <a:spcBef>
                          <a:spcPts val="0"/>
                        </a:spcBef>
                        <a:spcAft>
                          <a:spcPts val="0"/>
                        </a:spcAft>
                        <a:buNone/>
                      </a:pPr>
                      <a:r>
                        <a:rPr lang="en"/>
                        <a:t>4130 </a:t>
                      </a:r>
                      <a:r>
                        <a:rPr lang="en"/>
                        <a:t>Chromoly</a:t>
                      </a:r>
                      <a:r>
                        <a:rPr lang="en"/>
                        <a:t> </a:t>
                      </a:r>
                      <a:endParaRPr/>
                    </a:p>
                  </a:txBody>
                  <a:tcPr marT="91425" marB="91425" marR="91425" marL="91425"/>
                </a:tc>
                <a:tc>
                  <a:txBody>
                    <a:bodyPr/>
                    <a:lstStyle/>
                    <a:p>
                      <a:pPr indent="0" lvl="0" marL="0" rtl="0" algn="l">
                        <a:spcBef>
                          <a:spcPts val="0"/>
                        </a:spcBef>
                        <a:spcAft>
                          <a:spcPts val="0"/>
                        </a:spcAft>
                        <a:buNone/>
                      </a:pPr>
                      <a:r>
                        <a:rPr lang="en"/>
                        <a:t>0.065”</a:t>
                      </a:r>
                      <a:endParaRPr/>
                    </a:p>
                  </a:txBody>
                  <a:tcPr marT="91425" marB="91425" marR="91425" marL="91425"/>
                </a:tc>
                <a:tc>
                  <a:txBody>
                    <a:bodyPr/>
                    <a:lstStyle/>
                    <a:p>
                      <a:pPr indent="0" lvl="0" marL="0" rtl="0" algn="l">
                        <a:spcBef>
                          <a:spcPts val="0"/>
                        </a:spcBef>
                        <a:spcAft>
                          <a:spcPts val="0"/>
                        </a:spcAft>
                        <a:buNone/>
                      </a:pPr>
                      <a:r>
                        <a:rPr lang="en"/>
                        <a:t>$1.68/in</a:t>
                      </a:r>
                      <a:endParaRPr/>
                    </a:p>
                  </a:txBody>
                  <a:tcPr marT="91425" marB="91425" marR="91425" marL="91425"/>
                </a:tc>
              </a:tr>
              <a:tr h="399775">
                <a:tc>
                  <a:txBody>
                    <a:bodyPr/>
                    <a:lstStyle/>
                    <a:p>
                      <a:pPr indent="0" lvl="0" marL="0" rtl="0" algn="l">
                        <a:spcBef>
                          <a:spcPts val="0"/>
                        </a:spcBef>
                        <a:spcAft>
                          <a:spcPts val="0"/>
                        </a:spcAft>
                        <a:buNone/>
                      </a:pPr>
                      <a:r>
                        <a:rPr lang="en"/>
                        <a:t>4130 Chromoly</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0.095”</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$2.02/in</a:t>
                      </a:r>
                      <a:endParaRPr/>
                    </a:p>
                  </a:txBody>
                  <a:tcPr marT="91425" marB="91425" marR="91425" marL="91425">
                    <a:solidFill>
                      <a:srgbClr val="F3F3F3"/>
                    </a:solidFill>
                  </a:tcPr>
                </a:tc>
              </a:tr>
              <a:tr h="390825">
                <a:tc>
                  <a:txBody>
                    <a:bodyPr/>
                    <a:lstStyle/>
                    <a:p>
                      <a:pPr indent="0" lvl="0" marL="0" rtl="0" algn="l">
                        <a:spcBef>
                          <a:spcPts val="0"/>
                        </a:spcBef>
                        <a:spcAft>
                          <a:spcPts val="0"/>
                        </a:spcAft>
                        <a:buNone/>
                      </a:pPr>
                      <a:r>
                        <a:rPr lang="en"/>
                        <a:t>1020 Steel</a:t>
                      </a:r>
                      <a:endParaRPr/>
                    </a:p>
                  </a:txBody>
                  <a:tcPr marT="91425" marB="91425" marR="91425" marL="91425"/>
                </a:tc>
                <a:tc>
                  <a:txBody>
                    <a:bodyPr/>
                    <a:lstStyle/>
                    <a:p>
                      <a:pPr indent="0" lvl="0" marL="0" rtl="0" algn="l">
                        <a:spcBef>
                          <a:spcPts val="0"/>
                        </a:spcBef>
                        <a:spcAft>
                          <a:spcPts val="0"/>
                        </a:spcAft>
                        <a:buNone/>
                      </a:pPr>
                      <a:r>
                        <a:rPr lang="en"/>
                        <a:t>0.049”</a:t>
                      </a:r>
                      <a:endParaRPr/>
                    </a:p>
                  </a:txBody>
                  <a:tcPr marT="91425" marB="91425" marR="91425" marL="91425"/>
                </a:tc>
                <a:tc>
                  <a:txBody>
                    <a:bodyPr/>
                    <a:lstStyle/>
                    <a:p>
                      <a:pPr indent="0" lvl="0" marL="0" rtl="0" algn="l">
                        <a:spcBef>
                          <a:spcPts val="0"/>
                        </a:spcBef>
                        <a:spcAft>
                          <a:spcPts val="0"/>
                        </a:spcAft>
                        <a:buNone/>
                      </a:pPr>
                      <a:r>
                        <a:rPr lang="en"/>
                        <a:t>$0.58/in</a:t>
                      </a:r>
                      <a:endParaRPr/>
                    </a:p>
                  </a:txBody>
                  <a:tcPr marT="91425" marB="91425" marR="91425" marL="91425"/>
                </a:tc>
              </a:tr>
              <a:tr h="390825">
                <a:tc>
                  <a:txBody>
                    <a:bodyPr/>
                    <a:lstStyle/>
                    <a:p>
                      <a:pPr indent="0" lvl="0" marL="0" rtl="0" algn="l">
                        <a:spcBef>
                          <a:spcPts val="0"/>
                        </a:spcBef>
                        <a:spcAft>
                          <a:spcPts val="0"/>
                        </a:spcAft>
                        <a:buNone/>
                      </a:pPr>
                      <a:r>
                        <a:rPr lang="en"/>
                        <a:t>1020 Steel</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0.065”</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$0.54/in</a:t>
                      </a:r>
                      <a:endParaRPr/>
                    </a:p>
                  </a:txBody>
                  <a:tcPr marT="91425" marB="91425" marR="91425" marL="91425">
                    <a:solidFill>
                      <a:srgbClr val="F3F3F3"/>
                    </a:solidFill>
                  </a:tcPr>
                </a:tc>
              </a:tr>
              <a:tr h="172075">
                <a:tc>
                  <a:txBody>
                    <a:bodyPr/>
                    <a:lstStyle/>
                    <a:p>
                      <a:pPr indent="0" lvl="0" marL="0" rtl="0" algn="l">
                        <a:spcBef>
                          <a:spcPts val="0"/>
                        </a:spcBef>
                        <a:spcAft>
                          <a:spcPts val="0"/>
                        </a:spcAft>
                        <a:buNone/>
                      </a:pPr>
                      <a:r>
                        <a:rPr lang="en"/>
                        <a:t>1020 Steel</a:t>
                      </a:r>
                      <a:endParaRPr/>
                    </a:p>
                  </a:txBody>
                  <a:tcPr marT="91425" marB="91425" marR="91425" marL="91425"/>
                </a:tc>
                <a:tc>
                  <a:txBody>
                    <a:bodyPr/>
                    <a:lstStyle/>
                    <a:p>
                      <a:pPr indent="0" lvl="0" marL="0" rtl="0" algn="l">
                        <a:spcBef>
                          <a:spcPts val="0"/>
                        </a:spcBef>
                        <a:spcAft>
                          <a:spcPts val="0"/>
                        </a:spcAft>
                        <a:buNone/>
                      </a:pPr>
                      <a:r>
                        <a:rPr lang="en"/>
                        <a:t>0.095”</a:t>
                      </a:r>
                      <a:endParaRPr/>
                    </a:p>
                  </a:txBody>
                  <a:tcPr marT="91425" marB="91425" marR="91425" marL="91425"/>
                </a:tc>
                <a:tc>
                  <a:txBody>
                    <a:bodyPr/>
                    <a:lstStyle/>
                    <a:p>
                      <a:pPr indent="0" lvl="0" marL="0" rtl="0" algn="l">
                        <a:spcBef>
                          <a:spcPts val="0"/>
                        </a:spcBef>
                        <a:spcAft>
                          <a:spcPts val="0"/>
                        </a:spcAft>
                        <a:buNone/>
                      </a:pPr>
                      <a:r>
                        <a:rPr lang="en"/>
                        <a:t>$0.67/in</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Selection and Justification</a:t>
            </a:r>
            <a:endParaRPr/>
          </a:p>
        </p:txBody>
      </p:sp>
      <p:sp>
        <p:nvSpPr>
          <p:cNvPr id="147" name="Google Shape;147;p21"/>
          <p:cNvSpPr txBox="1"/>
          <p:nvPr>
            <p:ph idx="1" type="body"/>
          </p:nvPr>
        </p:nvSpPr>
        <p:spPr>
          <a:xfrm>
            <a:off x="2324025" y="1211350"/>
            <a:ext cx="6398100" cy="3254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Why we choose 4130 Chromoly</a:t>
            </a:r>
            <a:endParaRPr/>
          </a:p>
          <a:p>
            <a:pPr indent="-317500" lvl="1" marL="914400" rtl="0" algn="l">
              <a:spcBef>
                <a:spcPts val="0"/>
              </a:spcBef>
              <a:spcAft>
                <a:spcPts val="0"/>
              </a:spcAft>
              <a:buSzPts val="1400"/>
              <a:buChar char="○"/>
            </a:pPr>
            <a:r>
              <a:rPr lang="en"/>
              <a:t>4130 has higher </a:t>
            </a:r>
            <a:r>
              <a:rPr lang="en"/>
              <a:t>yield</a:t>
            </a:r>
            <a:r>
              <a:rPr lang="en"/>
              <a:t> and tensile </a:t>
            </a:r>
            <a:r>
              <a:rPr lang="en"/>
              <a:t>strength</a:t>
            </a:r>
            <a:r>
              <a:rPr lang="en"/>
              <a:t> so we need less to make the chassis strong and meet FSAE Safety </a:t>
            </a:r>
            <a:r>
              <a:rPr lang="en"/>
              <a:t>requirement - cuts weight</a:t>
            </a:r>
            <a:endParaRPr/>
          </a:p>
          <a:p>
            <a:pPr indent="-317500" lvl="1" marL="914400" rtl="0" algn="l">
              <a:spcBef>
                <a:spcPts val="0"/>
              </a:spcBef>
              <a:spcAft>
                <a:spcPts val="0"/>
              </a:spcAft>
              <a:buSzPts val="1400"/>
              <a:buChar char="○"/>
            </a:pPr>
            <a:r>
              <a:rPr lang="en"/>
              <a:t>4130 resists bending better and keeps suspension geometry stable and will improve overall handling </a:t>
            </a:r>
            <a:endParaRPr/>
          </a:p>
          <a:p>
            <a:pPr indent="-317500" lvl="1" marL="914400" rtl="0" algn="l">
              <a:spcBef>
                <a:spcPts val="0"/>
              </a:spcBef>
              <a:spcAft>
                <a:spcPts val="0"/>
              </a:spcAft>
              <a:buSzPts val="1400"/>
              <a:buChar char="○"/>
            </a:pPr>
            <a:r>
              <a:rPr lang="en"/>
              <a:t> 4130 chromoly is the industry standard for race car frames and roll cages and has well-documented performance, reliability, and wide availability in tubing sizes</a:t>
            </a:r>
            <a:endParaRPr/>
          </a:p>
        </p:txBody>
      </p:sp>
      <p:sp>
        <p:nvSpPr>
          <p:cNvPr id="148" name="Google Shape;148;p21"/>
          <p:cNvSpPr/>
          <p:nvPr/>
        </p:nvSpPr>
        <p:spPr>
          <a:xfrm>
            <a:off x="0" y="4598175"/>
            <a:ext cx="9144000" cy="545400"/>
          </a:xfrm>
          <a:prstGeom prst="rect">
            <a:avLst/>
          </a:prstGeom>
          <a:solidFill>
            <a:srgbClr val="D01F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49" name="Google Shape;149;p21"/>
          <p:cNvPicPr preferRelativeResize="0"/>
          <p:nvPr/>
        </p:nvPicPr>
        <p:blipFill rotWithShape="1">
          <a:blip r:embed="rId3">
            <a:alphaModFix/>
          </a:blip>
          <a:srcRect b="21457" l="0" r="0" t="18370"/>
          <a:stretch/>
        </p:blipFill>
        <p:spPr>
          <a:xfrm>
            <a:off x="8318076" y="4598175"/>
            <a:ext cx="825925" cy="496950"/>
          </a:xfrm>
          <a:prstGeom prst="rect">
            <a:avLst/>
          </a:prstGeom>
          <a:noFill/>
          <a:ln>
            <a:noFill/>
          </a:ln>
        </p:spPr>
      </p:pic>
      <p:pic>
        <p:nvPicPr>
          <p:cNvPr id="150" name="Google Shape;150;p21"/>
          <p:cNvPicPr preferRelativeResize="0"/>
          <p:nvPr/>
        </p:nvPicPr>
        <p:blipFill>
          <a:blip r:embed="rId4">
            <a:alphaModFix/>
          </a:blip>
          <a:stretch>
            <a:fillRect/>
          </a:stretch>
        </p:blipFill>
        <p:spPr>
          <a:xfrm>
            <a:off x="251925" y="2571747"/>
            <a:ext cx="2345326" cy="1259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