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5"/>
  </p:notesMasterIdLst>
  <p:handoutMasterIdLst>
    <p:handoutMasterId r:id="rId26"/>
  </p:handoutMasterIdLst>
  <p:sldIdLst>
    <p:sldId id="576" r:id="rId6"/>
    <p:sldId id="577" r:id="rId7"/>
    <p:sldId id="578" r:id="rId8"/>
    <p:sldId id="607" r:id="rId9"/>
    <p:sldId id="608" r:id="rId10"/>
    <p:sldId id="579" r:id="rId11"/>
    <p:sldId id="580" r:id="rId12"/>
    <p:sldId id="612" r:id="rId13"/>
    <p:sldId id="610" r:id="rId14"/>
    <p:sldId id="611" r:id="rId15"/>
    <p:sldId id="581" r:id="rId16"/>
    <p:sldId id="598" r:id="rId17"/>
    <p:sldId id="597" r:id="rId18"/>
    <p:sldId id="605" r:id="rId19"/>
    <p:sldId id="588" r:id="rId20"/>
    <p:sldId id="589" r:id="rId21"/>
    <p:sldId id="594" r:id="rId22"/>
    <p:sldId id="582" r:id="rId23"/>
    <p:sldId id="30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 Options" id="{C9DB2FA4-B327-F746-BBAC-AABAF3CD7FE7}">
          <p14:sldIdLst>
            <p14:sldId id="576"/>
          </p14:sldIdLst>
        </p14:section>
        <p14:section name="Presentation Deck" id="{D3C79398-27A5-B447-902C-FAE58BDE38E6}">
          <p14:sldIdLst>
            <p14:sldId id="577"/>
            <p14:sldId id="578"/>
            <p14:sldId id="607"/>
            <p14:sldId id="608"/>
            <p14:sldId id="579"/>
            <p14:sldId id="580"/>
            <p14:sldId id="612"/>
            <p14:sldId id="610"/>
            <p14:sldId id="611"/>
            <p14:sldId id="581"/>
            <p14:sldId id="598"/>
            <p14:sldId id="597"/>
            <p14:sldId id="605"/>
            <p14:sldId id="588"/>
            <p14:sldId id="589"/>
            <p14:sldId id="594"/>
            <p14:sldId id="582"/>
            <p14:sldId id="300"/>
          </p14:sldIdLst>
        </p14:section>
      </p14:sectionLst>
    </p:ext>
    <p:ext uri="{EFAFB233-063F-42B5-8137-9DF3F51BA10A}">
      <p15:sldGuideLst xmlns:p15="http://schemas.microsoft.com/office/powerpoint/2012/main">
        <p15:guide id="3" pos="7392" userDrawn="1">
          <p15:clr>
            <a:srgbClr val="A4A3A4"/>
          </p15:clr>
        </p15:guide>
        <p15:guide id="8" orient="horz" pos="1008" userDrawn="1">
          <p15:clr>
            <a:srgbClr val="A4A3A4"/>
          </p15:clr>
        </p15:guide>
        <p15:guide id="9" orient="horz" pos="459" userDrawn="1">
          <p15:clr>
            <a:srgbClr val="A4A3A4"/>
          </p15:clr>
        </p15:guide>
        <p15:guide id="10" orient="horz" pos="4032" userDrawn="1">
          <p15:clr>
            <a:srgbClr val="A4A3A4"/>
          </p15:clr>
        </p15:guide>
        <p15:guide id="12" pos="288" userDrawn="1">
          <p15:clr>
            <a:srgbClr val="A4A3A4"/>
          </p15:clr>
        </p15:guide>
        <p15:guide id="13" orient="horz" pos="2880" userDrawn="1">
          <p15:clr>
            <a:srgbClr val="A4A3A4"/>
          </p15:clr>
        </p15:guide>
        <p15:guide id="14" orient="horz" pos="2328" userDrawn="1">
          <p15:clr>
            <a:srgbClr val="A4A3A4"/>
          </p15:clr>
        </p15:guide>
        <p15:guide id="15" pos="11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Saidi" initials="SS" lastIdx="2" clrIdx="0">
    <p:extLst>
      <p:ext uri="{19B8F6BF-5375-455C-9EA6-DF929625EA0E}">
        <p15:presenceInfo xmlns:p15="http://schemas.microsoft.com/office/powerpoint/2012/main" userId="S::sara.saidi@ahpcare.com::7abeae72-38f7-4cf5-b28a-e41f27648b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99"/>
    <a:srgbClr val="407EC9"/>
    <a:srgbClr val="021454"/>
    <a:srgbClr val="141B4D"/>
    <a:srgbClr val="5B5C5B"/>
    <a:srgbClr val="FFFFFF"/>
    <a:srgbClr val="F7FB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pos="7392"/>
        <p:guide orient="horz" pos="1008"/>
        <p:guide orient="horz" pos="459"/>
        <p:guide orient="horz" pos="4032"/>
        <p:guide pos="288"/>
        <p:guide orient="horz" pos="2880"/>
        <p:guide orient="horz" pos="2328"/>
        <p:guide pos="11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22602A-0562-4382-9D85-D4DC6E3E2A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FEF9A29-4892-4362-9482-7309C34587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326372-B9B8-473C-85AE-26F96D6BEDBC}" type="datetimeFigureOut">
              <a:rPr lang="en-US" smtClean="0"/>
              <a:t>6/1/2026</a:t>
            </a:fld>
            <a:endParaRPr lang="en-US"/>
          </a:p>
        </p:txBody>
      </p:sp>
      <p:sp>
        <p:nvSpPr>
          <p:cNvPr id="4" name="Footer Placeholder 3">
            <a:extLst>
              <a:ext uri="{FF2B5EF4-FFF2-40B4-BE49-F238E27FC236}">
                <a16:creationId xmlns:a16="http://schemas.microsoft.com/office/drawing/2014/main" id="{7B80C7A9-428E-4CC6-AACF-5C43BA263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740B6C-F548-473A-B51D-F14B2D65F1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C2C5BE-7935-4DE3-B645-2C501F74AB6D}" type="slidenum">
              <a:rPr lang="en-US" smtClean="0"/>
              <a:t>‹#›</a:t>
            </a:fld>
            <a:endParaRPr lang="en-US"/>
          </a:p>
        </p:txBody>
      </p:sp>
    </p:spTree>
    <p:extLst>
      <p:ext uri="{BB962C8B-B14F-4D97-AF65-F5344CB8AC3E}">
        <p14:creationId xmlns:p14="http://schemas.microsoft.com/office/powerpoint/2010/main" val="111709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CC0061-0E7E-4B1B-AE72-5E3691692199}" type="datetimeFigureOut">
              <a:rPr lang="en-US" smtClean="0"/>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3B8F85-0215-46D4-91EF-17E9AA1BC490}" type="slidenum">
              <a:rPr lang="en-US" smtClean="0"/>
              <a:t>‹#›</a:t>
            </a:fld>
            <a:endParaRPr lang="en-US"/>
          </a:p>
        </p:txBody>
      </p:sp>
    </p:spTree>
    <p:extLst>
      <p:ext uri="{BB962C8B-B14F-4D97-AF65-F5344CB8AC3E}">
        <p14:creationId xmlns:p14="http://schemas.microsoft.com/office/powerpoint/2010/main" val="4240004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2</a:t>
            </a:fld>
            <a:endParaRPr lang="en-US"/>
          </a:p>
        </p:txBody>
      </p:sp>
    </p:spTree>
    <p:extLst>
      <p:ext uri="{BB962C8B-B14F-4D97-AF65-F5344CB8AC3E}">
        <p14:creationId xmlns:p14="http://schemas.microsoft.com/office/powerpoint/2010/main" val="1738428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18</a:t>
            </a:fld>
            <a:endParaRPr lang="en-US"/>
          </a:p>
        </p:txBody>
      </p:sp>
    </p:spTree>
    <p:extLst>
      <p:ext uri="{BB962C8B-B14F-4D97-AF65-F5344CB8AC3E}">
        <p14:creationId xmlns:p14="http://schemas.microsoft.com/office/powerpoint/2010/main" val="2116796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19</a:t>
            </a:fld>
            <a:endParaRPr lang="en-US"/>
          </a:p>
        </p:txBody>
      </p:sp>
    </p:spTree>
    <p:extLst>
      <p:ext uri="{BB962C8B-B14F-4D97-AF65-F5344CB8AC3E}">
        <p14:creationId xmlns:p14="http://schemas.microsoft.com/office/powerpoint/2010/main" val="2815989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6</a:t>
            </a:fld>
            <a:endParaRPr lang="en-US"/>
          </a:p>
        </p:txBody>
      </p:sp>
    </p:spTree>
    <p:extLst>
      <p:ext uri="{BB962C8B-B14F-4D97-AF65-F5344CB8AC3E}">
        <p14:creationId xmlns:p14="http://schemas.microsoft.com/office/powerpoint/2010/main" val="316683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7</a:t>
            </a:fld>
            <a:endParaRPr lang="en-US"/>
          </a:p>
        </p:txBody>
      </p:sp>
    </p:spTree>
    <p:extLst>
      <p:ext uri="{BB962C8B-B14F-4D97-AF65-F5344CB8AC3E}">
        <p14:creationId xmlns:p14="http://schemas.microsoft.com/office/powerpoint/2010/main" val="630105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9</a:t>
            </a:fld>
            <a:endParaRPr lang="en-US"/>
          </a:p>
        </p:txBody>
      </p:sp>
    </p:spTree>
    <p:extLst>
      <p:ext uri="{BB962C8B-B14F-4D97-AF65-F5344CB8AC3E}">
        <p14:creationId xmlns:p14="http://schemas.microsoft.com/office/powerpoint/2010/main" val="963966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11</a:t>
            </a:fld>
            <a:endParaRPr lang="en-US"/>
          </a:p>
        </p:txBody>
      </p:sp>
    </p:spTree>
    <p:extLst>
      <p:ext uri="{BB962C8B-B14F-4D97-AF65-F5344CB8AC3E}">
        <p14:creationId xmlns:p14="http://schemas.microsoft.com/office/powerpoint/2010/main" val="3362427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12</a:t>
            </a:fld>
            <a:endParaRPr lang="en-US"/>
          </a:p>
        </p:txBody>
      </p:sp>
    </p:spTree>
    <p:extLst>
      <p:ext uri="{BB962C8B-B14F-4D97-AF65-F5344CB8AC3E}">
        <p14:creationId xmlns:p14="http://schemas.microsoft.com/office/powerpoint/2010/main" val="4059624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13</a:t>
            </a:fld>
            <a:endParaRPr lang="en-US"/>
          </a:p>
        </p:txBody>
      </p:sp>
    </p:spTree>
    <p:extLst>
      <p:ext uri="{BB962C8B-B14F-4D97-AF65-F5344CB8AC3E}">
        <p14:creationId xmlns:p14="http://schemas.microsoft.com/office/powerpoint/2010/main" val="2997695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14</a:t>
            </a:fld>
            <a:endParaRPr lang="en-US"/>
          </a:p>
        </p:txBody>
      </p:sp>
    </p:spTree>
    <p:extLst>
      <p:ext uri="{BB962C8B-B14F-4D97-AF65-F5344CB8AC3E}">
        <p14:creationId xmlns:p14="http://schemas.microsoft.com/office/powerpoint/2010/main" val="2140379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3B8F85-0215-46D4-91EF-17E9AA1BC490}" type="slidenum">
              <a:rPr lang="en-US" smtClean="0"/>
              <a:t>16</a:t>
            </a:fld>
            <a:endParaRPr lang="en-US"/>
          </a:p>
        </p:txBody>
      </p:sp>
    </p:spTree>
    <p:extLst>
      <p:ext uri="{BB962C8B-B14F-4D97-AF65-F5344CB8AC3E}">
        <p14:creationId xmlns:p14="http://schemas.microsoft.com/office/powerpoint/2010/main" val="1083446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Placeholder 13">
            <a:extLst>
              <a:ext uri="{FF2B5EF4-FFF2-40B4-BE49-F238E27FC236}">
                <a16:creationId xmlns:a16="http://schemas.microsoft.com/office/drawing/2014/main" id="{FBFB810E-CFB6-EF4E-84EC-B4B7FB5850A1}"/>
              </a:ext>
            </a:extLst>
          </p:cNvPr>
          <p:cNvSpPr>
            <a:spLocks noGrp="1"/>
          </p:cNvSpPr>
          <p:nvPr>
            <p:ph type="title" hasCustomPrompt="1"/>
          </p:nvPr>
        </p:nvSpPr>
        <p:spPr>
          <a:xfrm>
            <a:off x="1012593" y="4470967"/>
            <a:ext cx="10477252" cy="1325563"/>
          </a:xfrm>
          <a:prstGeom prst="rect">
            <a:avLst/>
          </a:prstGeom>
        </p:spPr>
        <p:txBody>
          <a:bodyPr vert="horz" lIns="91440" tIns="45720" rIns="91440" bIns="45720" rtlCol="0" anchor="ctr">
            <a:normAutofit/>
          </a:bodyPr>
          <a:lstStyle/>
          <a:p>
            <a:r>
              <a:rPr lang="en-US"/>
              <a:t>(School Name Here)</a:t>
            </a:r>
          </a:p>
        </p:txBody>
      </p:sp>
    </p:spTree>
    <p:extLst>
      <p:ext uri="{BB962C8B-B14F-4D97-AF65-F5344CB8AC3E}">
        <p14:creationId xmlns:p14="http://schemas.microsoft.com/office/powerpoint/2010/main" val="2494611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7CBB7F4-8FBE-AD4D-AE35-238B19A198E4}"/>
              </a:ext>
            </a:extLst>
          </p:cNvPr>
          <p:cNvSpPr>
            <a:spLocks noGrp="1"/>
          </p:cNvSpPr>
          <p:nvPr>
            <p:ph idx="1"/>
          </p:nvPr>
        </p:nvSpPr>
        <p:spPr>
          <a:xfrm>
            <a:off x="731520" y="1397001"/>
            <a:ext cx="11098530" cy="4309970"/>
          </a:xfrm>
          <a:prstGeom prst="rect">
            <a:avLst/>
          </a:prstGeom>
        </p:spPr>
        <p:txBody>
          <a:bodyPr/>
          <a:lstStyle>
            <a:lvl1pPr>
              <a:defRPr>
                <a:solidFill>
                  <a:schemeClr val="bg2">
                    <a:lumMod val="25000"/>
                  </a:schemeClr>
                </a:solidFill>
                <a:latin typeface="Franklin Gothic Book" panose="020B0503020102020204" pitchFamily="34" charset="0"/>
              </a:defRPr>
            </a:lvl1pPr>
            <a:lvl2pPr>
              <a:defRPr>
                <a:solidFill>
                  <a:schemeClr val="bg2">
                    <a:lumMod val="25000"/>
                  </a:schemeClr>
                </a:solidFill>
                <a:latin typeface="Franklin Gothic Book" panose="020B0503020102020204" pitchFamily="34" charset="0"/>
              </a:defRPr>
            </a:lvl2pPr>
            <a:lvl3pPr>
              <a:defRPr>
                <a:solidFill>
                  <a:schemeClr val="bg2">
                    <a:lumMod val="25000"/>
                  </a:schemeClr>
                </a:solidFill>
                <a:latin typeface="Franklin Gothic Book" panose="020B0503020102020204" pitchFamily="34" charset="0"/>
              </a:defRPr>
            </a:lvl3pPr>
            <a:lvl4pPr>
              <a:defRPr>
                <a:solidFill>
                  <a:schemeClr val="bg2">
                    <a:lumMod val="25000"/>
                  </a:schemeClr>
                </a:solidFill>
                <a:latin typeface="Franklin Gothic Book" panose="020B0503020102020204" pitchFamily="34" charset="0"/>
              </a:defRPr>
            </a:lvl4pPr>
            <a:lvl5pPr>
              <a:defRPr>
                <a:solidFill>
                  <a:schemeClr val="bg2">
                    <a:lumMod val="25000"/>
                  </a:schemeClr>
                </a:solidFill>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E90DECEE-110E-0C48-876D-6B8FC68DA9DD}"/>
              </a:ext>
            </a:extLst>
          </p:cNvPr>
          <p:cNvSpPr>
            <a:spLocks noGrp="1"/>
          </p:cNvSpPr>
          <p:nvPr>
            <p:ph type="title"/>
          </p:nvPr>
        </p:nvSpPr>
        <p:spPr>
          <a:xfrm>
            <a:off x="731520" y="127000"/>
            <a:ext cx="11098530" cy="1132775"/>
          </a:xfrm>
          <a:prstGeom prst="rect">
            <a:avLst/>
          </a:prstGeom>
        </p:spPr>
        <p:txBody>
          <a:bodyPr anchor="ctr">
            <a:noAutofit/>
          </a:bodyPr>
          <a:lstStyle>
            <a:lvl1pPr>
              <a:defRPr sz="3000">
                <a:solidFill>
                  <a:srgbClr val="141B4D"/>
                </a:solidFill>
                <a:latin typeface="Franklin Gothic Medium" panose="020B0603020102020204" pitchFamily="34" charset="0"/>
              </a:defRPr>
            </a:lvl1pPr>
          </a:lstStyle>
          <a:p>
            <a:r>
              <a:rPr lang="en-US"/>
              <a:t>Click to edit Master title style</a:t>
            </a:r>
          </a:p>
        </p:txBody>
      </p:sp>
      <p:sp>
        <p:nvSpPr>
          <p:cNvPr id="13" name="Slide Number Placeholder 5">
            <a:extLst>
              <a:ext uri="{FF2B5EF4-FFF2-40B4-BE49-F238E27FC236}">
                <a16:creationId xmlns:a16="http://schemas.microsoft.com/office/drawing/2014/main" id="{8139F45A-6E5C-4546-B955-8F6C5605CDCB}"/>
              </a:ext>
            </a:extLst>
          </p:cNvPr>
          <p:cNvSpPr>
            <a:spLocks noGrp="1"/>
          </p:cNvSpPr>
          <p:nvPr>
            <p:ph type="sldNum" sz="quarter" idx="4"/>
          </p:nvPr>
        </p:nvSpPr>
        <p:spPr>
          <a:xfrm>
            <a:off x="11640718" y="6410584"/>
            <a:ext cx="551282" cy="365125"/>
          </a:xfrm>
          <a:prstGeom prst="rect">
            <a:avLst/>
          </a:prstGeom>
        </p:spPr>
        <p:txBody>
          <a:bodyPr anchor="ctr"/>
          <a:lstStyle>
            <a:lvl1pPr algn="ctr">
              <a:defRPr sz="800">
                <a:solidFill>
                  <a:schemeClr val="bg1"/>
                </a:solidFill>
              </a:defRPr>
            </a:lvl1pPr>
          </a:lstStyle>
          <a:p>
            <a:fld id="{74287E1E-B9DB-BD42-8873-4D53508C924C}" type="slidenum">
              <a:rPr lang="en-US" smtClean="0"/>
              <a:pPr/>
              <a:t>‹#›</a:t>
            </a:fld>
            <a:endParaRPr lang="en-US"/>
          </a:p>
        </p:txBody>
      </p:sp>
    </p:spTree>
    <p:extLst>
      <p:ext uri="{BB962C8B-B14F-4D97-AF65-F5344CB8AC3E}">
        <p14:creationId xmlns:p14="http://schemas.microsoft.com/office/powerpoint/2010/main" val="9271776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2E0C26-374B-A647-9EC4-389607F74C97}"/>
              </a:ext>
            </a:extLst>
          </p:cNvPr>
          <p:cNvSpPr/>
          <p:nvPr userDrawn="1"/>
        </p:nvSpPr>
        <p:spPr>
          <a:xfrm>
            <a:off x="0" y="6311589"/>
            <a:ext cx="12192000" cy="5486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A57C237-D344-C949-ABB7-688F08C27145}"/>
              </a:ext>
            </a:extLst>
          </p:cNvPr>
          <p:cNvSpPr/>
          <p:nvPr userDrawn="1"/>
        </p:nvSpPr>
        <p:spPr>
          <a:xfrm>
            <a:off x="0" y="6310620"/>
            <a:ext cx="12192000" cy="5473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BF8D7089-A739-9348-AEEF-20D4A95B5741}"/>
              </a:ext>
            </a:extLst>
          </p:cNvPr>
          <p:cNvSpPr>
            <a:spLocks noGrp="1"/>
          </p:cNvSpPr>
          <p:nvPr>
            <p:ph type="sldNum" sz="quarter" idx="4"/>
          </p:nvPr>
        </p:nvSpPr>
        <p:spPr>
          <a:xfrm>
            <a:off x="11640718" y="6410584"/>
            <a:ext cx="551282" cy="365125"/>
          </a:xfrm>
          <a:prstGeom prst="rect">
            <a:avLst/>
          </a:prstGeom>
        </p:spPr>
        <p:txBody>
          <a:bodyPr anchor="ctr"/>
          <a:lstStyle>
            <a:lvl1pPr algn="ctr">
              <a:defRPr sz="800">
                <a:solidFill>
                  <a:schemeClr val="bg1"/>
                </a:solidFill>
              </a:defRPr>
            </a:lvl1pPr>
          </a:lstStyle>
          <a:p>
            <a:fld id="{74287E1E-B9DB-BD42-8873-4D53508C924C}" type="slidenum">
              <a:rPr lang="en-US" smtClean="0"/>
              <a:pPr/>
              <a:t>‹#›</a:t>
            </a:fld>
            <a:endParaRPr lang="en-US"/>
          </a:p>
        </p:txBody>
      </p:sp>
      <p:sp>
        <p:nvSpPr>
          <p:cNvPr id="6" name="Footer Placeholder 4">
            <a:extLst>
              <a:ext uri="{FF2B5EF4-FFF2-40B4-BE49-F238E27FC236}">
                <a16:creationId xmlns:a16="http://schemas.microsoft.com/office/drawing/2014/main" id="{B6607F7B-02CC-C44A-960F-3AFE93B74C00}"/>
              </a:ext>
            </a:extLst>
          </p:cNvPr>
          <p:cNvSpPr txBox="1">
            <a:spLocks/>
          </p:cNvSpPr>
          <p:nvPr userDrawn="1"/>
        </p:nvSpPr>
        <p:spPr>
          <a:xfrm>
            <a:off x="7641384" y="6410584"/>
            <a:ext cx="3999334" cy="365125"/>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bg1"/>
                </a:solidFill>
              </a:rPr>
              <a:t>© 2021 Academic HealthPlans, Inc. Proprietary &amp; Confidential</a:t>
            </a:r>
          </a:p>
        </p:txBody>
      </p:sp>
    </p:spTree>
    <p:extLst>
      <p:ext uri="{BB962C8B-B14F-4D97-AF65-F5344CB8AC3E}">
        <p14:creationId xmlns:p14="http://schemas.microsoft.com/office/powerpoint/2010/main" val="204214894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100000"/>
        </a:lnSpc>
        <a:spcBef>
          <a:spcPct val="0"/>
        </a:spcBef>
        <a:buNone/>
        <a:defRPr sz="5000" b="0" i="0" kern="1200">
          <a:solidFill>
            <a:schemeClr val="accent1"/>
          </a:solidFill>
          <a:latin typeface="Adelle" panose="0200050306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userDrawn="1">
          <p15:clr>
            <a:srgbClr val="F26B43"/>
          </p15:clr>
        </p15:guide>
        <p15:guide id="2" pos="7392" userDrawn="1">
          <p15:clr>
            <a:srgbClr val="F26B43"/>
          </p15:clr>
        </p15:guide>
        <p15:guide id="3" orient="horz" pos="384" userDrawn="1">
          <p15:clr>
            <a:srgbClr val="F26B43"/>
          </p15:clr>
        </p15:guide>
        <p15:guide id="4" orient="horz" pos="4032" userDrawn="1">
          <p15:clr>
            <a:srgbClr val="F26B43"/>
          </p15:clr>
        </p15:guide>
        <p15:guide id="5" pos="2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75D33B-B69E-8545-8DFE-734ECD378D5C}"/>
              </a:ext>
            </a:extLst>
          </p:cNvPr>
          <p:cNvPicPr>
            <a:picLocks noChangeAspect="1"/>
          </p:cNvPicPr>
          <p:nvPr/>
        </p:nvPicPr>
        <p:blipFill rotWithShape="1">
          <a:blip r:embed="rId2"/>
          <a:srcRect l="21059" t="-164" r="9303" b="164"/>
          <a:stretch/>
        </p:blipFill>
        <p:spPr>
          <a:xfrm>
            <a:off x="5040087" y="0"/>
            <a:ext cx="7151913" cy="6846796"/>
          </a:xfrm>
          <a:prstGeom prst="rect">
            <a:avLst/>
          </a:prstGeom>
        </p:spPr>
      </p:pic>
      <p:sp>
        <p:nvSpPr>
          <p:cNvPr id="8" name="Rectangle 7">
            <a:extLst>
              <a:ext uri="{FF2B5EF4-FFF2-40B4-BE49-F238E27FC236}">
                <a16:creationId xmlns:a16="http://schemas.microsoft.com/office/drawing/2014/main" id="{27546E9C-018F-E04F-A9FF-76710282E433}"/>
              </a:ext>
            </a:extLst>
          </p:cNvPr>
          <p:cNvSpPr/>
          <p:nvPr/>
        </p:nvSpPr>
        <p:spPr>
          <a:xfrm>
            <a:off x="0" y="8878"/>
            <a:ext cx="5040087" cy="6846796"/>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3">
            <a:extLst>
              <a:ext uri="{FF2B5EF4-FFF2-40B4-BE49-F238E27FC236}">
                <a16:creationId xmlns:a16="http://schemas.microsoft.com/office/drawing/2014/main" id="{F85A3052-8AC9-DD43-B71A-F9DF416D415E}"/>
              </a:ext>
            </a:extLst>
          </p:cNvPr>
          <p:cNvSpPr txBox="1">
            <a:spLocks/>
          </p:cNvSpPr>
          <p:nvPr/>
        </p:nvSpPr>
        <p:spPr>
          <a:xfrm>
            <a:off x="-1" y="1402671"/>
            <a:ext cx="5040087" cy="1345461"/>
          </a:xfrm>
          <a:prstGeom prst="rect">
            <a:avLst/>
          </a:prstGeom>
        </p:spPr>
        <p:txBody>
          <a:bodyPr/>
          <a:lstStyle>
            <a:lvl1pPr algn="l" defTabSz="914400" rtl="0" eaLnBrk="1" latinLnBrk="0" hangingPunct="1">
              <a:lnSpc>
                <a:spcPct val="90000"/>
              </a:lnSpc>
              <a:spcBef>
                <a:spcPct val="0"/>
              </a:spcBef>
              <a:buNone/>
              <a:defRPr sz="3500" kern="1200">
                <a:solidFill>
                  <a:schemeClr val="bg1"/>
                </a:solidFill>
                <a:latin typeface="Franklin Gothic Medium" panose="020B0603020102020204" pitchFamily="34" charset="0"/>
                <a:ea typeface="+mj-ea"/>
                <a:cs typeface="+mj-cs"/>
              </a:defRPr>
            </a:lvl1pPr>
          </a:lstStyle>
          <a:p>
            <a:pPr algn="ctr"/>
            <a:r>
              <a:rPr lang="en-US" sz="4800" dirty="0"/>
              <a:t>Southern Illinois University Edwardsville</a:t>
            </a:r>
            <a:br>
              <a:rPr lang="en-US" sz="4800" dirty="0">
                <a:solidFill>
                  <a:schemeClr val="tx1"/>
                </a:solidFill>
                <a:highlight>
                  <a:srgbClr val="FFFF00"/>
                </a:highlight>
              </a:rPr>
            </a:br>
            <a:r>
              <a:rPr lang="en-US" sz="5500" dirty="0">
                <a:solidFill>
                  <a:schemeClr val="tx1"/>
                </a:solidFill>
                <a:highlight>
                  <a:srgbClr val="FFFF00"/>
                </a:highlight>
              </a:rPr>
              <a:t> </a:t>
            </a:r>
            <a:br>
              <a:rPr lang="en-US" sz="5500" dirty="0">
                <a:solidFill>
                  <a:schemeClr val="tx1"/>
                </a:solidFill>
              </a:rPr>
            </a:br>
            <a:r>
              <a:rPr lang="en-US" sz="4400" dirty="0"/>
              <a:t>Student Health Insurance Plan</a:t>
            </a:r>
            <a:endParaRPr lang="en-US" sz="5500" dirty="0"/>
          </a:p>
        </p:txBody>
      </p:sp>
    </p:spTree>
    <p:extLst>
      <p:ext uri="{BB962C8B-B14F-4D97-AF65-F5344CB8AC3E}">
        <p14:creationId xmlns:p14="http://schemas.microsoft.com/office/powerpoint/2010/main" val="286413635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2CBE715-7556-4641-8328-1BDE28B2E9EC}"/>
              </a:ext>
            </a:extLst>
          </p:cNvPr>
          <p:cNvSpPr>
            <a:spLocks noGrp="1"/>
          </p:cNvSpPr>
          <p:nvPr>
            <p:ph type="title"/>
          </p:nvPr>
        </p:nvSpPr>
        <p:spPr>
          <a:xfrm>
            <a:off x="709748" y="295072"/>
            <a:ext cx="5974081" cy="911277"/>
          </a:xfrm>
        </p:spPr>
        <p:txBody>
          <a:bodyPr/>
          <a:lstStyle/>
          <a:p>
            <a:r>
              <a:rPr lang="en-US" dirty="0"/>
              <a:t>Summary of AVC Benefits </a:t>
            </a:r>
          </a:p>
        </p:txBody>
      </p:sp>
      <p:pic>
        <p:nvPicPr>
          <p:cNvPr id="2" name="Picture 1">
            <a:extLst>
              <a:ext uri="{FF2B5EF4-FFF2-40B4-BE49-F238E27FC236}">
                <a16:creationId xmlns:a16="http://schemas.microsoft.com/office/drawing/2014/main" id="{954CCA09-E88F-4BAC-947E-014835981D7B}"/>
              </a:ext>
            </a:extLst>
          </p:cNvPr>
          <p:cNvPicPr>
            <a:picLocks noChangeAspect="1"/>
          </p:cNvPicPr>
          <p:nvPr/>
        </p:nvPicPr>
        <p:blipFill>
          <a:blip r:embed="rId2"/>
          <a:stretch>
            <a:fillRect/>
          </a:stretch>
        </p:blipFill>
        <p:spPr>
          <a:xfrm>
            <a:off x="306041" y="1178465"/>
            <a:ext cx="6302055" cy="673885"/>
          </a:xfrm>
          <a:prstGeom prst="rect">
            <a:avLst/>
          </a:prstGeom>
        </p:spPr>
      </p:pic>
      <p:pic>
        <p:nvPicPr>
          <p:cNvPr id="9" name="Picture 8">
            <a:extLst>
              <a:ext uri="{FF2B5EF4-FFF2-40B4-BE49-F238E27FC236}">
                <a16:creationId xmlns:a16="http://schemas.microsoft.com/office/drawing/2014/main" id="{04326B50-80ED-4E2B-AD37-46EA55690AB5}"/>
              </a:ext>
            </a:extLst>
          </p:cNvPr>
          <p:cNvPicPr>
            <a:picLocks noChangeAspect="1"/>
          </p:cNvPicPr>
          <p:nvPr/>
        </p:nvPicPr>
        <p:blipFill>
          <a:blip r:embed="rId3"/>
          <a:stretch>
            <a:fillRect/>
          </a:stretch>
        </p:blipFill>
        <p:spPr>
          <a:xfrm>
            <a:off x="7903475" y="5723572"/>
            <a:ext cx="4058216" cy="400106"/>
          </a:xfrm>
          <a:prstGeom prst="rect">
            <a:avLst/>
          </a:prstGeom>
        </p:spPr>
      </p:pic>
      <p:pic>
        <p:nvPicPr>
          <p:cNvPr id="7" name="Picture 6">
            <a:extLst>
              <a:ext uri="{FF2B5EF4-FFF2-40B4-BE49-F238E27FC236}">
                <a16:creationId xmlns:a16="http://schemas.microsoft.com/office/drawing/2014/main" id="{851390E0-EE30-3F17-47CE-AC6DC2C91C60}"/>
              </a:ext>
            </a:extLst>
          </p:cNvPr>
          <p:cNvPicPr>
            <a:picLocks noChangeAspect="1"/>
          </p:cNvPicPr>
          <p:nvPr/>
        </p:nvPicPr>
        <p:blipFill>
          <a:blip r:embed="rId4"/>
          <a:stretch>
            <a:fillRect/>
          </a:stretch>
        </p:blipFill>
        <p:spPr>
          <a:xfrm>
            <a:off x="306041" y="2038156"/>
            <a:ext cx="6302055" cy="2781688"/>
          </a:xfrm>
          <a:prstGeom prst="rect">
            <a:avLst/>
          </a:prstGeom>
        </p:spPr>
      </p:pic>
      <p:pic>
        <p:nvPicPr>
          <p:cNvPr id="10" name="Picture 9">
            <a:extLst>
              <a:ext uri="{FF2B5EF4-FFF2-40B4-BE49-F238E27FC236}">
                <a16:creationId xmlns:a16="http://schemas.microsoft.com/office/drawing/2014/main" id="{A5F38AF3-A9FB-0BA1-4B3D-715C10E55BE7}"/>
              </a:ext>
            </a:extLst>
          </p:cNvPr>
          <p:cNvPicPr>
            <a:picLocks noChangeAspect="1"/>
          </p:cNvPicPr>
          <p:nvPr/>
        </p:nvPicPr>
        <p:blipFill>
          <a:blip r:embed="rId5"/>
          <a:stretch>
            <a:fillRect/>
          </a:stretch>
        </p:blipFill>
        <p:spPr>
          <a:xfrm>
            <a:off x="6683829" y="1206349"/>
            <a:ext cx="5415534" cy="2819794"/>
          </a:xfrm>
          <a:prstGeom prst="rect">
            <a:avLst/>
          </a:prstGeom>
        </p:spPr>
      </p:pic>
    </p:spTree>
    <p:extLst>
      <p:ext uri="{BB962C8B-B14F-4D97-AF65-F5344CB8AC3E}">
        <p14:creationId xmlns:p14="http://schemas.microsoft.com/office/powerpoint/2010/main" val="934151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9DE95F-D2FE-4645-AFDF-45AC804C14CE}"/>
              </a:ext>
            </a:extLst>
          </p:cNvPr>
          <p:cNvPicPr>
            <a:picLocks noChangeAspect="1"/>
          </p:cNvPicPr>
          <p:nvPr/>
        </p:nvPicPr>
        <p:blipFill>
          <a:blip r:embed="rId3"/>
          <a:srcRect t="4779" b="4779"/>
          <a:stretch/>
        </p:blipFill>
        <p:spPr>
          <a:xfrm>
            <a:off x="823875" y="-1"/>
            <a:ext cx="11368125" cy="6857997"/>
          </a:xfrm>
          <a:prstGeom prst="rect">
            <a:avLst/>
          </a:prstGeom>
        </p:spPr>
      </p:pic>
      <p:sp>
        <p:nvSpPr>
          <p:cNvPr id="6" name="Rectangle 5">
            <a:extLst>
              <a:ext uri="{FF2B5EF4-FFF2-40B4-BE49-F238E27FC236}">
                <a16:creationId xmlns:a16="http://schemas.microsoft.com/office/drawing/2014/main" id="{43494486-3748-9541-A090-086CFFDF8B47}"/>
              </a:ext>
            </a:extLst>
          </p:cNvPr>
          <p:cNvSpPr/>
          <p:nvPr/>
        </p:nvSpPr>
        <p:spPr>
          <a:xfrm>
            <a:off x="-1" y="3"/>
            <a:ext cx="4997513" cy="6857997"/>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52315D7-9968-A111-546A-B6D9619E164C}"/>
              </a:ext>
            </a:extLst>
          </p:cNvPr>
          <p:cNvSpPr/>
          <p:nvPr/>
        </p:nvSpPr>
        <p:spPr>
          <a:xfrm>
            <a:off x="-1" y="0"/>
            <a:ext cx="7840301" cy="1558869"/>
          </a:xfrm>
          <a:prstGeom prst="rect">
            <a:avLst/>
          </a:prstGeom>
          <a:solidFill>
            <a:srgbClr val="021454"/>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1ABD9803-7ECF-4420-B06C-2E3508CF128C}"/>
              </a:ext>
            </a:extLst>
          </p:cNvPr>
          <p:cNvSpPr>
            <a:spLocks noGrp="1"/>
          </p:cNvSpPr>
          <p:nvPr>
            <p:ph type="body" sz="quarter" idx="4294967295"/>
          </p:nvPr>
        </p:nvSpPr>
        <p:spPr>
          <a:xfrm>
            <a:off x="221566" y="283656"/>
            <a:ext cx="7696728" cy="1558869"/>
          </a:xfrm>
          <a:prstGeom prst="rect">
            <a:avLst/>
          </a:prstGeom>
          <a:noFill/>
        </p:spPr>
        <p:txBody>
          <a:bodyPr/>
          <a:lstStyle/>
          <a:p>
            <a:pPr marL="0" indent="0">
              <a:spcAft>
                <a:spcPts val="500"/>
              </a:spcAft>
              <a:buNone/>
            </a:pPr>
            <a:r>
              <a:rPr lang="en-US" sz="3600" dirty="0">
                <a:solidFill>
                  <a:schemeClr val="bg1"/>
                </a:solidFill>
                <a:latin typeface="Franklin Gothic Medium" panose="020B0603020102020204" pitchFamily="34" charset="0"/>
              </a:rPr>
              <a:t>Academic Emergency Services (AES)</a:t>
            </a:r>
            <a:endParaRPr lang="en-US" sz="3600" dirty="0">
              <a:solidFill>
                <a:schemeClr val="bg1"/>
              </a:solidFill>
              <a:latin typeface="Franklin Gothic Book" panose="020B0503020102020204" pitchFamily="34" charset="0"/>
            </a:endParaRPr>
          </a:p>
          <a:p>
            <a:pPr marL="0" indent="0">
              <a:spcAft>
                <a:spcPts val="500"/>
              </a:spcAft>
              <a:buNone/>
            </a:pPr>
            <a:r>
              <a:rPr lang="en-US" sz="1600" dirty="0">
                <a:solidFill>
                  <a:schemeClr val="bg1"/>
                </a:solidFill>
                <a:latin typeface="Franklin Gothic Book" panose="020B0503020102020204" pitchFamily="34" charset="0"/>
              </a:rPr>
              <a:t>Immediate access to assistance if you experience a travel related crisis.</a:t>
            </a:r>
            <a:endParaRPr lang="en-US" sz="1800" dirty="0">
              <a:solidFill>
                <a:schemeClr val="bg1"/>
              </a:solidFill>
              <a:latin typeface="Franklin Gothic Book" panose="020B0503020102020204" pitchFamily="34" charset="0"/>
            </a:endParaRPr>
          </a:p>
          <a:p>
            <a:pPr marL="0" indent="0">
              <a:spcAft>
                <a:spcPts val="500"/>
              </a:spcAft>
              <a:buNone/>
            </a:pPr>
            <a:endParaRPr lang="en-US" sz="1800" dirty="0">
              <a:solidFill>
                <a:schemeClr val="bg1"/>
              </a:solidFill>
              <a:latin typeface="Franklin Gothic Book" panose="020B0503020102020204" pitchFamily="34" charset="0"/>
            </a:endParaRPr>
          </a:p>
          <a:p>
            <a:pPr marL="0" indent="0">
              <a:spcAft>
                <a:spcPts val="500"/>
              </a:spcAft>
              <a:buNone/>
            </a:pPr>
            <a:endParaRPr lang="en-US" sz="1800" dirty="0">
              <a:solidFill>
                <a:schemeClr val="bg1"/>
              </a:solidFill>
              <a:latin typeface="Franklin Gothic Book" panose="020B0503020102020204" pitchFamily="34" charset="0"/>
            </a:endParaRPr>
          </a:p>
        </p:txBody>
      </p:sp>
      <p:sp>
        <p:nvSpPr>
          <p:cNvPr id="8" name="TextBox 7">
            <a:extLst>
              <a:ext uri="{FF2B5EF4-FFF2-40B4-BE49-F238E27FC236}">
                <a16:creationId xmlns:a16="http://schemas.microsoft.com/office/drawing/2014/main" id="{3A46A40B-1C08-4621-9DEB-B1DBC38756D3}"/>
              </a:ext>
            </a:extLst>
          </p:cNvPr>
          <p:cNvSpPr txBox="1"/>
          <p:nvPr/>
        </p:nvSpPr>
        <p:spPr>
          <a:xfrm>
            <a:off x="233426" y="1939747"/>
            <a:ext cx="4530657" cy="4031873"/>
          </a:xfrm>
          <a:prstGeom prst="rect">
            <a:avLst/>
          </a:prstGeom>
          <a:noFill/>
          <a:ln>
            <a:solidFill>
              <a:schemeClr val="accent2"/>
            </a:solidFill>
          </a:ln>
        </p:spPr>
        <p:txBody>
          <a:bodyPr wrap="square">
            <a:spAutoFit/>
          </a:bodyPr>
          <a:lstStyle/>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Emergency medical evacuation - If you are overseas and an emergency occurs; we will get you out of there ASAP. </a:t>
            </a:r>
            <a:br>
              <a:rPr lang="en-US" sz="1600" dirty="0">
                <a:solidFill>
                  <a:schemeClr val="bg1"/>
                </a:solidFill>
                <a:latin typeface="Franklin Gothic Book" panose="020B0503020102020204" pitchFamily="34" charset="0"/>
              </a:rPr>
            </a:b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Medically advisable repatriation - If you are studying in the U.S., we will make sure you get back home if your health depends on it.</a:t>
            </a:r>
            <a:br>
              <a:rPr lang="en-US" sz="1600" dirty="0">
                <a:solidFill>
                  <a:schemeClr val="bg1"/>
                </a:solidFill>
                <a:latin typeface="Franklin Gothic Book" panose="020B0503020102020204" pitchFamily="34" charset="0"/>
              </a:rPr>
            </a:b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Visit by family or friends  - If there is a medical emergency and you are hospitalized; we will make sure the ones that care about you most are there to support you. </a:t>
            </a:r>
            <a:br>
              <a:rPr lang="en-US" sz="1600" dirty="0">
                <a:solidFill>
                  <a:schemeClr val="bg1"/>
                </a:solidFill>
                <a:latin typeface="Franklin Gothic Book" panose="020B0503020102020204" pitchFamily="34" charset="0"/>
              </a:rPr>
            </a:b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Pre-travel information, lost luggage assistance, prescription assistance, translation assistance, emergency message transmittal.</a:t>
            </a:r>
          </a:p>
        </p:txBody>
      </p:sp>
      <p:sp>
        <p:nvSpPr>
          <p:cNvPr id="7" name="Rounded Rectangle 23">
            <a:extLst>
              <a:ext uri="{FF2B5EF4-FFF2-40B4-BE49-F238E27FC236}">
                <a16:creationId xmlns:a16="http://schemas.microsoft.com/office/drawing/2014/main" id="{D50698D7-D6BB-D44C-92F0-364C9BD72A0B}"/>
              </a:ext>
            </a:extLst>
          </p:cNvPr>
          <p:cNvSpPr/>
          <p:nvPr/>
        </p:nvSpPr>
        <p:spPr>
          <a:xfrm>
            <a:off x="9031377" y="4626408"/>
            <a:ext cx="3160623" cy="2004583"/>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9" name="TextBox 8">
            <a:extLst>
              <a:ext uri="{FF2B5EF4-FFF2-40B4-BE49-F238E27FC236}">
                <a16:creationId xmlns:a16="http://schemas.microsoft.com/office/drawing/2014/main" id="{6FE73C45-7812-D744-AC94-62ADDFE95C30}"/>
              </a:ext>
            </a:extLst>
          </p:cNvPr>
          <p:cNvSpPr txBox="1"/>
          <p:nvPr/>
        </p:nvSpPr>
        <p:spPr>
          <a:xfrm>
            <a:off x="9187626" y="4777209"/>
            <a:ext cx="2782808" cy="1908215"/>
          </a:xfrm>
          <a:prstGeom prst="rect">
            <a:avLst/>
          </a:prstGeom>
          <a:noFill/>
        </p:spPr>
        <p:txBody>
          <a:bodyPr wrap="square" rtlCol="0">
            <a:spAutoFit/>
          </a:bodyPr>
          <a:lstStyle/>
          <a:p>
            <a:r>
              <a:rPr lang="en-US" sz="1200" dirty="0">
                <a:solidFill>
                  <a:schemeClr val="bg2">
                    <a:lumMod val="25000"/>
                  </a:schemeClr>
                </a:solidFill>
                <a:latin typeface="Franklin Gothic Book" panose="020B0503020102020204" pitchFamily="34" charset="0"/>
              </a:rPr>
              <a:t>If you need medical or travel assistance, regardless of the nature or severity of your situation, please contact </a:t>
            </a:r>
            <a:r>
              <a:rPr lang="en-US" sz="1200" dirty="0">
                <a:solidFill>
                  <a:schemeClr val="bg2">
                    <a:lumMod val="25000"/>
                  </a:schemeClr>
                </a:solidFill>
                <a:latin typeface="Franklin Gothic Medium" panose="020B0603020102020204" pitchFamily="34" charset="0"/>
              </a:rPr>
              <a:t>AES 24 hours a day / 7 days a week</a:t>
            </a:r>
          </a:p>
          <a:p>
            <a:endParaRPr lang="en-US" sz="1200" dirty="0">
              <a:solidFill>
                <a:schemeClr val="bg2">
                  <a:lumMod val="25000"/>
                </a:schemeClr>
              </a:solidFill>
              <a:latin typeface="Franklin Gothic Medium" panose="020B0603020102020204" pitchFamily="34" charset="0"/>
            </a:endParaRPr>
          </a:p>
          <a:p>
            <a:pPr>
              <a:spcAft>
                <a:spcPts val="400"/>
              </a:spcAft>
            </a:pPr>
            <a:r>
              <a:rPr lang="en-US" sz="1200" dirty="0">
                <a:solidFill>
                  <a:schemeClr val="bg2">
                    <a:lumMod val="25000"/>
                  </a:schemeClr>
                </a:solidFill>
                <a:latin typeface="Franklin Gothic Medium" panose="020B0603020102020204" pitchFamily="34" charset="0"/>
              </a:rPr>
              <a:t>TOLL FREE: </a:t>
            </a:r>
            <a:r>
              <a:rPr lang="en-US" sz="1200" dirty="0">
                <a:solidFill>
                  <a:schemeClr val="bg2">
                    <a:lumMod val="25000"/>
                  </a:schemeClr>
                </a:solidFill>
                <a:latin typeface="Franklin Gothic Book" panose="020B0503020102020204" pitchFamily="34" charset="0"/>
              </a:rPr>
              <a:t>1 (855) 873-3555</a:t>
            </a:r>
          </a:p>
          <a:p>
            <a:pPr>
              <a:spcAft>
                <a:spcPts val="400"/>
              </a:spcAft>
            </a:pPr>
            <a:r>
              <a:rPr lang="en-US" sz="1200" dirty="0">
                <a:solidFill>
                  <a:schemeClr val="bg2">
                    <a:lumMod val="25000"/>
                  </a:schemeClr>
                </a:solidFill>
                <a:latin typeface="Franklin Gothic Medium" panose="020B0603020102020204" pitchFamily="34" charset="0"/>
              </a:rPr>
              <a:t>OUTSIDE THE US: </a:t>
            </a:r>
            <a:r>
              <a:rPr lang="en-US" sz="1200" dirty="0">
                <a:solidFill>
                  <a:schemeClr val="bg2">
                    <a:lumMod val="25000"/>
                  </a:schemeClr>
                </a:solidFill>
                <a:latin typeface="Franklin Gothic Book" panose="020B0503020102020204" pitchFamily="34" charset="0"/>
              </a:rPr>
              <a:t>1 (610) 263-4660</a:t>
            </a:r>
          </a:p>
          <a:p>
            <a:pPr>
              <a:spcAft>
                <a:spcPts val="400"/>
              </a:spcAft>
            </a:pPr>
            <a:r>
              <a:rPr lang="en-US" sz="1200" dirty="0">
                <a:solidFill>
                  <a:schemeClr val="bg2">
                    <a:lumMod val="25000"/>
                  </a:schemeClr>
                </a:solidFill>
                <a:latin typeface="Franklin Gothic Medium" panose="020B0603020102020204" pitchFamily="34" charset="0"/>
              </a:rPr>
              <a:t>EMAIL: </a:t>
            </a:r>
            <a:r>
              <a:rPr lang="en-US" sz="1200" dirty="0">
                <a:solidFill>
                  <a:schemeClr val="bg2">
                    <a:lumMod val="25000"/>
                  </a:schemeClr>
                </a:solidFill>
                <a:latin typeface="Franklin Gothic Book" panose="020B0503020102020204" pitchFamily="34" charset="0"/>
              </a:rPr>
              <a:t>assistance@ahpcare.com</a:t>
            </a:r>
          </a:p>
          <a:p>
            <a:endParaRPr lang="en-US" sz="1200" dirty="0">
              <a:solidFill>
                <a:schemeClr val="bg2">
                  <a:lumMod val="25000"/>
                </a:schemeClr>
              </a:solidFill>
              <a:latin typeface="Franklin Gothic Book" panose="020B0503020102020204" pitchFamily="34" charset="0"/>
            </a:endParaRPr>
          </a:p>
        </p:txBody>
      </p:sp>
    </p:spTree>
    <p:extLst>
      <p:ext uri="{BB962C8B-B14F-4D97-AF65-F5344CB8AC3E}">
        <p14:creationId xmlns:p14="http://schemas.microsoft.com/office/powerpoint/2010/main" val="2651634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E54AF1-5235-D844-82DA-5A2CC43B42AA}"/>
              </a:ext>
            </a:extLst>
          </p:cNvPr>
          <p:cNvPicPr>
            <a:picLocks noChangeAspect="1"/>
          </p:cNvPicPr>
          <p:nvPr/>
        </p:nvPicPr>
        <p:blipFill>
          <a:blip r:embed="rId3"/>
          <a:srcRect t="1078" b="1078"/>
          <a:stretch/>
        </p:blipFill>
        <p:spPr>
          <a:xfrm>
            <a:off x="1678249" y="0"/>
            <a:ext cx="10513751" cy="6857997"/>
          </a:xfrm>
          <a:prstGeom prst="rect">
            <a:avLst/>
          </a:prstGeom>
        </p:spPr>
      </p:pic>
      <p:sp>
        <p:nvSpPr>
          <p:cNvPr id="6" name="Rectangle 5">
            <a:extLst>
              <a:ext uri="{FF2B5EF4-FFF2-40B4-BE49-F238E27FC236}">
                <a16:creationId xmlns:a16="http://schemas.microsoft.com/office/drawing/2014/main" id="{43494486-3748-9541-A090-086CFFDF8B47}"/>
              </a:ext>
            </a:extLst>
          </p:cNvPr>
          <p:cNvSpPr/>
          <p:nvPr/>
        </p:nvSpPr>
        <p:spPr>
          <a:xfrm>
            <a:off x="0" y="3"/>
            <a:ext cx="4917100" cy="6857997"/>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DA93848-8B45-7371-5126-E596D92F6926}"/>
              </a:ext>
            </a:extLst>
          </p:cNvPr>
          <p:cNvSpPr/>
          <p:nvPr/>
        </p:nvSpPr>
        <p:spPr>
          <a:xfrm>
            <a:off x="0" y="1"/>
            <a:ext cx="6274052" cy="1558870"/>
          </a:xfrm>
          <a:prstGeom prst="rect">
            <a:avLst/>
          </a:prstGeom>
          <a:solidFill>
            <a:srgbClr val="021454"/>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1ABD9803-7ECF-4420-B06C-2E3508CF128C}"/>
              </a:ext>
            </a:extLst>
          </p:cNvPr>
          <p:cNvSpPr>
            <a:spLocks noGrp="1"/>
          </p:cNvSpPr>
          <p:nvPr>
            <p:ph type="body" sz="quarter" idx="4294967295"/>
          </p:nvPr>
        </p:nvSpPr>
        <p:spPr>
          <a:xfrm>
            <a:off x="197894" y="205201"/>
            <a:ext cx="7995493" cy="1558869"/>
          </a:xfrm>
          <a:prstGeom prst="rect">
            <a:avLst/>
          </a:prstGeom>
          <a:noFill/>
        </p:spPr>
        <p:txBody>
          <a:bodyPr/>
          <a:lstStyle/>
          <a:p>
            <a:pPr marL="0" indent="0">
              <a:spcAft>
                <a:spcPts val="500"/>
              </a:spcAft>
              <a:buNone/>
            </a:pPr>
            <a:r>
              <a:rPr lang="en-US" sz="3600" dirty="0">
                <a:solidFill>
                  <a:schemeClr val="bg1"/>
                </a:solidFill>
                <a:latin typeface="Franklin Gothic Medium" panose="020B0603020102020204" pitchFamily="34" charset="0"/>
              </a:rPr>
              <a:t>Academic Student</a:t>
            </a:r>
            <a:br>
              <a:rPr lang="en-US" sz="3600" dirty="0">
                <a:solidFill>
                  <a:schemeClr val="bg1"/>
                </a:solidFill>
                <a:latin typeface="Franklin Gothic Medium" panose="020B0603020102020204" pitchFamily="34" charset="0"/>
              </a:rPr>
            </a:br>
            <a:r>
              <a:rPr lang="en-US" sz="3600" dirty="0">
                <a:solidFill>
                  <a:schemeClr val="bg1"/>
                </a:solidFill>
                <a:latin typeface="Franklin Gothic Medium" panose="020B0603020102020204" pitchFamily="34" charset="0"/>
              </a:rPr>
              <a:t>Assistance Program (ASAP)</a:t>
            </a:r>
          </a:p>
        </p:txBody>
      </p:sp>
      <p:sp>
        <p:nvSpPr>
          <p:cNvPr id="8" name="TextBox 7">
            <a:extLst>
              <a:ext uri="{FF2B5EF4-FFF2-40B4-BE49-F238E27FC236}">
                <a16:creationId xmlns:a16="http://schemas.microsoft.com/office/drawing/2014/main" id="{3A46A40B-1C08-4621-9DEB-B1DBC38756D3}"/>
              </a:ext>
            </a:extLst>
          </p:cNvPr>
          <p:cNvSpPr txBox="1"/>
          <p:nvPr/>
        </p:nvSpPr>
        <p:spPr>
          <a:xfrm>
            <a:off x="333695" y="1969268"/>
            <a:ext cx="4002698" cy="3785652"/>
          </a:xfrm>
          <a:prstGeom prst="rect">
            <a:avLst/>
          </a:prstGeom>
          <a:noFill/>
          <a:ln>
            <a:solidFill>
              <a:schemeClr val="accent2"/>
            </a:solidFill>
          </a:ln>
        </p:spPr>
        <p:txBody>
          <a:bodyPr wrap="square">
            <a:spAutoFit/>
          </a:bodyPr>
          <a:lstStyle/>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Unlimited assessment, counseling and individual crisis intervention</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Support for stress, depression, family and relationship concerns, and substance abuse </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Verified referrals to community programs and resources </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Online searches for child and elder care services, schools, pet resources, etc. </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sz="1600" dirty="0">
                <a:solidFill>
                  <a:schemeClr val="bg1"/>
                </a:solidFill>
                <a:latin typeface="Franklin Gothic Book" panose="020B0503020102020204" pitchFamily="34" charset="0"/>
              </a:rPr>
              <a:t>Legal, financial, and identity theft consultations and resources</a:t>
            </a:r>
          </a:p>
        </p:txBody>
      </p:sp>
    </p:spTree>
    <p:extLst>
      <p:ext uri="{BB962C8B-B14F-4D97-AF65-F5344CB8AC3E}">
        <p14:creationId xmlns:p14="http://schemas.microsoft.com/office/powerpoint/2010/main" val="427390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9EF53A-F037-0D4B-9156-A9F57E676B1D}"/>
              </a:ext>
            </a:extLst>
          </p:cNvPr>
          <p:cNvPicPr>
            <a:picLocks noChangeAspect="1"/>
          </p:cNvPicPr>
          <p:nvPr/>
        </p:nvPicPr>
        <p:blipFill>
          <a:blip r:embed="rId3"/>
          <a:srcRect l="12099" r="12099"/>
          <a:stretch/>
        </p:blipFill>
        <p:spPr>
          <a:xfrm>
            <a:off x="4365171" y="0"/>
            <a:ext cx="7826829" cy="6883648"/>
          </a:xfrm>
          <a:prstGeom prst="rect">
            <a:avLst/>
          </a:prstGeom>
        </p:spPr>
      </p:pic>
      <p:sp>
        <p:nvSpPr>
          <p:cNvPr id="6" name="Rectangle 5">
            <a:extLst>
              <a:ext uri="{FF2B5EF4-FFF2-40B4-BE49-F238E27FC236}">
                <a16:creationId xmlns:a16="http://schemas.microsoft.com/office/drawing/2014/main" id="{43494486-3748-9541-A090-086CFFDF8B47}"/>
              </a:ext>
            </a:extLst>
          </p:cNvPr>
          <p:cNvSpPr/>
          <p:nvPr/>
        </p:nvSpPr>
        <p:spPr>
          <a:xfrm>
            <a:off x="0" y="3"/>
            <a:ext cx="4917100" cy="6883645"/>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714F25-AF7F-B136-4B5D-2F9FAA4F173A}"/>
              </a:ext>
            </a:extLst>
          </p:cNvPr>
          <p:cNvSpPr/>
          <p:nvPr/>
        </p:nvSpPr>
        <p:spPr>
          <a:xfrm>
            <a:off x="0" y="0"/>
            <a:ext cx="4917100" cy="797584"/>
          </a:xfrm>
          <a:prstGeom prst="rect">
            <a:avLst/>
          </a:prstGeom>
          <a:solidFill>
            <a:srgbClr val="021454"/>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1ABD9803-7ECF-4420-B06C-2E3508CF128C}"/>
              </a:ext>
            </a:extLst>
          </p:cNvPr>
          <p:cNvSpPr>
            <a:spLocks noGrp="1"/>
          </p:cNvSpPr>
          <p:nvPr>
            <p:ph type="body" sz="quarter" idx="4294967295"/>
          </p:nvPr>
        </p:nvSpPr>
        <p:spPr>
          <a:xfrm>
            <a:off x="172314" y="1498298"/>
            <a:ext cx="4465468" cy="1558869"/>
          </a:xfrm>
          <a:prstGeom prst="rect">
            <a:avLst/>
          </a:prstGeom>
          <a:noFill/>
        </p:spPr>
        <p:txBody>
          <a:bodyPr/>
          <a:lstStyle/>
          <a:p>
            <a:pPr marL="0" indent="0">
              <a:spcAft>
                <a:spcPts val="500"/>
              </a:spcAft>
              <a:buNone/>
            </a:pPr>
            <a:r>
              <a:rPr lang="en-US" sz="2000" dirty="0">
                <a:solidFill>
                  <a:schemeClr val="bg1"/>
                </a:solidFill>
                <a:latin typeface="Franklin Gothic Book" panose="020B0503020102020204" pitchFamily="34" charset="0"/>
              </a:rPr>
              <a:t>Virtual visits 24/7 from a smart phone, computer or other mobile device.</a:t>
            </a:r>
          </a:p>
        </p:txBody>
      </p:sp>
      <p:sp>
        <p:nvSpPr>
          <p:cNvPr id="8" name="TextBox 7">
            <a:extLst>
              <a:ext uri="{FF2B5EF4-FFF2-40B4-BE49-F238E27FC236}">
                <a16:creationId xmlns:a16="http://schemas.microsoft.com/office/drawing/2014/main" id="{3A46A40B-1C08-4621-9DEB-B1DBC38756D3}"/>
              </a:ext>
            </a:extLst>
          </p:cNvPr>
          <p:cNvSpPr txBox="1"/>
          <p:nvPr/>
        </p:nvSpPr>
        <p:spPr>
          <a:xfrm>
            <a:off x="225816" y="2277732"/>
            <a:ext cx="4465468" cy="3631763"/>
          </a:xfrm>
          <a:prstGeom prst="rect">
            <a:avLst/>
          </a:prstGeom>
          <a:noFill/>
          <a:ln>
            <a:solidFill>
              <a:schemeClr val="accent2"/>
            </a:solidFill>
          </a:ln>
        </p:spPr>
        <p:txBody>
          <a:bodyPr wrap="square">
            <a:spAutoFit/>
          </a:bodyPr>
          <a:lstStyle/>
          <a:p>
            <a:endParaRPr lang="en-US" sz="1600"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dirty="0">
                <a:solidFill>
                  <a:schemeClr val="bg1"/>
                </a:solidFill>
                <a:latin typeface="Franklin Gothic Book" panose="020B0503020102020204" pitchFamily="34" charset="0"/>
              </a:rPr>
              <a:t>Urgent care, psychiatry, therapy, and nutrition services </a:t>
            </a:r>
          </a:p>
          <a:p>
            <a:pPr marL="285750" indent="-285750">
              <a:buFont typeface="Arial" panose="020B0604020202020204" pitchFamily="34" charset="0"/>
              <a:buChar char="•"/>
            </a:pPr>
            <a:endParaRPr lang="en-US"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dirty="0">
                <a:solidFill>
                  <a:schemeClr val="bg1"/>
                </a:solidFill>
                <a:latin typeface="Franklin Gothic Book" panose="020B0503020102020204" pitchFamily="34" charset="0"/>
              </a:rPr>
              <a:t>Immediate access to urgent care</a:t>
            </a:r>
          </a:p>
          <a:p>
            <a:pPr marL="285750" indent="-285750">
              <a:buFont typeface="Arial" panose="020B0604020202020204" pitchFamily="34" charset="0"/>
              <a:buChar char="•"/>
            </a:pPr>
            <a:endParaRPr lang="en-US"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dirty="0">
                <a:solidFill>
                  <a:schemeClr val="bg1"/>
                </a:solidFill>
                <a:latin typeface="Franklin Gothic Book" panose="020B0503020102020204" pitchFamily="34" charset="0"/>
              </a:rPr>
              <a:t>Easy to schedule behavioral health visits</a:t>
            </a:r>
          </a:p>
          <a:p>
            <a:pPr marL="285750" indent="-285750">
              <a:buFont typeface="Arial" panose="020B0604020202020204" pitchFamily="34" charset="0"/>
              <a:buChar char="•"/>
            </a:pPr>
            <a:endParaRPr lang="en-US" dirty="0">
              <a:solidFill>
                <a:schemeClr val="bg1"/>
              </a:solidFill>
              <a:latin typeface="Franklin Gothic Book" panose="020B0503020102020204" pitchFamily="34" charset="0"/>
            </a:endParaRPr>
          </a:p>
          <a:p>
            <a:pPr marL="285750" indent="-285750">
              <a:buFont typeface="Arial" panose="020B0604020202020204" pitchFamily="34" charset="0"/>
              <a:buChar char="•"/>
            </a:pPr>
            <a:r>
              <a:rPr lang="en-US" dirty="0">
                <a:solidFill>
                  <a:schemeClr val="bg1"/>
                </a:solidFill>
                <a:latin typeface="Franklin Gothic Book" panose="020B0503020102020204" pitchFamily="34" charset="0"/>
              </a:rPr>
              <a:t>$0 copay</a:t>
            </a:r>
          </a:p>
          <a:p>
            <a:endParaRPr lang="en-US" dirty="0">
              <a:solidFill>
                <a:schemeClr val="bg1"/>
              </a:solidFill>
              <a:latin typeface="Franklin Gothic Book" panose="020B0503020102020204" pitchFamily="34" charset="0"/>
            </a:endParaRPr>
          </a:p>
          <a:p>
            <a:pPr marL="285750" indent="-285750">
              <a:buFont typeface="Arial" panose="020B0604020202020204" pitchFamily="34" charset="0"/>
              <a:buChar char="•"/>
            </a:pPr>
            <a:endParaRPr lang="en-US" dirty="0">
              <a:solidFill>
                <a:schemeClr val="bg1"/>
              </a:solidFill>
              <a:latin typeface="Franklin Gothic Book" panose="020B0503020102020204" pitchFamily="34" charset="0"/>
            </a:endParaRPr>
          </a:p>
          <a:p>
            <a:r>
              <a:rPr lang="en-US" dirty="0">
                <a:solidFill>
                  <a:schemeClr val="bg1"/>
                </a:solidFill>
                <a:latin typeface="Franklin Gothic Book" panose="020B0503020102020204" pitchFamily="34" charset="0"/>
              </a:rPr>
              <a:t>Visit </a:t>
            </a:r>
            <a:r>
              <a:rPr lang="en-US" dirty="0">
                <a:solidFill>
                  <a:schemeClr val="bg1"/>
                </a:solidFill>
                <a:latin typeface="Franklin Gothic Medium" panose="020B0603020102020204" pitchFamily="34" charset="0"/>
              </a:rPr>
              <a:t>academiclivecare.com </a:t>
            </a:r>
            <a:r>
              <a:rPr lang="en-US" dirty="0">
                <a:solidFill>
                  <a:schemeClr val="bg1"/>
                </a:solidFill>
                <a:latin typeface="Franklin Gothic Book" panose="020B0503020102020204" pitchFamily="34" charset="0"/>
              </a:rPr>
              <a:t>to get started. </a:t>
            </a:r>
          </a:p>
          <a:p>
            <a:pPr marL="285750" indent="-285750">
              <a:buFont typeface="Arial" panose="020B0604020202020204" pitchFamily="34" charset="0"/>
              <a:buChar char="•"/>
            </a:pPr>
            <a:endParaRPr lang="en-US" sz="1600" dirty="0">
              <a:solidFill>
                <a:schemeClr val="bg1"/>
              </a:solidFill>
              <a:latin typeface="Franklin Gothic Book" panose="020B0503020102020204" pitchFamily="34" charset="0"/>
            </a:endParaRPr>
          </a:p>
        </p:txBody>
      </p:sp>
      <p:sp>
        <p:nvSpPr>
          <p:cNvPr id="4" name="Text Placeholder 1">
            <a:extLst>
              <a:ext uri="{FF2B5EF4-FFF2-40B4-BE49-F238E27FC236}">
                <a16:creationId xmlns:a16="http://schemas.microsoft.com/office/drawing/2014/main" id="{66C0E0D5-37DB-DAEA-8B20-0AEF2F86AEE6}"/>
              </a:ext>
            </a:extLst>
          </p:cNvPr>
          <p:cNvSpPr txBox="1">
            <a:spLocks/>
          </p:cNvSpPr>
          <p:nvPr/>
        </p:nvSpPr>
        <p:spPr>
          <a:xfrm>
            <a:off x="225816" y="125418"/>
            <a:ext cx="7995493" cy="709199"/>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500"/>
              </a:spcAft>
              <a:buFont typeface="Arial" panose="020B0604020202020204" pitchFamily="34" charset="0"/>
              <a:buNone/>
            </a:pPr>
            <a:r>
              <a:rPr lang="en-US" sz="3200" dirty="0">
                <a:solidFill>
                  <a:schemeClr val="bg1"/>
                </a:solidFill>
                <a:latin typeface="Franklin Gothic Medium" panose="020B0603020102020204" pitchFamily="34" charset="0"/>
              </a:rPr>
              <a:t>AcademicLiveCare (ALC)</a:t>
            </a:r>
          </a:p>
        </p:txBody>
      </p:sp>
    </p:spTree>
    <p:extLst>
      <p:ext uri="{BB962C8B-B14F-4D97-AF65-F5344CB8AC3E}">
        <p14:creationId xmlns:p14="http://schemas.microsoft.com/office/powerpoint/2010/main" val="2860350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23">
            <a:extLst>
              <a:ext uri="{FF2B5EF4-FFF2-40B4-BE49-F238E27FC236}">
                <a16:creationId xmlns:a16="http://schemas.microsoft.com/office/drawing/2014/main" id="{84E9A84B-6E7B-4242-9A73-8052A4CF9678}"/>
              </a:ext>
            </a:extLst>
          </p:cNvPr>
          <p:cNvSpPr/>
          <p:nvPr/>
        </p:nvSpPr>
        <p:spPr>
          <a:xfrm>
            <a:off x="793936" y="1308369"/>
            <a:ext cx="4040105" cy="4150871"/>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7" name="Rounded Rectangle 23">
            <a:extLst>
              <a:ext uri="{FF2B5EF4-FFF2-40B4-BE49-F238E27FC236}">
                <a16:creationId xmlns:a16="http://schemas.microsoft.com/office/drawing/2014/main" id="{0DC5F369-FAC6-C940-9A29-84D8C34DF553}"/>
              </a:ext>
            </a:extLst>
          </p:cNvPr>
          <p:cNvSpPr/>
          <p:nvPr/>
        </p:nvSpPr>
        <p:spPr>
          <a:xfrm>
            <a:off x="793936" y="1308369"/>
            <a:ext cx="4040105" cy="851050"/>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8" name="TextBox 17">
            <a:extLst>
              <a:ext uri="{FF2B5EF4-FFF2-40B4-BE49-F238E27FC236}">
                <a16:creationId xmlns:a16="http://schemas.microsoft.com/office/drawing/2014/main" id="{2B51DC2C-DEE7-CB4B-B57C-82B39F6DBECD}"/>
              </a:ext>
            </a:extLst>
          </p:cNvPr>
          <p:cNvSpPr txBox="1"/>
          <p:nvPr/>
        </p:nvSpPr>
        <p:spPr>
          <a:xfrm>
            <a:off x="1078787" y="1514146"/>
            <a:ext cx="3918662" cy="430887"/>
          </a:xfrm>
          <a:prstGeom prst="rect">
            <a:avLst/>
          </a:prstGeom>
          <a:noFill/>
        </p:spPr>
        <p:txBody>
          <a:bodyPr wrap="square">
            <a:spAutoFit/>
          </a:bodyPr>
          <a:lstStyle/>
          <a:p>
            <a:pPr lvl="0">
              <a:defRPr/>
            </a:pPr>
            <a:r>
              <a:rPr lang="en-US" sz="2200">
                <a:solidFill>
                  <a:srgbClr val="141B4D"/>
                </a:solidFill>
                <a:latin typeface="Franklin Gothic Medium" panose="020B0603020102020204" pitchFamily="34" charset="0"/>
              </a:rPr>
              <a:t>Dental Insurance</a:t>
            </a:r>
          </a:p>
        </p:txBody>
      </p:sp>
      <p:sp>
        <p:nvSpPr>
          <p:cNvPr id="11" name="TextBox 10">
            <a:extLst>
              <a:ext uri="{FF2B5EF4-FFF2-40B4-BE49-F238E27FC236}">
                <a16:creationId xmlns:a16="http://schemas.microsoft.com/office/drawing/2014/main" id="{8D1CC0D1-F008-45C4-9829-CD5A8493F5B0}"/>
              </a:ext>
            </a:extLst>
          </p:cNvPr>
          <p:cNvSpPr txBox="1"/>
          <p:nvPr/>
        </p:nvSpPr>
        <p:spPr>
          <a:xfrm>
            <a:off x="1078787" y="2350356"/>
            <a:ext cx="3405933" cy="2800767"/>
          </a:xfrm>
          <a:prstGeom prst="rect">
            <a:avLst/>
          </a:prstGeom>
          <a:noFill/>
        </p:spPr>
        <p:txBody>
          <a:bodyPr wrap="square" rtlCol="0" anchor="t">
            <a:spAutoFit/>
          </a:bodyPr>
          <a:lstStyle/>
          <a:p>
            <a:r>
              <a:rPr lang="en-US" sz="1600" dirty="0">
                <a:solidFill>
                  <a:schemeClr val="accent3"/>
                </a:solidFill>
                <a:latin typeface="Franklin Gothic Medium" panose="020B0603020102020204" pitchFamily="34" charset="0"/>
              </a:rPr>
              <a:t>Cigna Dental Plan</a:t>
            </a:r>
          </a:p>
          <a:p>
            <a:r>
              <a:rPr lang="en-US" sz="1600" dirty="0">
                <a:solidFill>
                  <a:schemeClr val="accent3"/>
                </a:solidFill>
                <a:latin typeface="Franklin Gothic Book" panose="020B0503020102020204" pitchFamily="34" charset="0"/>
              </a:rPr>
              <a:t>Dental </a:t>
            </a:r>
            <a:r>
              <a:rPr lang="en-US" sz="1600" dirty="0">
                <a:solidFill>
                  <a:srgbClr val="5B5C5B"/>
                </a:solidFill>
                <a:latin typeface="Franklin Gothic Book" panose="020B0503020102020204" pitchFamily="34" charset="0"/>
              </a:rPr>
              <a:t>coverage</a:t>
            </a:r>
            <a:r>
              <a:rPr lang="en-US" sz="1600" dirty="0">
                <a:solidFill>
                  <a:schemeClr val="accent3"/>
                </a:solidFill>
                <a:latin typeface="Franklin Gothic Book" panose="020B0503020102020204" pitchFamily="34" charset="0"/>
              </a:rPr>
              <a:t> can be added for an additional cost. </a:t>
            </a:r>
          </a:p>
          <a:p>
            <a:endParaRPr lang="en-US" sz="1600" dirty="0">
              <a:solidFill>
                <a:schemeClr val="accent3"/>
              </a:solidFill>
              <a:latin typeface="Franklin Gothic Book" panose="020B0503020102020204" pitchFamily="34" charset="0"/>
            </a:endParaRPr>
          </a:p>
          <a:p>
            <a:r>
              <a:rPr lang="en-US" sz="1600" dirty="0">
                <a:solidFill>
                  <a:schemeClr val="accent3"/>
                </a:solidFill>
                <a:latin typeface="Franklin Gothic Book" panose="020B0503020102020204" pitchFamily="34" charset="0"/>
              </a:rPr>
              <a:t>Most medical plans will cover accidental injuries to natural teeth, but not routine examinations, fillings or braces.</a:t>
            </a:r>
          </a:p>
          <a:p>
            <a:endParaRPr lang="en-US" sz="1600" dirty="0">
              <a:solidFill>
                <a:schemeClr val="accent3"/>
              </a:solidFill>
              <a:latin typeface="Franklin Gothic Book" panose="020B0503020102020204" pitchFamily="34" charset="0"/>
            </a:endParaRPr>
          </a:p>
          <a:p>
            <a:r>
              <a:rPr lang="en-US" sz="1600" dirty="0">
                <a:solidFill>
                  <a:schemeClr val="accent3"/>
                </a:solidFill>
                <a:latin typeface="Franklin Gothic Book" panose="020B0503020102020204" pitchFamily="34" charset="0"/>
              </a:rPr>
              <a:t>Dental for insureds under the age of 19 is often covered in medical plans.</a:t>
            </a:r>
          </a:p>
        </p:txBody>
      </p:sp>
      <p:sp>
        <p:nvSpPr>
          <p:cNvPr id="15" name="Title 3">
            <a:extLst>
              <a:ext uri="{FF2B5EF4-FFF2-40B4-BE49-F238E27FC236}">
                <a16:creationId xmlns:a16="http://schemas.microsoft.com/office/drawing/2014/main" id="{0B0ACBAD-D275-5447-8AD2-6C1AC294742C}"/>
              </a:ext>
            </a:extLst>
          </p:cNvPr>
          <p:cNvSpPr>
            <a:spLocks noGrp="1"/>
          </p:cNvSpPr>
          <p:nvPr>
            <p:ph type="title"/>
          </p:nvPr>
        </p:nvSpPr>
        <p:spPr>
          <a:xfrm>
            <a:off x="709748" y="295072"/>
            <a:ext cx="5386252" cy="911277"/>
          </a:xfrm>
        </p:spPr>
        <p:txBody>
          <a:bodyPr/>
          <a:lstStyle/>
          <a:p>
            <a:r>
              <a:rPr lang="en-US" dirty="0"/>
              <a:t>Add-On Coverage Options</a:t>
            </a:r>
          </a:p>
        </p:txBody>
      </p:sp>
      <p:pic>
        <p:nvPicPr>
          <p:cNvPr id="3" name="Picture 2" descr="A person brushing her teeth&#10;&#10;Description automatically generated">
            <a:extLst>
              <a:ext uri="{FF2B5EF4-FFF2-40B4-BE49-F238E27FC236}">
                <a16:creationId xmlns:a16="http://schemas.microsoft.com/office/drawing/2014/main" id="{F9881428-F333-CB34-F363-39A4DA8FDC54}"/>
              </a:ext>
            </a:extLst>
          </p:cNvPr>
          <p:cNvPicPr>
            <a:picLocks noChangeAspect="1"/>
          </p:cNvPicPr>
          <p:nvPr/>
        </p:nvPicPr>
        <p:blipFill>
          <a:blip r:embed="rId3"/>
          <a:stretch>
            <a:fillRect/>
          </a:stretch>
        </p:blipFill>
        <p:spPr>
          <a:xfrm>
            <a:off x="5171757" y="1308369"/>
            <a:ext cx="6226307" cy="4150871"/>
          </a:xfrm>
          <a:prstGeom prst="rect">
            <a:avLst/>
          </a:prstGeom>
        </p:spPr>
      </p:pic>
    </p:spTree>
    <p:extLst>
      <p:ext uri="{BB962C8B-B14F-4D97-AF65-F5344CB8AC3E}">
        <p14:creationId xmlns:p14="http://schemas.microsoft.com/office/powerpoint/2010/main" val="3701814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56F43A-8F98-42D4-B60C-015F66296336}"/>
              </a:ext>
            </a:extLst>
          </p:cNvPr>
          <p:cNvSpPr txBox="1"/>
          <p:nvPr/>
        </p:nvSpPr>
        <p:spPr>
          <a:xfrm>
            <a:off x="782350" y="1621311"/>
            <a:ext cx="5005889" cy="2062103"/>
          </a:xfrm>
          <a:prstGeom prst="rect">
            <a:avLst/>
          </a:prstGeom>
          <a:noFill/>
        </p:spPr>
        <p:txBody>
          <a:bodyPr wrap="square" rtlCol="0" anchor="t">
            <a:spAutoFit/>
          </a:bodyPr>
          <a:lstStyle/>
          <a:p>
            <a:r>
              <a:rPr lang="en-US" sz="1600" dirty="0">
                <a:solidFill>
                  <a:schemeClr val="bg2">
                    <a:lumMod val="25000"/>
                  </a:schemeClr>
                </a:solidFill>
                <a:latin typeface="Franklin Gothic Book" panose="020B0503020102020204" pitchFamily="34" charset="0"/>
              </a:rPr>
              <a:t>As an enrolled student, you have access to Counseling and Health Service providers, laboratory and our pharmacy.</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Schedule an appointment by calling (618) 650-2842</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Located in the lower level of the Student Success Center, Room 0222 (adjacent to Visitor Parking Lot B).</a:t>
            </a:r>
          </a:p>
        </p:txBody>
      </p:sp>
      <p:sp>
        <p:nvSpPr>
          <p:cNvPr id="5" name="Title 3">
            <a:extLst>
              <a:ext uri="{FF2B5EF4-FFF2-40B4-BE49-F238E27FC236}">
                <a16:creationId xmlns:a16="http://schemas.microsoft.com/office/drawing/2014/main" id="{02CBE715-7556-4641-8328-1BDE28B2E9EC}"/>
              </a:ext>
            </a:extLst>
          </p:cNvPr>
          <p:cNvSpPr>
            <a:spLocks noGrp="1"/>
          </p:cNvSpPr>
          <p:nvPr>
            <p:ph type="title"/>
          </p:nvPr>
        </p:nvSpPr>
        <p:spPr>
          <a:xfrm>
            <a:off x="709748" y="295072"/>
            <a:ext cx="5974081" cy="911277"/>
          </a:xfrm>
        </p:spPr>
        <p:txBody>
          <a:bodyPr/>
          <a:lstStyle/>
          <a:p>
            <a:r>
              <a:rPr lang="en-US" dirty="0"/>
              <a:t>SIUE Health Service</a:t>
            </a:r>
          </a:p>
        </p:txBody>
      </p:sp>
      <p:pic>
        <p:nvPicPr>
          <p:cNvPr id="8" name="Picture 7">
            <a:extLst>
              <a:ext uri="{FF2B5EF4-FFF2-40B4-BE49-F238E27FC236}">
                <a16:creationId xmlns:a16="http://schemas.microsoft.com/office/drawing/2014/main" id="{1B9A566F-846D-82B2-20EE-96BCB66E9FB3}"/>
              </a:ext>
            </a:extLst>
          </p:cNvPr>
          <p:cNvPicPr>
            <a:picLocks noChangeAspect="1"/>
          </p:cNvPicPr>
          <p:nvPr/>
        </p:nvPicPr>
        <p:blipFill rotWithShape="1">
          <a:blip r:embed="rId2"/>
          <a:srcRect l="14120" r="11348"/>
          <a:stretch/>
        </p:blipFill>
        <p:spPr>
          <a:xfrm>
            <a:off x="6130454" y="1621311"/>
            <a:ext cx="5019164" cy="33671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9615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23">
            <a:extLst>
              <a:ext uri="{FF2B5EF4-FFF2-40B4-BE49-F238E27FC236}">
                <a16:creationId xmlns:a16="http://schemas.microsoft.com/office/drawing/2014/main" id="{2B4C9A37-5ED1-3642-9467-37C48F79EE38}"/>
              </a:ext>
            </a:extLst>
          </p:cNvPr>
          <p:cNvSpPr/>
          <p:nvPr/>
        </p:nvSpPr>
        <p:spPr>
          <a:xfrm>
            <a:off x="3373348" y="1676410"/>
            <a:ext cx="2530049" cy="3403972"/>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9" name="TextBox 18">
            <a:extLst>
              <a:ext uri="{FF2B5EF4-FFF2-40B4-BE49-F238E27FC236}">
                <a16:creationId xmlns:a16="http://schemas.microsoft.com/office/drawing/2014/main" id="{3A5072DF-D15A-1240-A341-3AC75C84E53C}"/>
              </a:ext>
            </a:extLst>
          </p:cNvPr>
          <p:cNvSpPr txBox="1"/>
          <p:nvPr/>
        </p:nvSpPr>
        <p:spPr>
          <a:xfrm>
            <a:off x="3530762" y="3682518"/>
            <a:ext cx="2303999" cy="830997"/>
          </a:xfrm>
          <a:prstGeom prst="rect">
            <a:avLst/>
          </a:prstGeom>
          <a:noFill/>
        </p:spPr>
        <p:txBody>
          <a:bodyPr wrap="square" rtlCol="0">
            <a:spAutoFit/>
          </a:bodyPr>
          <a:lstStyle/>
          <a:p>
            <a:r>
              <a:rPr lang="en-US" sz="1200" dirty="0">
                <a:solidFill>
                  <a:srgbClr val="5B5C5B"/>
                </a:solidFill>
                <a:latin typeface="Franklin Gothic Book" panose="020B0503020102020204" pitchFamily="34" charset="0"/>
                <a:cs typeface="Arial" panose="020B0604020202020204" pitchFamily="34" charset="0"/>
              </a:rPr>
              <a:t>24/7 urgent care services or schedule appointments for behavioral health services via desktop or mobile device.</a:t>
            </a:r>
          </a:p>
        </p:txBody>
      </p:sp>
      <p:sp>
        <p:nvSpPr>
          <p:cNvPr id="20" name="Rounded Rectangle 23">
            <a:extLst>
              <a:ext uri="{FF2B5EF4-FFF2-40B4-BE49-F238E27FC236}">
                <a16:creationId xmlns:a16="http://schemas.microsoft.com/office/drawing/2014/main" id="{16786282-1021-C14E-8A45-94A00827B58D}"/>
              </a:ext>
            </a:extLst>
          </p:cNvPr>
          <p:cNvSpPr/>
          <p:nvPr/>
        </p:nvSpPr>
        <p:spPr>
          <a:xfrm>
            <a:off x="3373348" y="1676409"/>
            <a:ext cx="2530049" cy="1868175"/>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1" name="TextBox 20">
            <a:extLst>
              <a:ext uri="{FF2B5EF4-FFF2-40B4-BE49-F238E27FC236}">
                <a16:creationId xmlns:a16="http://schemas.microsoft.com/office/drawing/2014/main" id="{55C12710-D4A9-F041-8387-C4E7E6A9182A}"/>
              </a:ext>
            </a:extLst>
          </p:cNvPr>
          <p:cNvSpPr txBox="1"/>
          <p:nvPr/>
        </p:nvSpPr>
        <p:spPr>
          <a:xfrm>
            <a:off x="3530762" y="2846245"/>
            <a:ext cx="2303999" cy="338554"/>
          </a:xfrm>
          <a:prstGeom prst="rect">
            <a:avLst/>
          </a:prstGeom>
          <a:noFill/>
        </p:spPr>
        <p:txBody>
          <a:bodyPr wrap="square">
            <a:spAutoFit/>
          </a:bodyPr>
          <a:lstStyle/>
          <a:p>
            <a:pPr lvl="0">
              <a:defRPr/>
            </a:pPr>
            <a:r>
              <a:rPr lang="en-US" sz="1600">
                <a:solidFill>
                  <a:srgbClr val="141B4D"/>
                </a:solidFill>
                <a:latin typeface="Franklin Gothic Medium" panose="020B0603020102020204" pitchFamily="34" charset="0"/>
              </a:rPr>
              <a:t>Telehealth</a:t>
            </a:r>
          </a:p>
        </p:txBody>
      </p:sp>
      <p:sp>
        <p:nvSpPr>
          <p:cNvPr id="15" name="Rounded Rectangle 23">
            <a:extLst>
              <a:ext uri="{FF2B5EF4-FFF2-40B4-BE49-F238E27FC236}">
                <a16:creationId xmlns:a16="http://schemas.microsoft.com/office/drawing/2014/main" id="{086C1B64-E7B8-7646-BD70-F3C4BB9CC3C4}"/>
              </a:ext>
            </a:extLst>
          </p:cNvPr>
          <p:cNvSpPr/>
          <p:nvPr/>
        </p:nvSpPr>
        <p:spPr>
          <a:xfrm>
            <a:off x="650697" y="1676410"/>
            <a:ext cx="2530049" cy="3403972"/>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4" name="TextBox 3">
            <a:extLst>
              <a:ext uri="{FF2B5EF4-FFF2-40B4-BE49-F238E27FC236}">
                <a16:creationId xmlns:a16="http://schemas.microsoft.com/office/drawing/2014/main" id="{4D306665-7CAA-4EC8-8092-DA394A3E9A01}"/>
              </a:ext>
            </a:extLst>
          </p:cNvPr>
          <p:cNvSpPr txBox="1"/>
          <p:nvPr/>
        </p:nvSpPr>
        <p:spPr>
          <a:xfrm>
            <a:off x="808111" y="3682518"/>
            <a:ext cx="2303999" cy="1224862"/>
          </a:xfrm>
          <a:prstGeom prst="rect">
            <a:avLst/>
          </a:prstGeom>
          <a:noFill/>
        </p:spPr>
        <p:txBody>
          <a:bodyPr wrap="square" rtlCol="0">
            <a:spAutoFit/>
          </a:bodyPr>
          <a:lstStyle/>
          <a:p>
            <a:r>
              <a:rPr lang="en-US" sz="1200" dirty="0">
                <a:solidFill>
                  <a:srgbClr val="5B5C5B"/>
                </a:solidFill>
                <a:latin typeface="Franklin Gothic Book" panose="020B0503020102020204" pitchFamily="34" charset="0"/>
                <a:ea typeface="Calibri" panose="020F0502020204030204" pitchFamily="34" charset="0"/>
                <a:cs typeface="Arial" panose="020B0604020202020204" pitchFamily="34" charset="0"/>
              </a:rPr>
              <a:t>Visit for p</a:t>
            </a:r>
            <a:r>
              <a:rPr lang="en-US" sz="1200" dirty="0">
                <a:solidFill>
                  <a:srgbClr val="5B5C5B"/>
                </a:solidFill>
                <a:effectLst/>
                <a:latin typeface="Franklin Gothic Book" panose="020B0503020102020204" pitchFamily="34" charset="0"/>
                <a:ea typeface="Calibri" panose="020F0502020204030204" pitchFamily="34" charset="0"/>
                <a:cs typeface="Arial" panose="020B0604020202020204" pitchFamily="34" charset="0"/>
              </a:rPr>
              <a:t>reventive care or treatment for routine physical or behavioral health conditions. If you have a student health center, check there first.</a:t>
            </a:r>
          </a:p>
          <a:p>
            <a:r>
              <a:rPr lang="en-US" sz="1200" b="1" dirty="0">
                <a:solidFill>
                  <a:srgbClr val="5B5C5B"/>
                </a:solidFill>
                <a:latin typeface="Franklin Gothic Book" panose="020B0503020102020204" pitchFamily="34" charset="0"/>
                <a:cs typeface="Arial" panose="020B0604020202020204" pitchFamily="34" charset="0"/>
              </a:rPr>
              <a:t> </a:t>
            </a:r>
          </a:p>
        </p:txBody>
      </p:sp>
      <p:sp>
        <p:nvSpPr>
          <p:cNvPr id="14" name="Title 3">
            <a:extLst>
              <a:ext uri="{FF2B5EF4-FFF2-40B4-BE49-F238E27FC236}">
                <a16:creationId xmlns:a16="http://schemas.microsoft.com/office/drawing/2014/main" id="{016C9E33-33EE-A44D-9034-F73A8E99C30F}"/>
              </a:ext>
            </a:extLst>
          </p:cNvPr>
          <p:cNvSpPr>
            <a:spLocks noGrp="1"/>
          </p:cNvSpPr>
          <p:nvPr>
            <p:ph type="title"/>
          </p:nvPr>
        </p:nvSpPr>
        <p:spPr>
          <a:xfrm>
            <a:off x="565910" y="514071"/>
            <a:ext cx="6328050" cy="911277"/>
          </a:xfrm>
        </p:spPr>
        <p:txBody>
          <a:bodyPr/>
          <a:lstStyle/>
          <a:p>
            <a:r>
              <a:rPr lang="en-US"/>
              <a:t>Choosing Where to Go for Care</a:t>
            </a:r>
          </a:p>
        </p:txBody>
      </p:sp>
      <p:sp>
        <p:nvSpPr>
          <p:cNvPr id="16" name="Rounded Rectangle 23">
            <a:extLst>
              <a:ext uri="{FF2B5EF4-FFF2-40B4-BE49-F238E27FC236}">
                <a16:creationId xmlns:a16="http://schemas.microsoft.com/office/drawing/2014/main" id="{C708CB3A-DC58-2E45-A98B-B99B42A236C3}"/>
              </a:ext>
            </a:extLst>
          </p:cNvPr>
          <p:cNvSpPr/>
          <p:nvPr/>
        </p:nvSpPr>
        <p:spPr>
          <a:xfrm>
            <a:off x="650697" y="1676409"/>
            <a:ext cx="2530049" cy="1868175"/>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7" name="TextBox 16">
            <a:extLst>
              <a:ext uri="{FF2B5EF4-FFF2-40B4-BE49-F238E27FC236}">
                <a16:creationId xmlns:a16="http://schemas.microsoft.com/office/drawing/2014/main" id="{A56AE34F-8357-4448-A13E-5D3C34458B7D}"/>
              </a:ext>
            </a:extLst>
          </p:cNvPr>
          <p:cNvSpPr txBox="1"/>
          <p:nvPr/>
        </p:nvSpPr>
        <p:spPr>
          <a:xfrm>
            <a:off x="808111" y="2846245"/>
            <a:ext cx="2303999" cy="584775"/>
          </a:xfrm>
          <a:prstGeom prst="rect">
            <a:avLst/>
          </a:prstGeom>
          <a:noFill/>
        </p:spPr>
        <p:txBody>
          <a:bodyPr wrap="square">
            <a:spAutoFit/>
          </a:bodyPr>
          <a:lstStyle/>
          <a:p>
            <a:pPr lvl="0">
              <a:defRPr/>
            </a:pPr>
            <a:r>
              <a:rPr lang="en-US" sz="1600">
                <a:solidFill>
                  <a:srgbClr val="141B4D"/>
                </a:solidFill>
                <a:latin typeface="Franklin Gothic Medium" panose="020B0603020102020204" pitchFamily="34" charset="0"/>
              </a:rPr>
              <a:t>Student Health Center / Primary Care Physician</a:t>
            </a:r>
          </a:p>
        </p:txBody>
      </p:sp>
      <p:pic>
        <p:nvPicPr>
          <p:cNvPr id="5" name="Picture 4" descr="Icon&#10;&#10;Description automatically generated">
            <a:extLst>
              <a:ext uri="{FF2B5EF4-FFF2-40B4-BE49-F238E27FC236}">
                <a16:creationId xmlns:a16="http://schemas.microsoft.com/office/drawing/2014/main" id="{5A8757EC-0C6A-C647-83F6-ED462297AA0E}"/>
              </a:ext>
            </a:extLst>
          </p:cNvPr>
          <p:cNvPicPr>
            <a:picLocks noChangeAspect="1"/>
          </p:cNvPicPr>
          <p:nvPr/>
        </p:nvPicPr>
        <p:blipFill>
          <a:blip r:embed="rId3"/>
          <a:stretch>
            <a:fillRect/>
          </a:stretch>
        </p:blipFill>
        <p:spPr>
          <a:xfrm>
            <a:off x="808111" y="1856407"/>
            <a:ext cx="955885" cy="911277"/>
          </a:xfrm>
          <a:prstGeom prst="rect">
            <a:avLst/>
          </a:prstGeom>
        </p:spPr>
      </p:pic>
      <p:sp>
        <p:nvSpPr>
          <p:cNvPr id="22" name="Rounded Rectangle 23">
            <a:extLst>
              <a:ext uri="{FF2B5EF4-FFF2-40B4-BE49-F238E27FC236}">
                <a16:creationId xmlns:a16="http://schemas.microsoft.com/office/drawing/2014/main" id="{CA71E033-9E5A-3C43-968B-5EF1A0B0F3A7}"/>
              </a:ext>
            </a:extLst>
          </p:cNvPr>
          <p:cNvSpPr/>
          <p:nvPr/>
        </p:nvSpPr>
        <p:spPr>
          <a:xfrm>
            <a:off x="6096000" y="1676410"/>
            <a:ext cx="2530049" cy="3403972"/>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3" name="TextBox 22">
            <a:extLst>
              <a:ext uri="{FF2B5EF4-FFF2-40B4-BE49-F238E27FC236}">
                <a16:creationId xmlns:a16="http://schemas.microsoft.com/office/drawing/2014/main" id="{8A800B4D-6150-5441-A57D-C73F4774A6C9}"/>
              </a:ext>
            </a:extLst>
          </p:cNvPr>
          <p:cNvSpPr txBox="1"/>
          <p:nvPr/>
        </p:nvSpPr>
        <p:spPr>
          <a:xfrm>
            <a:off x="6253414" y="3682518"/>
            <a:ext cx="2303999" cy="1015663"/>
          </a:xfrm>
          <a:prstGeom prst="rect">
            <a:avLst/>
          </a:prstGeom>
          <a:noFill/>
        </p:spPr>
        <p:txBody>
          <a:bodyPr wrap="square" rtlCol="0">
            <a:spAutoFit/>
          </a:bodyPr>
          <a:lstStyle/>
          <a:p>
            <a:r>
              <a:rPr lang="en-US" sz="1200">
                <a:solidFill>
                  <a:srgbClr val="5B5C5B"/>
                </a:solidFill>
                <a:latin typeface="Franklin Gothic Book" panose="020B0503020102020204" pitchFamily="34" charset="0"/>
                <a:cs typeface="Arial" panose="020B0604020202020204" pitchFamily="34" charset="0"/>
              </a:rPr>
              <a:t>Same day services that can handle a variety of medical problems that need to be treated right away but are not considered life threatening. </a:t>
            </a:r>
          </a:p>
        </p:txBody>
      </p:sp>
      <p:sp>
        <p:nvSpPr>
          <p:cNvPr id="24" name="Rounded Rectangle 23">
            <a:extLst>
              <a:ext uri="{FF2B5EF4-FFF2-40B4-BE49-F238E27FC236}">
                <a16:creationId xmlns:a16="http://schemas.microsoft.com/office/drawing/2014/main" id="{A0E199EF-5338-004C-8D37-C16BAE875AA1}"/>
              </a:ext>
            </a:extLst>
          </p:cNvPr>
          <p:cNvSpPr/>
          <p:nvPr/>
        </p:nvSpPr>
        <p:spPr>
          <a:xfrm>
            <a:off x="6096000" y="1676409"/>
            <a:ext cx="2530049" cy="1868175"/>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5" name="TextBox 24">
            <a:extLst>
              <a:ext uri="{FF2B5EF4-FFF2-40B4-BE49-F238E27FC236}">
                <a16:creationId xmlns:a16="http://schemas.microsoft.com/office/drawing/2014/main" id="{A0A04DC9-048D-4342-A499-792423824CF6}"/>
              </a:ext>
            </a:extLst>
          </p:cNvPr>
          <p:cNvSpPr txBox="1"/>
          <p:nvPr/>
        </p:nvSpPr>
        <p:spPr>
          <a:xfrm>
            <a:off x="6253414" y="2846244"/>
            <a:ext cx="1593675" cy="582755"/>
          </a:xfrm>
          <a:prstGeom prst="rect">
            <a:avLst/>
          </a:prstGeom>
          <a:noFill/>
        </p:spPr>
        <p:txBody>
          <a:bodyPr wrap="square">
            <a:spAutoFit/>
          </a:bodyPr>
          <a:lstStyle/>
          <a:p>
            <a:pPr lvl="0">
              <a:defRPr/>
            </a:pPr>
            <a:r>
              <a:rPr lang="en-US" sz="1600">
                <a:solidFill>
                  <a:srgbClr val="141B4D"/>
                </a:solidFill>
                <a:latin typeface="Franklin Gothic Medium" panose="020B0603020102020204" pitchFamily="34" charset="0"/>
              </a:rPr>
              <a:t>Urgent Care Center</a:t>
            </a:r>
          </a:p>
        </p:txBody>
      </p:sp>
      <p:sp>
        <p:nvSpPr>
          <p:cNvPr id="26" name="Rounded Rectangle 23">
            <a:extLst>
              <a:ext uri="{FF2B5EF4-FFF2-40B4-BE49-F238E27FC236}">
                <a16:creationId xmlns:a16="http://schemas.microsoft.com/office/drawing/2014/main" id="{940E76A6-6781-1949-8328-A410682D9CB7}"/>
              </a:ext>
            </a:extLst>
          </p:cNvPr>
          <p:cNvSpPr/>
          <p:nvPr/>
        </p:nvSpPr>
        <p:spPr>
          <a:xfrm>
            <a:off x="8849474" y="1676410"/>
            <a:ext cx="2530049" cy="3403972"/>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7" name="TextBox 26">
            <a:extLst>
              <a:ext uri="{FF2B5EF4-FFF2-40B4-BE49-F238E27FC236}">
                <a16:creationId xmlns:a16="http://schemas.microsoft.com/office/drawing/2014/main" id="{4AE47C1D-F7BD-B247-8BE9-1EF35B274B8A}"/>
              </a:ext>
            </a:extLst>
          </p:cNvPr>
          <p:cNvSpPr txBox="1"/>
          <p:nvPr/>
        </p:nvSpPr>
        <p:spPr>
          <a:xfrm>
            <a:off x="9006888" y="3682518"/>
            <a:ext cx="2303999" cy="1200329"/>
          </a:xfrm>
          <a:prstGeom prst="rect">
            <a:avLst/>
          </a:prstGeom>
          <a:noFill/>
        </p:spPr>
        <p:txBody>
          <a:bodyPr wrap="square" rtlCol="0">
            <a:spAutoFit/>
          </a:bodyPr>
          <a:lstStyle/>
          <a:p>
            <a:r>
              <a:rPr lang="en-US" sz="1200">
                <a:solidFill>
                  <a:srgbClr val="5B5C5B"/>
                </a:solidFill>
                <a:latin typeface="Franklin Gothic Book" panose="020B0503020102020204" pitchFamily="34" charset="0"/>
                <a:cs typeface="Arial" panose="020B0604020202020204" pitchFamily="34" charset="0"/>
              </a:rPr>
              <a:t>Only for medical conditions that are considered emergencies because they can require rapid or advanced treatments (such as surgery) that are only available in a hospital setting. </a:t>
            </a:r>
          </a:p>
        </p:txBody>
      </p:sp>
      <p:sp>
        <p:nvSpPr>
          <p:cNvPr id="28" name="Rounded Rectangle 27">
            <a:extLst>
              <a:ext uri="{FF2B5EF4-FFF2-40B4-BE49-F238E27FC236}">
                <a16:creationId xmlns:a16="http://schemas.microsoft.com/office/drawing/2014/main" id="{B1CCA22D-88E3-944C-BB1B-29B8FA35ECA2}"/>
              </a:ext>
            </a:extLst>
          </p:cNvPr>
          <p:cNvSpPr/>
          <p:nvPr/>
        </p:nvSpPr>
        <p:spPr>
          <a:xfrm>
            <a:off x="8849474" y="1676409"/>
            <a:ext cx="2530049" cy="1868175"/>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9" name="TextBox 28">
            <a:extLst>
              <a:ext uri="{FF2B5EF4-FFF2-40B4-BE49-F238E27FC236}">
                <a16:creationId xmlns:a16="http://schemas.microsoft.com/office/drawing/2014/main" id="{14B7CEFE-FC44-C243-94EB-28EC17698F9B}"/>
              </a:ext>
            </a:extLst>
          </p:cNvPr>
          <p:cNvSpPr txBox="1"/>
          <p:nvPr/>
        </p:nvSpPr>
        <p:spPr>
          <a:xfrm>
            <a:off x="9006888" y="2846245"/>
            <a:ext cx="1603949" cy="582754"/>
          </a:xfrm>
          <a:prstGeom prst="rect">
            <a:avLst/>
          </a:prstGeom>
          <a:noFill/>
        </p:spPr>
        <p:txBody>
          <a:bodyPr wrap="square">
            <a:spAutoFit/>
          </a:bodyPr>
          <a:lstStyle/>
          <a:p>
            <a:pPr lvl="0">
              <a:defRPr/>
            </a:pPr>
            <a:r>
              <a:rPr lang="en-US" sz="1600">
                <a:solidFill>
                  <a:srgbClr val="141B4D"/>
                </a:solidFill>
                <a:latin typeface="Franklin Gothic Medium" panose="020B0603020102020204" pitchFamily="34" charset="0"/>
              </a:rPr>
              <a:t>Emergency Room</a:t>
            </a:r>
          </a:p>
        </p:txBody>
      </p:sp>
      <p:pic>
        <p:nvPicPr>
          <p:cNvPr id="34" name="Picture 33" descr="Icon&#10;&#10;Description automatically generated">
            <a:extLst>
              <a:ext uri="{FF2B5EF4-FFF2-40B4-BE49-F238E27FC236}">
                <a16:creationId xmlns:a16="http://schemas.microsoft.com/office/drawing/2014/main" id="{B3CE16D8-D216-3541-B7C9-113167A7DE0B}"/>
              </a:ext>
            </a:extLst>
          </p:cNvPr>
          <p:cNvPicPr>
            <a:picLocks noChangeAspect="1"/>
          </p:cNvPicPr>
          <p:nvPr/>
        </p:nvPicPr>
        <p:blipFill>
          <a:blip r:embed="rId4"/>
          <a:stretch>
            <a:fillRect/>
          </a:stretch>
        </p:blipFill>
        <p:spPr>
          <a:xfrm>
            <a:off x="3614063" y="2010266"/>
            <a:ext cx="864007" cy="630725"/>
          </a:xfrm>
          <a:prstGeom prst="rect">
            <a:avLst/>
          </a:prstGeom>
        </p:spPr>
      </p:pic>
      <p:pic>
        <p:nvPicPr>
          <p:cNvPr id="36" name="Picture 35" descr="Icon&#10;&#10;Description automatically generated">
            <a:extLst>
              <a:ext uri="{FF2B5EF4-FFF2-40B4-BE49-F238E27FC236}">
                <a16:creationId xmlns:a16="http://schemas.microsoft.com/office/drawing/2014/main" id="{B279FF63-AAEA-3C4A-BEEA-D650929E3A31}"/>
              </a:ext>
            </a:extLst>
          </p:cNvPr>
          <p:cNvPicPr>
            <a:picLocks noChangeAspect="1"/>
          </p:cNvPicPr>
          <p:nvPr/>
        </p:nvPicPr>
        <p:blipFill>
          <a:blip r:embed="rId5"/>
          <a:stretch>
            <a:fillRect/>
          </a:stretch>
        </p:blipFill>
        <p:spPr>
          <a:xfrm>
            <a:off x="9099731" y="1910870"/>
            <a:ext cx="933991" cy="797442"/>
          </a:xfrm>
          <a:prstGeom prst="rect">
            <a:avLst/>
          </a:prstGeom>
        </p:spPr>
      </p:pic>
      <p:pic>
        <p:nvPicPr>
          <p:cNvPr id="37" name="Picture 36">
            <a:extLst>
              <a:ext uri="{FF2B5EF4-FFF2-40B4-BE49-F238E27FC236}">
                <a16:creationId xmlns:a16="http://schemas.microsoft.com/office/drawing/2014/main" id="{FDCACA04-51EF-8649-98EB-8DA96B5C3DDF}"/>
              </a:ext>
            </a:extLst>
          </p:cNvPr>
          <p:cNvPicPr>
            <a:picLocks noChangeAspect="1"/>
          </p:cNvPicPr>
          <p:nvPr/>
        </p:nvPicPr>
        <p:blipFill>
          <a:blip r:embed="rId6"/>
          <a:srcRect/>
          <a:stretch/>
        </p:blipFill>
        <p:spPr>
          <a:xfrm>
            <a:off x="6253414" y="1910869"/>
            <a:ext cx="1095539" cy="935373"/>
          </a:xfrm>
          <a:prstGeom prst="rect">
            <a:avLst/>
          </a:prstGeom>
        </p:spPr>
      </p:pic>
    </p:spTree>
    <p:extLst>
      <p:ext uri="{BB962C8B-B14F-4D97-AF65-F5344CB8AC3E}">
        <p14:creationId xmlns:p14="http://schemas.microsoft.com/office/powerpoint/2010/main" val="758278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FB5E6A-CC39-4364-B9D3-1FF54B041DC2}"/>
              </a:ext>
            </a:extLst>
          </p:cNvPr>
          <p:cNvSpPr txBox="1"/>
          <p:nvPr/>
        </p:nvSpPr>
        <p:spPr>
          <a:xfrm>
            <a:off x="709747" y="1438596"/>
            <a:ext cx="6176245" cy="4278094"/>
          </a:xfrm>
          <a:prstGeom prst="rect">
            <a:avLst/>
          </a:prstGeom>
          <a:noFill/>
        </p:spPr>
        <p:txBody>
          <a:bodyPr wrap="square">
            <a:spAutoFit/>
          </a:bodyPr>
          <a:lstStyle/>
          <a:p>
            <a:r>
              <a:rPr lang="en-US" sz="1600">
                <a:solidFill>
                  <a:schemeClr val="bg2">
                    <a:lumMod val="25000"/>
                  </a:schemeClr>
                </a:solidFill>
                <a:latin typeface="Franklin Gothic Book" panose="020B0503020102020204" pitchFamily="34" charset="0"/>
              </a:rPr>
              <a:t>Visit </a:t>
            </a:r>
            <a:r>
              <a:rPr lang="en-US" sz="1600" u="sng">
                <a:solidFill>
                  <a:schemeClr val="bg2">
                    <a:lumMod val="25000"/>
                  </a:schemeClr>
                </a:solidFill>
                <a:latin typeface="Franklin Gothic Book" panose="020B0503020102020204" pitchFamily="34" charset="0"/>
              </a:rPr>
              <a:t>uhcsr.com/CreateAccount</a:t>
            </a:r>
            <a:r>
              <a:rPr lang="en-US" sz="1600">
                <a:solidFill>
                  <a:schemeClr val="bg2">
                    <a:lumMod val="25000"/>
                  </a:schemeClr>
                </a:solidFill>
                <a:latin typeface="Franklin Gothic Book" panose="020B0503020102020204" pitchFamily="34" charset="0"/>
              </a:rPr>
              <a:t> or download the UHCSR Mobile App from your preferred App Provider. Just search for UHCSR.</a:t>
            </a:r>
          </a:p>
          <a:p>
            <a:endParaRPr lang="en-US" sz="1600">
              <a:solidFill>
                <a:schemeClr val="bg2">
                  <a:lumMod val="25000"/>
                </a:schemeClr>
              </a:solidFill>
              <a:latin typeface="Franklin Gothic Book" panose="020B0503020102020204" pitchFamily="34" charset="0"/>
            </a:endParaRPr>
          </a:p>
          <a:p>
            <a:r>
              <a:rPr lang="en-US" sz="1600">
                <a:solidFill>
                  <a:schemeClr val="bg2">
                    <a:lumMod val="25000"/>
                  </a:schemeClr>
                </a:solidFill>
                <a:latin typeface="Franklin Gothic Book" panose="020B0503020102020204" pitchFamily="34" charset="0"/>
              </a:rPr>
              <a:t>Once you’ve created your </a:t>
            </a:r>
            <a:r>
              <a:rPr lang="en-US" sz="1600" i="1">
                <a:solidFill>
                  <a:schemeClr val="bg2">
                    <a:lumMod val="25000"/>
                  </a:schemeClr>
                </a:solidFill>
                <a:latin typeface="Franklin Gothic Book" panose="020B0503020102020204" pitchFamily="34" charset="0"/>
              </a:rPr>
              <a:t>My Account</a:t>
            </a:r>
            <a:r>
              <a:rPr lang="en-US" sz="1600">
                <a:solidFill>
                  <a:schemeClr val="bg2">
                    <a:lumMod val="25000"/>
                  </a:schemeClr>
                </a:solidFill>
                <a:latin typeface="Franklin Gothic Book" panose="020B0503020102020204" pitchFamily="34" charset="0"/>
              </a:rPr>
              <a:t>, just log in with your username and password at </a:t>
            </a:r>
            <a:r>
              <a:rPr lang="en-US" sz="1600" u="sng">
                <a:solidFill>
                  <a:schemeClr val="bg2">
                    <a:lumMod val="25000"/>
                  </a:schemeClr>
                </a:solidFill>
                <a:latin typeface="Franklin Gothic Book" panose="020B0503020102020204" pitchFamily="34" charset="0"/>
              </a:rPr>
              <a:t>uhcsr.com/MyAccount</a:t>
            </a:r>
            <a:r>
              <a:rPr lang="en-US" sz="1600">
                <a:solidFill>
                  <a:schemeClr val="bg2">
                    <a:lumMod val="25000"/>
                  </a:schemeClr>
                </a:solidFill>
                <a:latin typeface="Franklin Gothic Book" panose="020B0503020102020204" pitchFamily="34" charset="0"/>
              </a:rPr>
              <a:t> and access your account online, at your own convenience.</a:t>
            </a:r>
          </a:p>
          <a:p>
            <a:pPr marL="742950" lvl="1" indent="-285750">
              <a:buFont typeface="Arial" panose="020B0604020202020204" pitchFamily="34" charset="0"/>
              <a:buChar char="•"/>
            </a:pPr>
            <a:endParaRPr lang="en-US" sz="1600">
              <a:solidFill>
                <a:schemeClr val="bg2">
                  <a:lumMod val="25000"/>
                </a:schemeClr>
              </a:solidFill>
              <a:latin typeface="Franklin Gothic Book" panose="020B0503020102020204" pitchFamily="34" charset="0"/>
            </a:endParaRP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View coverage details</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View or print your ID card</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Review Message Center electronic notifications</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Check claim status and Explanations of Benefits (EOB)</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Review claims letters</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Update personal information</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Search for a preferred provider</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Provide other insurance information, accident details, or Personal Representative Appointment</a:t>
            </a:r>
          </a:p>
          <a:p>
            <a:pPr marL="742950" lvl="1" indent="-285750">
              <a:buFont typeface="Arial" panose="020B0604020202020204" pitchFamily="34" charset="0"/>
              <a:buChar char="•"/>
            </a:pPr>
            <a:r>
              <a:rPr lang="en-US" sz="1600">
                <a:solidFill>
                  <a:schemeClr val="bg2">
                    <a:lumMod val="25000"/>
                  </a:schemeClr>
                </a:solidFill>
                <a:latin typeface="Franklin Gothic Book" panose="020B0503020102020204" pitchFamily="34" charset="0"/>
              </a:rPr>
              <a:t>Provide tax information for IRS Form 1095-B</a:t>
            </a:r>
          </a:p>
        </p:txBody>
      </p:sp>
      <p:pic>
        <p:nvPicPr>
          <p:cNvPr id="8" name="Picture 7">
            <a:extLst>
              <a:ext uri="{FF2B5EF4-FFF2-40B4-BE49-F238E27FC236}">
                <a16:creationId xmlns:a16="http://schemas.microsoft.com/office/drawing/2014/main" id="{9F969825-CD39-4F12-8B0B-4792725B9C38}"/>
              </a:ext>
            </a:extLst>
          </p:cNvPr>
          <p:cNvPicPr>
            <a:picLocks noChangeAspect="1"/>
          </p:cNvPicPr>
          <p:nvPr/>
        </p:nvPicPr>
        <p:blipFill>
          <a:blip r:embed="rId2"/>
          <a:stretch>
            <a:fillRect/>
          </a:stretch>
        </p:blipFill>
        <p:spPr>
          <a:xfrm>
            <a:off x="7799808" y="1541336"/>
            <a:ext cx="2960167" cy="3365387"/>
          </a:xfrm>
          <a:prstGeom prst="rect">
            <a:avLst/>
          </a:prstGeom>
        </p:spPr>
      </p:pic>
      <p:pic>
        <p:nvPicPr>
          <p:cNvPr id="4" name="Picture 3">
            <a:extLst>
              <a:ext uri="{FF2B5EF4-FFF2-40B4-BE49-F238E27FC236}">
                <a16:creationId xmlns:a16="http://schemas.microsoft.com/office/drawing/2014/main" id="{37C6E29E-C7BE-4211-B062-BB80C17C2645}"/>
              </a:ext>
            </a:extLst>
          </p:cNvPr>
          <p:cNvPicPr>
            <a:picLocks noChangeAspect="1"/>
          </p:cNvPicPr>
          <p:nvPr/>
        </p:nvPicPr>
        <p:blipFill>
          <a:blip r:embed="rId3"/>
          <a:stretch>
            <a:fillRect/>
          </a:stretch>
        </p:blipFill>
        <p:spPr>
          <a:xfrm>
            <a:off x="7060184" y="4162909"/>
            <a:ext cx="4570236" cy="1487627"/>
          </a:xfrm>
          <a:prstGeom prst="rect">
            <a:avLst/>
          </a:prstGeom>
        </p:spPr>
      </p:pic>
      <p:sp>
        <p:nvSpPr>
          <p:cNvPr id="7" name="Title 3">
            <a:extLst>
              <a:ext uri="{FF2B5EF4-FFF2-40B4-BE49-F238E27FC236}">
                <a16:creationId xmlns:a16="http://schemas.microsoft.com/office/drawing/2014/main" id="{A7B4549F-EE65-1842-9C37-2846CD055E2A}"/>
              </a:ext>
            </a:extLst>
          </p:cNvPr>
          <p:cNvSpPr>
            <a:spLocks noGrp="1"/>
          </p:cNvSpPr>
          <p:nvPr>
            <p:ph type="title"/>
          </p:nvPr>
        </p:nvSpPr>
        <p:spPr>
          <a:xfrm>
            <a:off x="709747" y="295072"/>
            <a:ext cx="9473343" cy="911277"/>
          </a:xfrm>
        </p:spPr>
        <p:txBody>
          <a:bodyPr/>
          <a:lstStyle/>
          <a:p>
            <a:r>
              <a:rPr lang="en-US"/>
              <a:t>Managing Your Health Insurance with </a:t>
            </a:r>
            <a:r>
              <a:rPr lang="en-US" i="1"/>
              <a:t>My Account</a:t>
            </a:r>
          </a:p>
        </p:txBody>
      </p:sp>
    </p:spTree>
    <p:extLst>
      <p:ext uri="{BB962C8B-B14F-4D97-AF65-F5344CB8AC3E}">
        <p14:creationId xmlns:p14="http://schemas.microsoft.com/office/powerpoint/2010/main" val="4200785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23">
            <a:extLst>
              <a:ext uri="{FF2B5EF4-FFF2-40B4-BE49-F238E27FC236}">
                <a16:creationId xmlns:a16="http://schemas.microsoft.com/office/drawing/2014/main" id="{57284452-534F-4548-891C-6F8C03B8DA91}"/>
              </a:ext>
            </a:extLst>
          </p:cNvPr>
          <p:cNvSpPr/>
          <p:nvPr/>
        </p:nvSpPr>
        <p:spPr>
          <a:xfrm>
            <a:off x="798612" y="1271664"/>
            <a:ext cx="5342982" cy="1561576"/>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2" name="Rounded Rectangle 23">
            <a:extLst>
              <a:ext uri="{FF2B5EF4-FFF2-40B4-BE49-F238E27FC236}">
                <a16:creationId xmlns:a16="http://schemas.microsoft.com/office/drawing/2014/main" id="{19640946-289D-3B4C-A526-2486A759B20F}"/>
              </a:ext>
            </a:extLst>
          </p:cNvPr>
          <p:cNvSpPr/>
          <p:nvPr/>
        </p:nvSpPr>
        <p:spPr>
          <a:xfrm>
            <a:off x="798612" y="2904521"/>
            <a:ext cx="5342982" cy="1271389"/>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5" name="Rounded Rectangle 23">
            <a:extLst>
              <a:ext uri="{FF2B5EF4-FFF2-40B4-BE49-F238E27FC236}">
                <a16:creationId xmlns:a16="http://schemas.microsoft.com/office/drawing/2014/main" id="{03C6CB17-2E23-184A-893C-D5DFC29C7513}"/>
              </a:ext>
            </a:extLst>
          </p:cNvPr>
          <p:cNvSpPr/>
          <p:nvPr/>
        </p:nvSpPr>
        <p:spPr>
          <a:xfrm>
            <a:off x="798612" y="4247191"/>
            <a:ext cx="5342982" cy="1271389"/>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6" name="Rounded Rectangle 23">
            <a:extLst>
              <a:ext uri="{FF2B5EF4-FFF2-40B4-BE49-F238E27FC236}">
                <a16:creationId xmlns:a16="http://schemas.microsoft.com/office/drawing/2014/main" id="{8C195EC4-D75C-334A-9C67-2246E8AA2F8B}"/>
              </a:ext>
            </a:extLst>
          </p:cNvPr>
          <p:cNvSpPr/>
          <p:nvPr/>
        </p:nvSpPr>
        <p:spPr>
          <a:xfrm>
            <a:off x="6206635" y="1271664"/>
            <a:ext cx="5342982" cy="1561576"/>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7" name="Rounded Rectangle 23">
            <a:extLst>
              <a:ext uri="{FF2B5EF4-FFF2-40B4-BE49-F238E27FC236}">
                <a16:creationId xmlns:a16="http://schemas.microsoft.com/office/drawing/2014/main" id="{22673351-B704-0A48-BD00-33C0E4053B6C}"/>
              </a:ext>
            </a:extLst>
          </p:cNvPr>
          <p:cNvSpPr/>
          <p:nvPr/>
        </p:nvSpPr>
        <p:spPr>
          <a:xfrm>
            <a:off x="6206635" y="2904521"/>
            <a:ext cx="5342982" cy="1271389"/>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0" name="TextBox 19">
            <a:extLst>
              <a:ext uri="{FF2B5EF4-FFF2-40B4-BE49-F238E27FC236}">
                <a16:creationId xmlns:a16="http://schemas.microsoft.com/office/drawing/2014/main" id="{D21D9A4E-2B81-40FB-88E6-862174BF5A27}"/>
              </a:ext>
            </a:extLst>
          </p:cNvPr>
          <p:cNvSpPr txBox="1"/>
          <p:nvPr/>
        </p:nvSpPr>
        <p:spPr>
          <a:xfrm>
            <a:off x="1007091" y="1519532"/>
            <a:ext cx="4905381" cy="1077218"/>
          </a:xfrm>
          <a:prstGeom prst="rect">
            <a:avLst/>
          </a:prstGeom>
          <a:noFill/>
        </p:spPr>
        <p:txBody>
          <a:bodyPr wrap="square">
            <a:spAutoFit/>
          </a:bodyPr>
          <a:lstStyle/>
          <a:p>
            <a:pPr algn="just"/>
            <a:r>
              <a:rPr lang="en-US" sz="1600" dirty="0">
                <a:solidFill>
                  <a:srgbClr val="5B5C5B"/>
                </a:solidFill>
                <a:latin typeface="Franklin Gothic Book" panose="020B0503020102020204" pitchFamily="34" charset="0"/>
              </a:rPr>
              <a:t>If you need more information on your plan,</a:t>
            </a:r>
          </a:p>
          <a:p>
            <a:pPr algn="just"/>
            <a:r>
              <a:rPr lang="en-US" sz="1600" dirty="0">
                <a:solidFill>
                  <a:schemeClr val="accent1"/>
                </a:solidFill>
                <a:latin typeface="Franklin Gothic Book" panose="020B0503020102020204" pitchFamily="34" charset="0"/>
              </a:rPr>
              <a:t>siue.myahpcare.com </a:t>
            </a:r>
            <a:r>
              <a:rPr lang="en-US" sz="1600" dirty="0">
                <a:solidFill>
                  <a:srgbClr val="5B5C5B"/>
                </a:solidFill>
                <a:latin typeface="Franklin Gothic Book" panose="020B0503020102020204" pitchFamily="34" charset="0"/>
              </a:rPr>
              <a:t>should be your first stop.</a:t>
            </a:r>
          </a:p>
          <a:p>
            <a:pPr algn="just"/>
            <a:r>
              <a:rPr lang="en-US" sz="1600" dirty="0">
                <a:solidFill>
                  <a:srgbClr val="5B5C5B"/>
                </a:solidFill>
                <a:latin typeface="Franklin Gothic Book" panose="020B0503020102020204" pitchFamily="34" charset="0"/>
              </a:rPr>
              <a:t>This site has all the details you need to make informed decisions on using your health insurance.   </a:t>
            </a:r>
          </a:p>
        </p:txBody>
      </p:sp>
      <p:sp>
        <p:nvSpPr>
          <p:cNvPr id="18" name="TextBox 17">
            <a:extLst>
              <a:ext uri="{FF2B5EF4-FFF2-40B4-BE49-F238E27FC236}">
                <a16:creationId xmlns:a16="http://schemas.microsoft.com/office/drawing/2014/main" id="{77FB8152-BC74-4BFA-B850-40EDAE4B3365}"/>
              </a:ext>
            </a:extLst>
          </p:cNvPr>
          <p:cNvSpPr txBox="1"/>
          <p:nvPr/>
        </p:nvSpPr>
        <p:spPr>
          <a:xfrm>
            <a:off x="1007091" y="3098692"/>
            <a:ext cx="4868749" cy="830997"/>
          </a:xfrm>
          <a:prstGeom prst="rect">
            <a:avLst/>
          </a:prstGeom>
          <a:noFill/>
        </p:spPr>
        <p:txBody>
          <a:bodyPr wrap="square">
            <a:spAutoFit/>
          </a:bodyPr>
          <a:lstStyle/>
          <a:p>
            <a:pPr algn="just"/>
            <a:r>
              <a:rPr lang="en-US" sz="1600">
                <a:solidFill>
                  <a:srgbClr val="5B5C5B"/>
                </a:solidFill>
                <a:latin typeface="Franklin Gothic Book" panose="020B0503020102020204" pitchFamily="34" charset="0"/>
              </a:rPr>
              <a:t>Brand-name drugs are often more expensive than the</a:t>
            </a:r>
          </a:p>
          <a:p>
            <a:pPr algn="just"/>
            <a:r>
              <a:rPr lang="en-US" sz="1600">
                <a:solidFill>
                  <a:srgbClr val="5B5C5B"/>
                </a:solidFill>
                <a:latin typeface="Franklin Gothic Book" panose="020B0503020102020204" pitchFamily="34" charset="0"/>
              </a:rPr>
              <a:t>generic equivalent. Ask your provider to prescribe</a:t>
            </a:r>
          </a:p>
          <a:p>
            <a:pPr algn="just"/>
            <a:r>
              <a:rPr lang="en-US" sz="1600">
                <a:solidFill>
                  <a:srgbClr val="5B5C5B"/>
                </a:solidFill>
                <a:latin typeface="Franklin Gothic Book" panose="020B0503020102020204" pitchFamily="34" charset="0"/>
              </a:rPr>
              <a:t>generic drugs to save money.</a:t>
            </a:r>
          </a:p>
        </p:txBody>
      </p:sp>
      <p:sp>
        <p:nvSpPr>
          <p:cNvPr id="13" name="TextBox 12">
            <a:extLst>
              <a:ext uri="{FF2B5EF4-FFF2-40B4-BE49-F238E27FC236}">
                <a16:creationId xmlns:a16="http://schemas.microsoft.com/office/drawing/2014/main" id="{0B96EA18-A975-49FA-8B6F-A9433157749C}"/>
              </a:ext>
            </a:extLst>
          </p:cNvPr>
          <p:cNvSpPr txBox="1"/>
          <p:nvPr/>
        </p:nvSpPr>
        <p:spPr>
          <a:xfrm>
            <a:off x="6441359" y="1519532"/>
            <a:ext cx="5093146" cy="1077218"/>
          </a:xfrm>
          <a:prstGeom prst="rect">
            <a:avLst/>
          </a:prstGeom>
          <a:noFill/>
        </p:spPr>
        <p:txBody>
          <a:bodyPr wrap="square">
            <a:spAutoFit/>
          </a:bodyPr>
          <a:lstStyle/>
          <a:p>
            <a:pPr algn="just"/>
            <a:r>
              <a:rPr lang="en-US" sz="1600" dirty="0">
                <a:solidFill>
                  <a:srgbClr val="5B5C5B"/>
                </a:solidFill>
                <a:latin typeface="Franklin Gothic Book" panose="020B0503020102020204" pitchFamily="34" charset="0"/>
              </a:rPr>
              <a:t>Your carrier has negotiated discounted rates with</a:t>
            </a:r>
          </a:p>
          <a:p>
            <a:pPr algn="just"/>
            <a:r>
              <a:rPr lang="en-US" sz="1600" dirty="0">
                <a:solidFill>
                  <a:srgbClr val="5B5C5B"/>
                </a:solidFill>
                <a:latin typeface="Franklin Gothic Book" panose="020B0503020102020204" pitchFamily="34" charset="0"/>
              </a:rPr>
              <a:t>in-network providers. Always choose an in-network</a:t>
            </a:r>
          </a:p>
          <a:p>
            <a:pPr algn="just"/>
            <a:r>
              <a:rPr lang="en-US" sz="1600" dirty="0">
                <a:solidFill>
                  <a:srgbClr val="5B5C5B"/>
                </a:solidFill>
                <a:latin typeface="Franklin Gothic Book" panose="020B0503020102020204" pitchFamily="34" charset="0"/>
              </a:rPr>
              <a:t>physician to save money. You can use the web tools</a:t>
            </a:r>
          </a:p>
          <a:p>
            <a:pPr algn="just"/>
            <a:r>
              <a:rPr lang="en-US" sz="1600" dirty="0">
                <a:solidFill>
                  <a:srgbClr val="5B5C5B"/>
                </a:solidFill>
                <a:latin typeface="Franklin Gothic Book" panose="020B0503020102020204" pitchFamily="34" charset="0"/>
              </a:rPr>
              <a:t>at </a:t>
            </a:r>
            <a:r>
              <a:rPr lang="en-US" sz="1600" dirty="0">
                <a:solidFill>
                  <a:schemeClr val="accent1"/>
                </a:solidFill>
                <a:latin typeface="Franklin Gothic Book" panose="020B0503020102020204" pitchFamily="34" charset="0"/>
              </a:rPr>
              <a:t>siue.myahpcare.com </a:t>
            </a:r>
            <a:r>
              <a:rPr lang="en-US" sz="1600" dirty="0">
                <a:solidFill>
                  <a:srgbClr val="5B5C5B"/>
                </a:solidFill>
                <a:latin typeface="Franklin Gothic Book" panose="020B0503020102020204" pitchFamily="34" charset="0"/>
              </a:rPr>
              <a:t>to find one.</a:t>
            </a:r>
          </a:p>
        </p:txBody>
      </p:sp>
      <p:sp>
        <p:nvSpPr>
          <p:cNvPr id="22" name="TextBox 21">
            <a:extLst>
              <a:ext uri="{FF2B5EF4-FFF2-40B4-BE49-F238E27FC236}">
                <a16:creationId xmlns:a16="http://schemas.microsoft.com/office/drawing/2014/main" id="{3E6C5A4E-9CF4-45C7-939D-770F14FD5359}"/>
              </a:ext>
            </a:extLst>
          </p:cNvPr>
          <p:cNvSpPr txBox="1"/>
          <p:nvPr/>
        </p:nvSpPr>
        <p:spPr>
          <a:xfrm>
            <a:off x="6441359" y="3098692"/>
            <a:ext cx="5093146" cy="1077218"/>
          </a:xfrm>
          <a:prstGeom prst="rect">
            <a:avLst/>
          </a:prstGeom>
          <a:noFill/>
        </p:spPr>
        <p:txBody>
          <a:bodyPr wrap="square">
            <a:spAutoFit/>
          </a:bodyPr>
          <a:lstStyle/>
          <a:p>
            <a:r>
              <a:rPr lang="en-US" sz="1600">
                <a:solidFill>
                  <a:srgbClr val="5B5C5B"/>
                </a:solidFill>
                <a:latin typeface="Franklin Gothic Book" panose="020B0503020102020204" pitchFamily="34" charset="0"/>
              </a:rPr>
              <a:t>Keep a copy of your electronic ID card easily accessible </a:t>
            </a:r>
            <a:br>
              <a:rPr lang="en-US" sz="1600">
                <a:solidFill>
                  <a:srgbClr val="5B5C5B"/>
                </a:solidFill>
                <a:latin typeface="Franklin Gothic Book" panose="020B0503020102020204" pitchFamily="34" charset="0"/>
              </a:rPr>
            </a:br>
            <a:r>
              <a:rPr lang="en-US" sz="1600">
                <a:solidFill>
                  <a:srgbClr val="5B5C5B"/>
                </a:solidFill>
                <a:latin typeface="Franklin Gothic Book" panose="020B0503020102020204" pitchFamily="34" charset="0"/>
              </a:rPr>
              <a:t>on your phone and always keep receipts of all payments made for medical services and prescriptions. </a:t>
            </a:r>
          </a:p>
          <a:p>
            <a:endParaRPr lang="en-US" sz="1600">
              <a:latin typeface="Franklin Gothic Book" panose="020B0503020102020204" pitchFamily="34" charset="0"/>
            </a:endParaRPr>
          </a:p>
        </p:txBody>
      </p:sp>
      <p:sp>
        <p:nvSpPr>
          <p:cNvPr id="7" name="TextBox 6">
            <a:extLst>
              <a:ext uri="{FF2B5EF4-FFF2-40B4-BE49-F238E27FC236}">
                <a16:creationId xmlns:a16="http://schemas.microsoft.com/office/drawing/2014/main" id="{B00A6DF8-4216-4403-BB87-00A9C51ABEA4}"/>
              </a:ext>
            </a:extLst>
          </p:cNvPr>
          <p:cNvSpPr txBox="1"/>
          <p:nvPr/>
        </p:nvSpPr>
        <p:spPr>
          <a:xfrm>
            <a:off x="1007091" y="4466637"/>
            <a:ext cx="4905381" cy="830997"/>
          </a:xfrm>
          <a:prstGeom prst="rect">
            <a:avLst/>
          </a:prstGeom>
          <a:noFill/>
        </p:spPr>
        <p:txBody>
          <a:bodyPr wrap="square">
            <a:spAutoFit/>
          </a:bodyPr>
          <a:lstStyle/>
          <a:p>
            <a:r>
              <a:rPr lang="en-US" sz="1600">
                <a:solidFill>
                  <a:srgbClr val="5B5C5B"/>
                </a:solidFill>
                <a:latin typeface="Franklin Gothic Book" panose="020B0503020102020204" pitchFamily="34" charset="0"/>
              </a:rPr>
              <a:t>Keep us and your school informed of any address changes. There may be important health insurance information that will be sent to you.</a:t>
            </a:r>
          </a:p>
        </p:txBody>
      </p:sp>
      <p:sp>
        <p:nvSpPr>
          <p:cNvPr id="9" name="Title 3">
            <a:extLst>
              <a:ext uri="{FF2B5EF4-FFF2-40B4-BE49-F238E27FC236}">
                <a16:creationId xmlns:a16="http://schemas.microsoft.com/office/drawing/2014/main" id="{2222F675-4270-EB41-89AF-CBA1177F3B40}"/>
              </a:ext>
            </a:extLst>
          </p:cNvPr>
          <p:cNvSpPr>
            <a:spLocks noGrp="1"/>
          </p:cNvSpPr>
          <p:nvPr>
            <p:ph type="title"/>
          </p:nvPr>
        </p:nvSpPr>
        <p:spPr>
          <a:xfrm>
            <a:off x="709747" y="295072"/>
            <a:ext cx="3770813" cy="911277"/>
          </a:xfrm>
        </p:spPr>
        <p:txBody>
          <a:bodyPr/>
          <a:lstStyle/>
          <a:p>
            <a:r>
              <a:rPr lang="en-US"/>
              <a:t>Health Plan Pro Tips</a:t>
            </a:r>
          </a:p>
        </p:txBody>
      </p:sp>
    </p:spTree>
    <p:extLst>
      <p:ext uri="{BB962C8B-B14F-4D97-AF65-F5344CB8AC3E}">
        <p14:creationId xmlns:p14="http://schemas.microsoft.com/office/powerpoint/2010/main" val="2545955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418548-D5E6-4649-B003-EC7B2E633832}"/>
              </a:ext>
            </a:extLst>
          </p:cNvPr>
          <p:cNvSpPr/>
          <p:nvPr/>
        </p:nvSpPr>
        <p:spPr>
          <a:xfrm>
            <a:off x="0" y="0"/>
            <a:ext cx="12192000" cy="6857997"/>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
            <a:extLst>
              <a:ext uri="{FF2B5EF4-FFF2-40B4-BE49-F238E27FC236}">
                <a16:creationId xmlns:a16="http://schemas.microsoft.com/office/drawing/2014/main" id="{789BA75D-8D93-3241-95E4-C9861908E145}"/>
              </a:ext>
            </a:extLst>
          </p:cNvPr>
          <p:cNvSpPr txBox="1">
            <a:spLocks/>
          </p:cNvSpPr>
          <p:nvPr/>
        </p:nvSpPr>
        <p:spPr>
          <a:xfrm>
            <a:off x="1263399" y="3086793"/>
            <a:ext cx="7216571" cy="871253"/>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sz="4500">
                <a:solidFill>
                  <a:schemeClr val="bg1"/>
                </a:solidFill>
                <a:latin typeface="Franklin Gothic Medium" panose="020B0603020102020204" pitchFamily="34" charset="0"/>
              </a:rPr>
              <a:t>Questions?</a:t>
            </a:r>
          </a:p>
        </p:txBody>
      </p:sp>
      <p:sp>
        <p:nvSpPr>
          <p:cNvPr id="22" name="TextBox 21">
            <a:extLst>
              <a:ext uri="{FF2B5EF4-FFF2-40B4-BE49-F238E27FC236}">
                <a16:creationId xmlns:a16="http://schemas.microsoft.com/office/drawing/2014/main" id="{AF55B87F-5540-E34C-A503-D66706560837}"/>
              </a:ext>
            </a:extLst>
          </p:cNvPr>
          <p:cNvSpPr txBox="1"/>
          <p:nvPr/>
        </p:nvSpPr>
        <p:spPr>
          <a:xfrm>
            <a:off x="1263399" y="4194497"/>
            <a:ext cx="3775209" cy="1100301"/>
          </a:xfrm>
          <a:prstGeom prst="rect">
            <a:avLst/>
          </a:prstGeom>
          <a:noFill/>
        </p:spPr>
        <p:txBody>
          <a:bodyPr wrap="square" rtlCol="0" anchor="t">
            <a:spAutoFit/>
          </a:bodyPr>
          <a:lstStyle/>
          <a:p>
            <a:pPr>
              <a:spcBef>
                <a:spcPts val="300"/>
              </a:spcBef>
            </a:pPr>
            <a:r>
              <a:rPr lang="en-US" sz="1600" dirty="0">
                <a:solidFill>
                  <a:schemeClr val="bg1"/>
                </a:solidFill>
                <a:latin typeface="Franklin Gothic Medium" panose="020B0603020102020204" pitchFamily="34" charset="0"/>
              </a:rPr>
              <a:t>Enrollment Information</a:t>
            </a:r>
          </a:p>
          <a:p>
            <a:pPr>
              <a:spcBef>
                <a:spcPts val="300"/>
              </a:spcBef>
            </a:pPr>
            <a:r>
              <a:rPr lang="en-US" sz="1400" dirty="0">
                <a:solidFill>
                  <a:schemeClr val="bg1"/>
                </a:solidFill>
                <a:latin typeface="Franklin Gothic Book" panose="020B0503020102020204" pitchFamily="34" charset="0"/>
              </a:rPr>
              <a:t>Academic HealthPlans</a:t>
            </a:r>
          </a:p>
          <a:p>
            <a:pPr>
              <a:spcBef>
                <a:spcPts val="300"/>
              </a:spcBef>
            </a:pPr>
            <a:r>
              <a:rPr lang="en-US" sz="1400" dirty="0">
                <a:solidFill>
                  <a:schemeClr val="bg1"/>
                </a:solidFill>
                <a:latin typeface="Franklin Gothic Book" panose="020B0503020102020204" pitchFamily="34" charset="0"/>
              </a:rPr>
              <a:t>siue.myahpcare.com</a:t>
            </a:r>
          </a:p>
          <a:p>
            <a:pPr>
              <a:spcBef>
                <a:spcPts val="300"/>
              </a:spcBef>
            </a:pPr>
            <a:r>
              <a:rPr lang="en-US" sz="1400" dirty="0">
                <a:solidFill>
                  <a:schemeClr val="bg1"/>
                </a:solidFill>
                <a:latin typeface="Franklin Gothic Book" panose="020B0503020102020204" pitchFamily="34" charset="0"/>
              </a:rPr>
              <a:t>help.ahpcare.com</a:t>
            </a:r>
          </a:p>
        </p:txBody>
      </p:sp>
      <p:sp>
        <p:nvSpPr>
          <p:cNvPr id="23" name="TextBox 22">
            <a:extLst>
              <a:ext uri="{FF2B5EF4-FFF2-40B4-BE49-F238E27FC236}">
                <a16:creationId xmlns:a16="http://schemas.microsoft.com/office/drawing/2014/main" id="{553B1F88-515B-E543-A296-444CDF1CBFF0}"/>
              </a:ext>
            </a:extLst>
          </p:cNvPr>
          <p:cNvSpPr txBox="1"/>
          <p:nvPr/>
        </p:nvSpPr>
        <p:spPr>
          <a:xfrm>
            <a:off x="4198667" y="4195049"/>
            <a:ext cx="2954725" cy="1100301"/>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Franklin Gothic Medium" panose="020B0603020102020204" pitchFamily="34" charset="0"/>
              </a:rPr>
              <a:t>Claims &amp; Benefit Information</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Franklin Gothic Book" panose="020B0503020102020204" pitchFamily="34" charset="0"/>
              </a:rPr>
              <a:t>UnitedHealthcare StudentResources</a:t>
            </a:r>
          </a:p>
          <a:p>
            <a:pPr marL="0" marR="0" lvl="0" indent="0" algn="l" defTabSz="914400" rtl="0" eaLnBrk="1" fontAlgn="auto" latinLnBrk="0" hangingPunct="1">
              <a:lnSpc>
                <a:spcPct val="100000"/>
              </a:lnSpc>
              <a:spcBef>
                <a:spcPts val="300"/>
              </a:spcBef>
              <a:spcAft>
                <a:spcPts val="0"/>
              </a:spcAft>
              <a:buClrTx/>
              <a:buSzTx/>
              <a:buFontTx/>
              <a:buNone/>
              <a:tabLst/>
              <a:defRPr/>
            </a:pPr>
            <a:r>
              <a:rPr lang="en-US" sz="1400" dirty="0">
                <a:solidFill>
                  <a:schemeClr val="bg1"/>
                </a:solidFill>
                <a:latin typeface="Franklin Gothic Book" panose="020B0503020102020204" pitchFamily="34" charset="0"/>
              </a:rPr>
              <a:t>1 (800) 767-0700</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Franklin Gothic Book" panose="020B0503020102020204" pitchFamily="34" charset="0"/>
              </a:rPr>
              <a:t>customerservice@uhcsr.com</a:t>
            </a:r>
          </a:p>
        </p:txBody>
      </p:sp>
      <p:cxnSp>
        <p:nvCxnSpPr>
          <p:cNvPr id="4" name="Straight Connector 3">
            <a:extLst>
              <a:ext uri="{FF2B5EF4-FFF2-40B4-BE49-F238E27FC236}">
                <a16:creationId xmlns:a16="http://schemas.microsoft.com/office/drawing/2014/main" id="{11A4C060-B868-7247-B9F6-1D8EC914D1B9}"/>
              </a:ext>
            </a:extLst>
          </p:cNvPr>
          <p:cNvCxnSpPr>
            <a:cxnSpLocks/>
          </p:cNvCxnSpPr>
          <p:nvPr/>
        </p:nvCxnSpPr>
        <p:spPr>
          <a:xfrm>
            <a:off x="3801291" y="4194497"/>
            <a:ext cx="0" cy="10695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5715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23">
            <a:extLst>
              <a:ext uri="{FF2B5EF4-FFF2-40B4-BE49-F238E27FC236}">
                <a16:creationId xmlns:a16="http://schemas.microsoft.com/office/drawing/2014/main" id="{BE653BD5-68B9-884D-9851-080DB66E2EC0}"/>
              </a:ext>
            </a:extLst>
          </p:cNvPr>
          <p:cNvSpPr/>
          <p:nvPr/>
        </p:nvSpPr>
        <p:spPr>
          <a:xfrm>
            <a:off x="6351472" y="1299315"/>
            <a:ext cx="4490701" cy="4437457"/>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6" name="Rounded Rectangle 23">
            <a:extLst>
              <a:ext uri="{FF2B5EF4-FFF2-40B4-BE49-F238E27FC236}">
                <a16:creationId xmlns:a16="http://schemas.microsoft.com/office/drawing/2014/main" id="{84E9A84B-6E7B-4242-9A73-8052A4CF9678}"/>
              </a:ext>
            </a:extLst>
          </p:cNvPr>
          <p:cNvSpPr/>
          <p:nvPr/>
        </p:nvSpPr>
        <p:spPr>
          <a:xfrm>
            <a:off x="1518214" y="1299315"/>
            <a:ext cx="4490701" cy="4437457"/>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7" name="Rounded Rectangle 23">
            <a:extLst>
              <a:ext uri="{FF2B5EF4-FFF2-40B4-BE49-F238E27FC236}">
                <a16:creationId xmlns:a16="http://schemas.microsoft.com/office/drawing/2014/main" id="{0DC5F369-FAC6-C940-9A29-84D8C34DF553}"/>
              </a:ext>
            </a:extLst>
          </p:cNvPr>
          <p:cNvSpPr/>
          <p:nvPr/>
        </p:nvSpPr>
        <p:spPr>
          <a:xfrm>
            <a:off x="1518214" y="1299315"/>
            <a:ext cx="4490701" cy="851050"/>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8" name="TextBox 17">
            <a:extLst>
              <a:ext uri="{FF2B5EF4-FFF2-40B4-BE49-F238E27FC236}">
                <a16:creationId xmlns:a16="http://schemas.microsoft.com/office/drawing/2014/main" id="{2B51DC2C-DEE7-CB4B-B57C-82B39F6DBECD}"/>
              </a:ext>
            </a:extLst>
          </p:cNvPr>
          <p:cNvSpPr txBox="1"/>
          <p:nvPr/>
        </p:nvSpPr>
        <p:spPr>
          <a:xfrm>
            <a:off x="1803065" y="1505092"/>
            <a:ext cx="3918662" cy="430887"/>
          </a:xfrm>
          <a:prstGeom prst="rect">
            <a:avLst/>
          </a:prstGeom>
          <a:noFill/>
        </p:spPr>
        <p:txBody>
          <a:bodyPr wrap="square">
            <a:spAutoFit/>
          </a:bodyPr>
          <a:lstStyle/>
          <a:p>
            <a:pPr lvl="0">
              <a:defRPr/>
            </a:pPr>
            <a:r>
              <a:rPr lang="en-US" sz="2200">
                <a:solidFill>
                  <a:srgbClr val="141B4D"/>
                </a:solidFill>
                <a:latin typeface="Franklin Gothic Medium" panose="020B0603020102020204" pitchFamily="34" charset="0"/>
              </a:rPr>
              <a:t>Academic HealthPlans</a:t>
            </a:r>
          </a:p>
        </p:txBody>
      </p:sp>
      <p:sp>
        <p:nvSpPr>
          <p:cNvPr id="6" name="TextBox 5">
            <a:extLst>
              <a:ext uri="{FF2B5EF4-FFF2-40B4-BE49-F238E27FC236}">
                <a16:creationId xmlns:a16="http://schemas.microsoft.com/office/drawing/2014/main" id="{79D1C039-548C-4940-8D1B-0CBB7A7616BF}"/>
              </a:ext>
            </a:extLst>
          </p:cNvPr>
          <p:cNvSpPr txBox="1"/>
          <p:nvPr/>
        </p:nvSpPr>
        <p:spPr>
          <a:xfrm>
            <a:off x="6636323" y="2356142"/>
            <a:ext cx="3838536" cy="2308324"/>
          </a:xfrm>
          <a:prstGeom prst="rect">
            <a:avLst/>
          </a:prstGeom>
          <a:noFill/>
        </p:spPr>
        <p:txBody>
          <a:bodyPr wrap="square" rtlCol="0" anchor="t">
            <a:spAutoFit/>
          </a:bodyPr>
          <a:lstStyle/>
          <a:p>
            <a:r>
              <a:rPr lang="en-US" sz="1600" dirty="0">
                <a:solidFill>
                  <a:schemeClr val="accent3"/>
                </a:solidFill>
                <a:latin typeface="Franklin Gothic Book" panose="020B0503020102020204" pitchFamily="34" charset="0"/>
              </a:rPr>
              <a:t>United Healthcare (UHC) is your insurance carrier. </a:t>
            </a:r>
          </a:p>
          <a:p>
            <a:endParaRPr lang="en-US" sz="1600" dirty="0">
              <a:solidFill>
                <a:schemeClr val="accent3"/>
              </a:solidFill>
              <a:latin typeface="Franklin Gothic Book" panose="020B0503020102020204" pitchFamily="34" charset="0"/>
            </a:endParaRPr>
          </a:p>
          <a:p>
            <a:r>
              <a:rPr lang="en-US" sz="1600" dirty="0">
                <a:solidFill>
                  <a:schemeClr val="accent3"/>
                </a:solidFill>
                <a:latin typeface="Franklin Gothic Book" panose="020B0503020102020204" pitchFamily="34" charset="0"/>
              </a:rPr>
              <a:t>UHC provides the following services:</a:t>
            </a:r>
          </a:p>
          <a:p>
            <a:pPr marL="742950" lvl="1" indent="-285750">
              <a:buFont typeface="Arial" panose="020B0604020202020204" pitchFamily="34" charset="0"/>
              <a:buChar char="•"/>
            </a:pPr>
            <a:r>
              <a:rPr lang="en-US" sz="1600" dirty="0">
                <a:solidFill>
                  <a:schemeClr val="accent3"/>
                </a:solidFill>
                <a:latin typeface="Franklin Gothic Book" panose="020B0503020102020204" pitchFamily="34" charset="0"/>
              </a:rPr>
              <a:t>Claims Administration </a:t>
            </a:r>
          </a:p>
          <a:p>
            <a:pPr marL="742950" lvl="1" indent="-285750">
              <a:buFont typeface="Arial" panose="020B0604020202020204" pitchFamily="34" charset="0"/>
              <a:buChar char="•"/>
            </a:pPr>
            <a:r>
              <a:rPr lang="en-US" sz="1600" dirty="0">
                <a:solidFill>
                  <a:schemeClr val="accent3"/>
                </a:solidFill>
                <a:latin typeface="Franklin Gothic Book" panose="020B0503020102020204" pitchFamily="34" charset="0"/>
              </a:rPr>
              <a:t>Claims Customer Service </a:t>
            </a:r>
          </a:p>
          <a:p>
            <a:pPr marL="742950" lvl="1" indent="-285750">
              <a:buFont typeface="Arial" panose="020B0604020202020204" pitchFamily="34" charset="0"/>
              <a:buChar char="•"/>
            </a:pPr>
            <a:r>
              <a:rPr lang="en-US" sz="1600" dirty="0">
                <a:solidFill>
                  <a:schemeClr val="accent3"/>
                </a:solidFill>
                <a:latin typeface="Franklin Gothic Book" panose="020B0503020102020204" pitchFamily="34" charset="0"/>
              </a:rPr>
              <a:t>Distribution of ID Cards  </a:t>
            </a:r>
          </a:p>
          <a:p>
            <a:pPr marL="742950" lvl="1" indent="-285750">
              <a:buFont typeface="Arial" panose="020B0604020202020204" pitchFamily="34" charset="0"/>
              <a:buChar char="•"/>
            </a:pPr>
            <a:r>
              <a:rPr lang="en-US" sz="1600" dirty="0">
                <a:solidFill>
                  <a:schemeClr val="accent3"/>
                </a:solidFill>
                <a:latin typeface="Franklin Gothic Book" panose="020B0503020102020204" pitchFamily="34" charset="0"/>
              </a:rPr>
              <a:t>Access to a Large Network of Providers</a:t>
            </a:r>
          </a:p>
        </p:txBody>
      </p:sp>
      <p:sp>
        <p:nvSpPr>
          <p:cNvPr id="11" name="TextBox 10">
            <a:extLst>
              <a:ext uri="{FF2B5EF4-FFF2-40B4-BE49-F238E27FC236}">
                <a16:creationId xmlns:a16="http://schemas.microsoft.com/office/drawing/2014/main" id="{8D1CC0D1-F008-45C4-9829-CD5A8493F5B0}"/>
              </a:ext>
            </a:extLst>
          </p:cNvPr>
          <p:cNvSpPr txBox="1"/>
          <p:nvPr/>
        </p:nvSpPr>
        <p:spPr>
          <a:xfrm>
            <a:off x="1803065" y="2341302"/>
            <a:ext cx="4375959" cy="2800767"/>
          </a:xfrm>
          <a:prstGeom prst="rect">
            <a:avLst/>
          </a:prstGeom>
          <a:noFill/>
        </p:spPr>
        <p:txBody>
          <a:bodyPr wrap="square" rtlCol="0" anchor="t">
            <a:spAutoFit/>
          </a:bodyPr>
          <a:lstStyle/>
          <a:p>
            <a:r>
              <a:rPr lang="en-US" sz="1600">
                <a:solidFill>
                  <a:schemeClr val="accent3"/>
                </a:solidFill>
                <a:latin typeface="Franklin Gothic Book" panose="020B0503020102020204" pitchFamily="34" charset="0"/>
              </a:rPr>
              <a:t>Academic HealthPlans (AHP) is your plan administrator.</a:t>
            </a:r>
          </a:p>
          <a:p>
            <a:endParaRPr lang="en-US" sz="1600">
              <a:solidFill>
                <a:schemeClr val="accent3"/>
              </a:solidFill>
              <a:latin typeface="Franklin Gothic Book" panose="020B0503020102020204" pitchFamily="34" charset="0"/>
            </a:endParaRPr>
          </a:p>
          <a:p>
            <a:r>
              <a:rPr lang="en-US" sz="1600">
                <a:solidFill>
                  <a:schemeClr val="accent3"/>
                </a:solidFill>
                <a:latin typeface="Franklin Gothic Book" panose="020B0503020102020204" pitchFamily="34" charset="0"/>
              </a:rPr>
              <a:t>We provide the following services:</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Website</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Plan Materials</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Waiver</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Enrollment</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Billing</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Customer Care for Enrollment </a:t>
            </a:r>
          </a:p>
          <a:p>
            <a:pPr marL="742950" lvl="1" indent="-285750">
              <a:buFont typeface="Arial" panose="020B0604020202020204" pitchFamily="34" charset="0"/>
              <a:buChar char="•"/>
            </a:pPr>
            <a:r>
              <a:rPr lang="en-US" sz="1600">
                <a:solidFill>
                  <a:schemeClr val="accent3"/>
                </a:solidFill>
                <a:latin typeface="Franklin Gothic Book" panose="020B0503020102020204" pitchFamily="34" charset="0"/>
              </a:rPr>
              <a:t>On-campus Support</a:t>
            </a:r>
          </a:p>
        </p:txBody>
      </p:sp>
      <p:sp>
        <p:nvSpPr>
          <p:cNvPr id="15" name="Title 3">
            <a:extLst>
              <a:ext uri="{FF2B5EF4-FFF2-40B4-BE49-F238E27FC236}">
                <a16:creationId xmlns:a16="http://schemas.microsoft.com/office/drawing/2014/main" id="{0B0ACBAD-D275-5447-8AD2-6C1AC294742C}"/>
              </a:ext>
            </a:extLst>
          </p:cNvPr>
          <p:cNvSpPr>
            <a:spLocks noGrp="1"/>
          </p:cNvSpPr>
          <p:nvPr>
            <p:ph type="title"/>
          </p:nvPr>
        </p:nvSpPr>
        <p:spPr>
          <a:xfrm>
            <a:off x="709748" y="295072"/>
            <a:ext cx="4166639" cy="911277"/>
          </a:xfrm>
        </p:spPr>
        <p:txBody>
          <a:bodyPr/>
          <a:lstStyle/>
          <a:p>
            <a:r>
              <a:rPr lang="en-US"/>
              <a:t>Your Insurance Team</a:t>
            </a:r>
          </a:p>
        </p:txBody>
      </p:sp>
      <p:sp>
        <p:nvSpPr>
          <p:cNvPr id="20" name="Rounded Rectangle 23">
            <a:extLst>
              <a:ext uri="{FF2B5EF4-FFF2-40B4-BE49-F238E27FC236}">
                <a16:creationId xmlns:a16="http://schemas.microsoft.com/office/drawing/2014/main" id="{DA59D297-A6E1-8243-9E80-3F9134B80ECD}"/>
              </a:ext>
            </a:extLst>
          </p:cNvPr>
          <p:cNvSpPr/>
          <p:nvPr/>
        </p:nvSpPr>
        <p:spPr>
          <a:xfrm>
            <a:off x="6351472" y="1299315"/>
            <a:ext cx="4490701" cy="851050"/>
          </a:xfrm>
          <a:prstGeom prst="roundRect">
            <a:avLst>
              <a:gd name="adj" fmla="val 0"/>
            </a:avLst>
          </a:prstGeom>
          <a:solidFill>
            <a:srgbClr val="D9D9D9">
              <a:alpha val="5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1" name="TextBox 20">
            <a:extLst>
              <a:ext uri="{FF2B5EF4-FFF2-40B4-BE49-F238E27FC236}">
                <a16:creationId xmlns:a16="http://schemas.microsoft.com/office/drawing/2014/main" id="{BAA5211E-97CE-DE4F-9231-F679551B7E41}"/>
              </a:ext>
            </a:extLst>
          </p:cNvPr>
          <p:cNvSpPr txBox="1"/>
          <p:nvPr/>
        </p:nvSpPr>
        <p:spPr>
          <a:xfrm>
            <a:off x="6636323" y="1505092"/>
            <a:ext cx="3918662" cy="430887"/>
          </a:xfrm>
          <a:prstGeom prst="rect">
            <a:avLst/>
          </a:prstGeom>
          <a:noFill/>
        </p:spPr>
        <p:txBody>
          <a:bodyPr wrap="square">
            <a:spAutoFit/>
          </a:bodyPr>
          <a:lstStyle/>
          <a:p>
            <a:pPr lvl="0">
              <a:defRPr/>
            </a:pPr>
            <a:r>
              <a:rPr lang="en-US" sz="2200" dirty="0">
                <a:solidFill>
                  <a:srgbClr val="141B4D"/>
                </a:solidFill>
                <a:latin typeface="Franklin Gothic Medium" panose="020B0603020102020204" pitchFamily="34" charset="0"/>
              </a:rPr>
              <a:t>United Healthcare</a:t>
            </a:r>
          </a:p>
        </p:txBody>
      </p:sp>
    </p:spTree>
    <p:extLst>
      <p:ext uri="{BB962C8B-B14F-4D97-AF65-F5344CB8AC3E}">
        <p14:creationId xmlns:p14="http://schemas.microsoft.com/office/powerpoint/2010/main" val="2788772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3">
            <a:extLst>
              <a:ext uri="{FF2B5EF4-FFF2-40B4-BE49-F238E27FC236}">
                <a16:creationId xmlns:a16="http://schemas.microsoft.com/office/drawing/2014/main" id="{2AFF6409-3E0F-8B4B-8ED0-09C1C639683B}"/>
              </a:ext>
            </a:extLst>
          </p:cNvPr>
          <p:cNvSpPr/>
          <p:nvPr/>
        </p:nvSpPr>
        <p:spPr>
          <a:xfrm>
            <a:off x="0" y="465031"/>
            <a:ext cx="4202749" cy="612331"/>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6" name="Title 3">
            <a:extLst>
              <a:ext uri="{FF2B5EF4-FFF2-40B4-BE49-F238E27FC236}">
                <a16:creationId xmlns:a16="http://schemas.microsoft.com/office/drawing/2014/main" id="{5EB39D76-B36F-B643-9663-B7723EDED6D9}"/>
              </a:ext>
            </a:extLst>
          </p:cNvPr>
          <p:cNvSpPr>
            <a:spLocks noGrp="1"/>
          </p:cNvSpPr>
          <p:nvPr>
            <p:ph type="title"/>
          </p:nvPr>
        </p:nvSpPr>
        <p:spPr>
          <a:xfrm>
            <a:off x="628823" y="384761"/>
            <a:ext cx="3533801" cy="772870"/>
          </a:xfrm>
        </p:spPr>
        <p:txBody>
          <a:bodyPr/>
          <a:lstStyle/>
          <a:p>
            <a:r>
              <a:rPr lang="en-US" sz="2600" dirty="0"/>
              <a:t>siue.myahpcare.com</a:t>
            </a:r>
          </a:p>
        </p:txBody>
      </p:sp>
      <p:pic>
        <p:nvPicPr>
          <p:cNvPr id="3" name="Picture 2">
            <a:extLst>
              <a:ext uri="{FF2B5EF4-FFF2-40B4-BE49-F238E27FC236}">
                <a16:creationId xmlns:a16="http://schemas.microsoft.com/office/drawing/2014/main" id="{69E09510-0EFF-545C-9357-FEA030FFAC5D}"/>
              </a:ext>
            </a:extLst>
          </p:cNvPr>
          <p:cNvPicPr>
            <a:picLocks noChangeAspect="1"/>
          </p:cNvPicPr>
          <p:nvPr/>
        </p:nvPicPr>
        <p:blipFill>
          <a:blip r:embed="rId2"/>
          <a:stretch>
            <a:fillRect/>
          </a:stretch>
        </p:blipFill>
        <p:spPr>
          <a:xfrm>
            <a:off x="532661" y="1237901"/>
            <a:ext cx="8540318" cy="3261578"/>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45E1A11-0D9F-FC1B-4B7A-A69BAC0A07F1}"/>
              </a:ext>
            </a:extLst>
          </p:cNvPr>
          <p:cNvPicPr>
            <a:picLocks noChangeAspect="1"/>
          </p:cNvPicPr>
          <p:nvPr/>
        </p:nvPicPr>
        <p:blipFill>
          <a:blip r:embed="rId3"/>
          <a:stretch>
            <a:fillRect/>
          </a:stretch>
        </p:blipFill>
        <p:spPr>
          <a:xfrm>
            <a:off x="3000651" y="2848922"/>
            <a:ext cx="8540319" cy="2986750"/>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1A19E671-E9A8-46E0-BFED-30E13A3BE713}"/>
              </a:ext>
            </a:extLst>
          </p:cNvPr>
          <p:cNvSpPr/>
          <p:nvPr/>
        </p:nvSpPr>
        <p:spPr>
          <a:xfrm>
            <a:off x="628823" y="1587401"/>
            <a:ext cx="560785" cy="188133"/>
          </a:xfrm>
          <a:prstGeom prst="rect">
            <a:avLst/>
          </a:prstGeom>
          <a:solidFill>
            <a:schemeClr val="bg1"/>
          </a:solidFill>
          <a:ln w="38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F4E449-1B10-4BF8-B696-02FEB9D56F18}"/>
              </a:ext>
            </a:extLst>
          </p:cNvPr>
          <p:cNvSpPr/>
          <p:nvPr/>
        </p:nvSpPr>
        <p:spPr>
          <a:xfrm>
            <a:off x="9650027" y="4891596"/>
            <a:ext cx="372862" cy="168676"/>
          </a:xfrm>
          <a:prstGeom prst="rect">
            <a:avLst/>
          </a:prstGeom>
          <a:solidFill>
            <a:schemeClr val="bg1"/>
          </a:solidFill>
          <a:ln w="38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5EACFE-B233-468F-ABA1-A753DFAE5C52}"/>
              </a:ext>
            </a:extLst>
          </p:cNvPr>
          <p:cNvSpPr/>
          <p:nvPr/>
        </p:nvSpPr>
        <p:spPr>
          <a:xfrm>
            <a:off x="10289219" y="5140171"/>
            <a:ext cx="284087" cy="177554"/>
          </a:xfrm>
          <a:prstGeom prst="rect">
            <a:avLst/>
          </a:prstGeom>
          <a:solidFill>
            <a:schemeClr val="bg1"/>
          </a:solidFill>
          <a:ln w="38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E739E85-AEE1-4A5B-BFC9-36A1EE3CEE7E}"/>
              </a:ext>
            </a:extLst>
          </p:cNvPr>
          <p:cNvSpPr txBox="1"/>
          <p:nvPr/>
        </p:nvSpPr>
        <p:spPr>
          <a:xfrm>
            <a:off x="9539056" y="4844828"/>
            <a:ext cx="594804" cy="430887"/>
          </a:xfrm>
          <a:prstGeom prst="rect">
            <a:avLst/>
          </a:prstGeom>
          <a:noFill/>
        </p:spPr>
        <p:txBody>
          <a:bodyPr wrap="square" rtlCol="0">
            <a:spAutoFit/>
          </a:bodyPr>
          <a:lstStyle/>
          <a:p>
            <a:r>
              <a:rPr lang="en-US" sz="1100" dirty="0">
                <a:latin typeface="Franklin Gothic Book" panose="020B0503020102020204" pitchFamily="34" charset="0"/>
              </a:rPr>
              <a:t>26-27</a:t>
            </a:r>
          </a:p>
          <a:p>
            <a:endParaRPr lang="en-US" sz="1000" dirty="0"/>
          </a:p>
        </p:txBody>
      </p:sp>
      <p:sp>
        <p:nvSpPr>
          <p:cNvPr id="14" name="TextBox 13">
            <a:extLst>
              <a:ext uri="{FF2B5EF4-FFF2-40B4-BE49-F238E27FC236}">
                <a16:creationId xmlns:a16="http://schemas.microsoft.com/office/drawing/2014/main" id="{7289FEAA-51A8-4CA0-B4C3-91F38675799D}"/>
              </a:ext>
            </a:extLst>
          </p:cNvPr>
          <p:cNvSpPr txBox="1"/>
          <p:nvPr/>
        </p:nvSpPr>
        <p:spPr>
          <a:xfrm>
            <a:off x="10198989" y="5103517"/>
            <a:ext cx="594804" cy="215444"/>
          </a:xfrm>
          <a:prstGeom prst="rect">
            <a:avLst/>
          </a:prstGeom>
          <a:noFill/>
        </p:spPr>
        <p:txBody>
          <a:bodyPr wrap="square" rtlCol="0">
            <a:spAutoFit/>
          </a:bodyPr>
          <a:lstStyle/>
          <a:p>
            <a:r>
              <a:rPr lang="en-US" sz="800" dirty="0">
                <a:solidFill>
                  <a:schemeClr val="accent2"/>
                </a:solidFill>
                <a:latin typeface="Franklin Gothic Book" panose="020B0503020102020204" pitchFamily="34" charset="0"/>
              </a:rPr>
              <a:t>26-27</a:t>
            </a:r>
            <a:endParaRPr lang="en-US" sz="1000" dirty="0"/>
          </a:p>
        </p:txBody>
      </p:sp>
    </p:spTree>
    <p:extLst>
      <p:ext uri="{BB962C8B-B14F-4D97-AF65-F5344CB8AC3E}">
        <p14:creationId xmlns:p14="http://schemas.microsoft.com/office/powerpoint/2010/main" val="615077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56F43A-8F98-42D4-B60C-015F66296336}"/>
              </a:ext>
            </a:extLst>
          </p:cNvPr>
          <p:cNvSpPr txBox="1"/>
          <p:nvPr/>
        </p:nvSpPr>
        <p:spPr>
          <a:xfrm>
            <a:off x="709748" y="1319470"/>
            <a:ext cx="11051584" cy="1569660"/>
          </a:xfrm>
          <a:prstGeom prst="rect">
            <a:avLst/>
          </a:prstGeom>
          <a:noFill/>
        </p:spPr>
        <p:txBody>
          <a:bodyPr wrap="square" rtlCol="0" anchor="t">
            <a:spAutoFit/>
          </a:bodyPr>
          <a:lstStyle/>
          <a:p>
            <a:r>
              <a:rPr lang="en-US" sz="1600" dirty="0">
                <a:solidFill>
                  <a:schemeClr val="bg2">
                    <a:lumMod val="25000"/>
                  </a:schemeClr>
                </a:solidFill>
                <a:latin typeface="Franklin Gothic Book" panose="020B0503020102020204" pitchFamily="34" charset="0"/>
              </a:rPr>
              <a:t>Each full-time student with at least one on-ground class will be enrolled in the student health insurance with the ability to provide proof of comparable insurance via the waiver process. If you do not waive coverage by the deadline, the premium will not be removed from your student account.</a:t>
            </a:r>
          </a:p>
          <a:p>
            <a:endParaRPr lang="en-US" sz="1600" dirty="0">
              <a:solidFill>
                <a:schemeClr val="bg2">
                  <a:lumMod val="25000"/>
                </a:schemeClr>
              </a:solidFill>
              <a:latin typeface="Franklin Gothic Book" panose="020B0503020102020204" pitchFamily="34" charset="0"/>
            </a:endParaRP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Full-time students are defined as:</a:t>
            </a:r>
          </a:p>
        </p:txBody>
      </p:sp>
      <p:sp>
        <p:nvSpPr>
          <p:cNvPr id="5" name="Title 3">
            <a:extLst>
              <a:ext uri="{FF2B5EF4-FFF2-40B4-BE49-F238E27FC236}">
                <a16:creationId xmlns:a16="http://schemas.microsoft.com/office/drawing/2014/main" id="{02CBE715-7556-4641-8328-1BDE28B2E9EC}"/>
              </a:ext>
            </a:extLst>
          </p:cNvPr>
          <p:cNvSpPr>
            <a:spLocks noGrp="1"/>
          </p:cNvSpPr>
          <p:nvPr>
            <p:ph type="title"/>
          </p:nvPr>
        </p:nvSpPr>
        <p:spPr>
          <a:xfrm>
            <a:off x="709748" y="295072"/>
            <a:ext cx="5974081" cy="911277"/>
          </a:xfrm>
        </p:spPr>
        <p:txBody>
          <a:bodyPr/>
          <a:lstStyle/>
          <a:p>
            <a:r>
              <a:rPr lang="en-US" dirty="0"/>
              <a:t>Eligibility Guidelines</a:t>
            </a:r>
          </a:p>
        </p:txBody>
      </p:sp>
      <p:graphicFrame>
        <p:nvGraphicFramePr>
          <p:cNvPr id="2" name="Table 2">
            <a:extLst>
              <a:ext uri="{FF2B5EF4-FFF2-40B4-BE49-F238E27FC236}">
                <a16:creationId xmlns:a16="http://schemas.microsoft.com/office/drawing/2014/main" id="{F14F2F9B-9BCE-FFE8-F083-0593F2E2D038}"/>
              </a:ext>
            </a:extLst>
          </p:cNvPr>
          <p:cNvGraphicFramePr>
            <a:graphicFrameLocks noGrp="1"/>
          </p:cNvGraphicFramePr>
          <p:nvPr>
            <p:extLst>
              <p:ext uri="{D42A27DB-BD31-4B8C-83A1-F6EECF244321}">
                <p14:modId xmlns:p14="http://schemas.microsoft.com/office/powerpoint/2010/main" val="1284343962"/>
              </p:ext>
            </p:extLst>
          </p:nvPr>
        </p:nvGraphicFramePr>
        <p:xfrm>
          <a:off x="789647" y="3199914"/>
          <a:ext cx="8127999" cy="18592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111673308"/>
                    </a:ext>
                  </a:extLst>
                </a:gridCol>
                <a:gridCol w="2709333">
                  <a:extLst>
                    <a:ext uri="{9D8B030D-6E8A-4147-A177-3AD203B41FA5}">
                      <a16:colId xmlns:a16="http://schemas.microsoft.com/office/drawing/2014/main" val="4053644151"/>
                    </a:ext>
                  </a:extLst>
                </a:gridCol>
                <a:gridCol w="2709333">
                  <a:extLst>
                    <a:ext uri="{9D8B030D-6E8A-4147-A177-3AD203B41FA5}">
                      <a16:colId xmlns:a16="http://schemas.microsoft.com/office/drawing/2014/main" val="2727113303"/>
                    </a:ext>
                  </a:extLst>
                </a:gridCol>
              </a:tblGrid>
              <a:tr h="155846">
                <a:tc>
                  <a:txBody>
                    <a:bodyPr/>
                    <a:lstStyle/>
                    <a:p>
                      <a:pPr algn="ctr"/>
                      <a:r>
                        <a:rPr lang="en-US" sz="1600" b="0" dirty="0">
                          <a:latin typeface="Franklin Gothic Medium" panose="020B0603020102020204" pitchFamily="34" charset="0"/>
                        </a:rPr>
                        <a:t>Students</a:t>
                      </a:r>
                    </a:p>
                  </a:txBody>
                  <a:tcPr/>
                </a:tc>
                <a:tc>
                  <a:txBody>
                    <a:bodyPr/>
                    <a:lstStyle/>
                    <a:p>
                      <a:pPr algn="ctr"/>
                      <a:r>
                        <a:rPr lang="en-US" sz="1600" b="0" dirty="0">
                          <a:latin typeface="Franklin Gothic Medium" panose="020B0603020102020204" pitchFamily="34" charset="0"/>
                        </a:rPr>
                        <a:t>Fall/Spring</a:t>
                      </a:r>
                    </a:p>
                  </a:txBody>
                  <a:tcPr/>
                </a:tc>
                <a:tc>
                  <a:txBody>
                    <a:bodyPr/>
                    <a:lstStyle/>
                    <a:p>
                      <a:pPr algn="ctr"/>
                      <a:r>
                        <a:rPr lang="en-US" sz="1600" b="0" dirty="0">
                          <a:latin typeface="Franklin Gothic Medium" panose="020B0603020102020204" pitchFamily="34" charset="0"/>
                        </a:rPr>
                        <a:t>Summer</a:t>
                      </a:r>
                    </a:p>
                  </a:txBody>
                  <a:tcPr/>
                </a:tc>
                <a:extLst>
                  <a:ext uri="{0D108BD9-81ED-4DB2-BD59-A6C34878D82A}">
                    <a16:rowId xmlns:a16="http://schemas.microsoft.com/office/drawing/2014/main" val="867267011"/>
                  </a:ext>
                </a:extLst>
              </a:tr>
              <a:tr h="140113">
                <a:tc>
                  <a:txBody>
                    <a:bodyPr/>
                    <a:lstStyle/>
                    <a:p>
                      <a:pPr algn="ctr"/>
                      <a:r>
                        <a:rPr lang="en-US" sz="1400" dirty="0">
                          <a:latin typeface="Franklin Gothic Book" panose="020B0503020102020204" pitchFamily="34" charset="0"/>
                        </a:rPr>
                        <a:t>Undergraduates</a:t>
                      </a:r>
                    </a:p>
                  </a:txBody>
                  <a:tcPr/>
                </a:tc>
                <a:tc>
                  <a:txBody>
                    <a:bodyPr/>
                    <a:lstStyle/>
                    <a:p>
                      <a:pPr algn="ctr"/>
                      <a:r>
                        <a:rPr lang="en-US" sz="1400" dirty="0">
                          <a:latin typeface="Franklin Gothic Book" panose="020B0503020102020204" pitchFamily="34" charset="0"/>
                        </a:rPr>
                        <a:t>12 Hours</a:t>
                      </a:r>
                    </a:p>
                  </a:txBody>
                  <a:tcPr/>
                </a:tc>
                <a:tc>
                  <a:txBody>
                    <a:bodyPr/>
                    <a:lstStyle/>
                    <a:p>
                      <a:pPr algn="ctr"/>
                      <a:r>
                        <a:rPr lang="en-US" sz="1400" dirty="0">
                          <a:latin typeface="Franklin Gothic Book" panose="020B0503020102020204" pitchFamily="34" charset="0"/>
                        </a:rPr>
                        <a:t>6 Hours</a:t>
                      </a:r>
                    </a:p>
                  </a:txBody>
                  <a:tcPr/>
                </a:tc>
                <a:extLst>
                  <a:ext uri="{0D108BD9-81ED-4DB2-BD59-A6C34878D82A}">
                    <a16:rowId xmlns:a16="http://schemas.microsoft.com/office/drawing/2014/main" val="3983636604"/>
                  </a:ext>
                </a:extLst>
              </a:tr>
              <a:tr h="0">
                <a:tc>
                  <a:txBody>
                    <a:bodyPr/>
                    <a:lstStyle/>
                    <a:p>
                      <a:pPr algn="ctr"/>
                      <a:r>
                        <a:rPr lang="en-US" sz="1400" dirty="0">
                          <a:latin typeface="Franklin Gothic Book" panose="020B0503020102020204" pitchFamily="34" charset="0"/>
                        </a:rPr>
                        <a:t>Graduates</a:t>
                      </a:r>
                    </a:p>
                  </a:txBody>
                  <a:tcPr/>
                </a:tc>
                <a:tc>
                  <a:txBody>
                    <a:bodyPr/>
                    <a:lstStyle/>
                    <a:p>
                      <a:pPr algn="ctr"/>
                      <a:r>
                        <a:rPr lang="en-US" sz="1400" dirty="0">
                          <a:latin typeface="Franklin Gothic Book" panose="020B0503020102020204" pitchFamily="34" charset="0"/>
                        </a:rPr>
                        <a:t>9 Hours</a:t>
                      </a:r>
                    </a:p>
                  </a:txBody>
                  <a:tcPr/>
                </a:tc>
                <a:tc>
                  <a:txBody>
                    <a:bodyPr/>
                    <a:lstStyle/>
                    <a:p>
                      <a:pPr algn="ctr"/>
                      <a:r>
                        <a:rPr lang="en-US" sz="1400" dirty="0">
                          <a:latin typeface="Franklin Gothic Book" panose="020B0503020102020204" pitchFamily="34" charset="0"/>
                        </a:rPr>
                        <a:t>3 Hours</a:t>
                      </a:r>
                    </a:p>
                  </a:txBody>
                  <a:tcPr/>
                </a:tc>
                <a:extLst>
                  <a:ext uri="{0D108BD9-81ED-4DB2-BD59-A6C34878D82A}">
                    <a16:rowId xmlns:a16="http://schemas.microsoft.com/office/drawing/2014/main" val="175075694"/>
                  </a:ext>
                </a:extLst>
              </a:tr>
              <a:tr h="0">
                <a:tc>
                  <a:txBody>
                    <a:bodyPr/>
                    <a:lstStyle/>
                    <a:p>
                      <a:pPr algn="ctr"/>
                      <a:r>
                        <a:rPr lang="en-US" sz="1400" dirty="0">
                          <a:latin typeface="Franklin Gothic Book" panose="020B0503020102020204" pitchFamily="34" charset="0"/>
                        </a:rPr>
                        <a:t>Graduate Assistants</a:t>
                      </a:r>
                    </a:p>
                  </a:txBody>
                  <a:tcPr/>
                </a:tc>
                <a:tc>
                  <a:txBody>
                    <a:bodyPr/>
                    <a:lstStyle/>
                    <a:p>
                      <a:pPr algn="ctr"/>
                      <a:r>
                        <a:rPr lang="en-US" sz="1400" dirty="0">
                          <a:latin typeface="Franklin Gothic Book" panose="020B0503020102020204" pitchFamily="34" charset="0"/>
                        </a:rPr>
                        <a:t>6 Hours</a:t>
                      </a:r>
                    </a:p>
                  </a:txBody>
                  <a:tcPr/>
                </a:tc>
                <a:tc>
                  <a:txBody>
                    <a:bodyPr/>
                    <a:lstStyle/>
                    <a:p>
                      <a:pPr algn="ctr"/>
                      <a:r>
                        <a:rPr lang="en-US" sz="1400" dirty="0">
                          <a:latin typeface="Franklin Gothic Book" panose="020B0503020102020204" pitchFamily="34" charset="0"/>
                        </a:rPr>
                        <a:t>3 Hours</a:t>
                      </a:r>
                    </a:p>
                  </a:txBody>
                  <a:tcPr/>
                </a:tc>
                <a:extLst>
                  <a:ext uri="{0D108BD9-81ED-4DB2-BD59-A6C34878D82A}">
                    <a16:rowId xmlns:a16="http://schemas.microsoft.com/office/drawing/2014/main" val="3205976167"/>
                  </a:ext>
                </a:extLst>
              </a:tr>
              <a:tr h="0">
                <a:tc>
                  <a:txBody>
                    <a:bodyPr/>
                    <a:lstStyle/>
                    <a:p>
                      <a:pPr algn="ctr"/>
                      <a:r>
                        <a:rPr lang="en-US" sz="1400" dirty="0">
                          <a:latin typeface="Franklin Gothic Book" panose="020B0503020102020204" pitchFamily="34" charset="0"/>
                        </a:rPr>
                        <a:t>Pharmacy</a:t>
                      </a:r>
                    </a:p>
                  </a:txBody>
                  <a:tcPr/>
                </a:tc>
                <a:tc>
                  <a:txBody>
                    <a:bodyPr/>
                    <a:lstStyle/>
                    <a:p>
                      <a:pPr algn="ctr"/>
                      <a:r>
                        <a:rPr lang="en-US" sz="1400" dirty="0">
                          <a:latin typeface="Franklin Gothic Book" panose="020B0503020102020204" pitchFamily="34" charset="0"/>
                        </a:rPr>
                        <a:t>12 Hours</a:t>
                      </a:r>
                    </a:p>
                  </a:txBody>
                  <a:tcPr/>
                </a:tc>
                <a:tc>
                  <a:txBody>
                    <a:bodyPr/>
                    <a:lstStyle/>
                    <a:p>
                      <a:pPr algn="ctr"/>
                      <a:r>
                        <a:rPr lang="en-US" sz="1400" dirty="0">
                          <a:latin typeface="Franklin Gothic Book" panose="020B0503020102020204" pitchFamily="34" charset="0"/>
                        </a:rPr>
                        <a:t>12 Hours</a:t>
                      </a:r>
                    </a:p>
                  </a:txBody>
                  <a:tcPr/>
                </a:tc>
                <a:extLst>
                  <a:ext uri="{0D108BD9-81ED-4DB2-BD59-A6C34878D82A}">
                    <a16:rowId xmlns:a16="http://schemas.microsoft.com/office/drawing/2014/main" val="3940708501"/>
                  </a:ext>
                </a:extLst>
              </a:tr>
              <a:tr h="0">
                <a:tc>
                  <a:txBody>
                    <a:bodyPr/>
                    <a:lstStyle/>
                    <a:p>
                      <a:pPr algn="ctr"/>
                      <a:r>
                        <a:rPr lang="en-US" sz="1400" dirty="0">
                          <a:latin typeface="Franklin Gothic Book" panose="020B0503020102020204" pitchFamily="34" charset="0"/>
                        </a:rPr>
                        <a:t>Dental</a:t>
                      </a:r>
                    </a:p>
                  </a:txBody>
                  <a:tcPr/>
                </a:tc>
                <a:tc>
                  <a:txBody>
                    <a:bodyPr/>
                    <a:lstStyle/>
                    <a:p>
                      <a:pPr algn="ctr"/>
                      <a:r>
                        <a:rPr lang="en-US" sz="1400" dirty="0">
                          <a:latin typeface="Franklin Gothic Book" panose="020B0503020102020204" pitchFamily="34" charset="0"/>
                        </a:rPr>
                        <a:t>12 Hours</a:t>
                      </a:r>
                    </a:p>
                  </a:txBody>
                  <a:tcPr/>
                </a:tc>
                <a:tc>
                  <a:txBody>
                    <a:bodyPr/>
                    <a:lstStyle/>
                    <a:p>
                      <a:pPr algn="ctr"/>
                      <a:r>
                        <a:rPr lang="en-US" sz="1400" dirty="0">
                          <a:latin typeface="Franklin Gothic Book" panose="020B0503020102020204" pitchFamily="34" charset="0"/>
                        </a:rPr>
                        <a:t>12 Hours</a:t>
                      </a:r>
                    </a:p>
                  </a:txBody>
                  <a:tcPr/>
                </a:tc>
                <a:extLst>
                  <a:ext uri="{0D108BD9-81ED-4DB2-BD59-A6C34878D82A}">
                    <a16:rowId xmlns:a16="http://schemas.microsoft.com/office/drawing/2014/main" val="3587688320"/>
                  </a:ext>
                </a:extLst>
              </a:tr>
            </a:tbl>
          </a:graphicData>
        </a:graphic>
      </p:graphicFrame>
    </p:spTree>
    <p:extLst>
      <p:ext uri="{BB962C8B-B14F-4D97-AF65-F5344CB8AC3E}">
        <p14:creationId xmlns:p14="http://schemas.microsoft.com/office/powerpoint/2010/main" val="1496540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2CBE715-7556-4641-8328-1BDE28B2E9EC}"/>
              </a:ext>
            </a:extLst>
          </p:cNvPr>
          <p:cNvSpPr>
            <a:spLocks noGrp="1"/>
          </p:cNvSpPr>
          <p:nvPr>
            <p:ph type="title"/>
          </p:nvPr>
        </p:nvSpPr>
        <p:spPr>
          <a:xfrm>
            <a:off x="709748" y="295072"/>
            <a:ext cx="5974081" cy="911277"/>
          </a:xfrm>
        </p:spPr>
        <p:txBody>
          <a:bodyPr/>
          <a:lstStyle/>
          <a:p>
            <a:r>
              <a:rPr lang="en-US" dirty="0"/>
              <a:t>Eligibility Guidelines</a:t>
            </a:r>
          </a:p>
        </p:txBody>
      </p:sp>
      <p:sp>
        <p:nvSpPr>
          <p:cNvPr id="2" name="TextBox 1">
            <a:extLst>
              <a:ext uri="{FF2B5EF4-FFF2-40B4-BE49-F238E27FC236}">
                <a16:creationId xmlns:a16="http://schemas.microsoft.com/office/drawing/2014/main" id="{A3AB83A5-34CB-D8CD-45FF-23CFA5BF3B1B}"/>
              </a:ext>
            </a:extLst>
          </p:cNvPr>
          <p:cNvSpPr txBox="1"/>
          <p:nvPr/>
        </p:nvSpPr>
        <p:spPr>
          <a:xfrm>
            <a:off x="709748" y="1319470"/>
            <a:ext cx="11051584" cy="3539430"/>
          </a:xfrm>
          <a:prstGeom prst="rect">
            <a:avLst/>
          </a:prstGeom>
          <a:noFill/>
        </p:spPr>
        <p:txBody>
          <a:bodyPr wrap="square" rtlCol="0" anchor="t">
            <a:spAutoFit/>
          </a:bodyPr>
          <a:lstStyle/>
          <a:p>
            <a:r>
              <a:rPr lang="en-US" sz="1600" dirty="0">
                <a:solidFill>
                  <a:schemeClr val="bg2">
                    <a:lumMod val="25000"/>
                  </a:schemeClr>
                </a:solidFill>
                <a:latin typeface="Franklin Gothic Book" panose="020B0503020102020204" pitchFamily="34" charset="0"/>
              </a:rPr>
              <a:t>DNP and School of Pharmacy students, no matter how many classes they are enrolled in, will be enrolled in the student health insurance with the ability to provide proof of comparable insurance via the waiver process. If you do not waive coverage by the deadline, the premium will not be removed from your student account.</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Each international student, no matter how many classes they are enrolled in, will be enrolled in the student health insurance with the ability to provide proof of comparable insurance via the waiver process. If you do not waive coverage by the deadline, the premium will not be removed from your student account.</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Part time students are not eligible. Students who take online classes exclusively, regardless of if they meet the credit hours requirement above, are not eligible.</a:t>
            </a:r>
          </a:p>
          <a:p>
            <a:endParaRPr lang="en-US" sz="1600" dirty="0">
              <a:solidFill>
                <a:schemeClr val="bg2">
                  <a:lumMod val="25000"/>
                </a:schemeClr>
              </a:solidFill>
              <a:latin typeface="Franklin Gothic Book" panose="020B0503020102020204" pitchFamily="34" charset="0"/>
            </a:endParaRPr>
          </a:p>
          <a:p>
            <a:r>
              <a:rPr lang="en-US" sz="1600" dirty="0">
                <a:solidFill>
                  <a:schemeClr val="bg2">
                    <a:lumMod val="25000"/>
                  </a:schemeClr>
                </a:solidFill>
                <a:latin typeface="Franklin Gothic Book" panose="020B0503020102020204" pitchFamily="34" charset="0"/>
              </a:rPr>
              <a:t>Dependent coverage is available. Payment must be made directly to Academic HealthPlans and may not be billed to the student’s account. Dependents will NOT automatically be re-enrolled. You will need to re-enroll them by each semester’s deadline.</a:t>
            </a:r>
          </a:p>
        </p:txBody>
      </p:sp>
    </p:spTree>
    <p:extLst>
      <p:ext uri="{BB962C8B-B14F-4D97-AF65-F5344CB8AC3E}">
        <p14:creationId xmlns:p14="http://schemas.microsoft.com/office/powerpoint/2010/main" val="4241616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3">
            <a:extLst>
              <a:ext uri="{FF2B5EF4-FFF2-40B4-BE49-F238E27FC236}">
                <a16:creationId xmlns:a16="http://schemas.microsoft.com/office/drawing/2014/main" id="{EB68E668-3C74-234C-BC61-DF9D0358CEEE}"/>
              </a:ext>
            </a:extLst>
          </p:cNvPr>
          <p:cNvSpPr/>
          <p:nvPr/>
        </p:nvSpPr>
        <p:spPr>
          <a:xfrm>
            <a:off x="7609759" y="5276746"/>
            <a:ext cx="4582241" cy="775709"/>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1" name="Rounded Rectangle 23">
            <a:extLst>
              <a:ext uri="{FF2B5EF4-FFF2-40B4-BE49-F238E27FC236}">
                <a16:creationId xmlns:a16="http://schemas.microsoft.com/office/drawing/2014/main" id="{2C6F5262-6817-6440-A6E1-FB1D308B76D3}"/>
              </a:ext>
            </a:extLst>
          </p:cNvPr>
          <p:cNvSpPr/>
          <p:nvPr/>
        </p:nvSpPr>
        <p:spPr>
          <a:xfrm>
            <a:off x="7609759" y="4220833"/>
            <a:ext cx="4582241" cy="993424"/>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20" name="Rounded Rectangle 23">
            <a:extLst>
              <a:ext uri="{FF2B5EF4-FFF2-40B4-BE49-F238E27FC236}">
                <a16:creationId xmlns:a16="http://schemas.microsoft.com/office/drawing/2014/main" id="{2B4513A5-5D09-A74A-8DBF-36112B4BFA81}"/>
              </a:ext>
            </a:extLst>
          </p:cNvPr>
          <p:cNvSpPr/>
          <p:nvPr/>
        </p:nvSpPr>
        <p:spPr>
          <a:xfrm>
            <a:off x="7609759" y="3175805"/>
            <a:ext cx="4582241" cy="982538"/>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9" name="Rounded Rectangle 23">
            <a:extLst>
              <a:ext uri="{FF2B5EF4-FFF2-40B4-BE49-F238E27FC236}">
                <a16:creationId xmlns:a16="http://schemas.microsoft.com/office/drawing/2014/main" id="{094A7693-09FC-AD49-BD0A-7CECB7CE1337}"/>
              </a:ext>
            </a:extLst>
          </p:cNvPr>
          <p:cNvSpPr/>
          <p:nvPr/>
        </p:nvSpPr>
        <p:spPr>
          <a:xfrm>
            <a:off x="7609759" y="2283177"/>
            <a:ext cx="4582241" cy="830997"/>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8" name="Rounded Rectangle 23">
            <a:extLst>
              <a:ext uri="{FF2B5EF4-FFF2-40B4-BE49-F238E27FC236}">
                <a16:creationId xmlns:a16="http://schemas.microsoft.com/office/drawing/2014/main" id="{97A265A5-3BA3-6141-B745-45A4FAE6DD3A}"/>
              </a:ext>
            </a:extLst>
          </p:cNvPr>
          <p:cNvSpPr/>
          <p:nvPr/>
        </p:nvSpPr>
        <p:spPr>
          <a:xfrm>
            <a:off x="7609759" y="1107520"/>
            <a:ext cx="4582241" cy="1124051"/>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7" name="TextBox 6">
            <a:extLst>
              <a:ext uri="{FF2B5EF4-FFF2-40B4-BE49-F238E27FC236}">
                <a16:creationId xmlns:a16="http://schemas.microsoft.com/office/drawing/2014/main" id="{86B6A9DD-B280-4CD7-8FCF-2C9327ED7704}"/>
              </a:ext>
            </a:extLst>
          </p:cNvPr>
          <p:cNvSpPr txBox="1"/>
          <p:nvPr/>
        </p:nvSpPr>
        <p:spPr>
          <a:xfrm>
            <a:off x="7740414" y="3429000"/>
            <a:ext cx="4278060" cy="461665"/>
          </a:xfrm>
          <a:prstGeom prst="rect">
            <a:avLst/>
          </a:prstGeom>
          <a:noFill/>
        </p:spPr>
        <p:txBody>
          <a:bodyPr wrap="square">
            <a:spAutoFit/>
          </a:bodyPr>
          <a:lstStyle/>
          <a:p>
            <a:pPr algn="just"/>
            <a:r>
              <a:rPr lang="en-US" sz="1200" b="1">
                <a:solidFill>
                  <a:schemeClr val="bg2">
                    <a:lumMod val="25000"/>
                  </a:schemeClr>
                </a:solidFill>
                <a:latin typeface="Franklin Gothic Book" panose="020B0503020102020204" pitchFamily="34" charset="0"/>
              </a:rPr>
              <a:t>Out-of-Pocket Maximum: </a:t>
            </a:r>
            <a:r>
              <a:rPr lang="en-US" sz="1200">
                <a:solidFill>
                  <a:schemeClr val="bg2">
                    <a:lumMod val="25000"/>
                  </a:schemeClr>
                </a:solidFill>
                <a:latin typeface="Franklin Gothic Book" panose="020B0503020102020204" pitchFamily="34" charset="0"/>
              </a:rPr>
              <a:t>The amount you will be responsible for before the insurance company begins to pay claims at 100%. </a:t>
            </a:r>
          </a:p>
        </p:txBody>
      </p:sp>
      <p:sp>
        <p:nvSpPr>
          <p:cNvPr id="9" name="TextBox 8">
            <a:extLst>
              <a:ext uri="{FF2B5EF4-FFF2-40B4-BE49-F238E27FC236}">
                <a16:creationId xmlns:a16="http://schemas.microsoft.com/office/drawing/2014/main" id="{44F3458D-79D5-41A9-ADB9-AA22D82D261A}"/>
              </a:ext>
            </a:extLst>
          </p:cNvPr>
          <p:cNvSpPr txBox="1"/>
          <p:nvPr/>
        </p:nvSpPr>
        <p:spPr>
          <a:xfrm>
            <a:off x="7740414" y="5433767"/>
            <a:ext cx="4210160" cy="461665"/>
          </a:xfrm>
          <a:prstGeom prst="rect">
            <a:avLst/>
          </a:prstGeom>
          <a:noFill/>
        </p:spPr>
        <p:txBody>
          <a:bodyPr wrap="square">
            <a:spAutoFit/>
          </a:bodyPr>
          <a:lstStyle/>
          <a:p>
            <a:pPr algn="just"/>
            <a:r>
              <a:rPr lang="en-US" sz="1200" b="1">
                <a:solidFill>
                  <a:schemeClr val="bg2">
                    <a:lumMod val="25000"/>
                  </a:schemeClr>
                </a:solidFill>
                <a:latin typeface="Franklin Gothic Book" panose="020B0503020102020204" pitchFamily="34" charset="0"/>
              </a:rPr>
              <a:t>Copayment: </a:t>
            </a:r>
            <a:r>
              <a:rPr lang="en-US" sz="1200">
                <a:solidFill>
                  <a:schemeClr val="bg2">
                    <a:lumMod val="25000"/>
                  </a:schemeClr>
                </a:solidFill>
                <a:latin typeface="Franklin Gothic Book" panose="020B0503020102020204" pitchFamily="34" charset="0"/>
              </a:rPr>
              <a:t>A fixed dollar amount you will have to pay when services are received. </a:t>
            </a:r>
            <a:endParaRPr lang="en-US">
              <a:solidFill>
                <a:schemeClr val="bg2">
                  <a:lumMod val="25000"/>
                </a:schemeClr>
              </a:solidFill>
              <a:latin typeface="Franklin Gothic Book" panose="020B0503020102020204" pitchFamily="34" charset="0"/>
            </a:endParaRPr>
          </a:p>
        </p:txBody>
      </p:sp>
      <p:sp>
        <p:nvSpPr>
          <p:cNvPr id="11" name="TextBox 10">
            <a:extLst>
              <a:ext uri="{FF2B5EF4-FFF2-40B4-BE49-F238E27FC236}">
                <a16:creationId xmlns:a16="http://schemas.microsoft.com/office/drawing/2014/main" id="{B7547B2C-AD4C-4466-9C7F-71098F2DE113}"/>
              </a:ext>
            </a:extLst>
          </p:cNvPr>
          <p:cNvSpPr txBox="1"/>
          <p:nvPr/>
        </p:nvSpPr>
        <p:spPr>
          <a:xfrm>
            <a:off x="7740414" y="4385760"/>
            <a:ext cx="4278060" cy="646331"/>
          </a:xfrm>
          <a:prstGeom prst="rect">
            <a:avLst/>
          </a:prstGeom>
          <a:noFill/>
        </p:spPr>
        <p:txBody>
          <a:bodyPr wrap="square">
            <a:spAutoFit/>
          </a:bodyPr>
          <a:lstStyle/>
          <a:p>
            <a:r>
              <a:rPr lang="en-US" sz="1200" b="1">
                <a:solidFill>
                  <a:schemeClr val="bg2">
                    <a:lumMod val="25000"/>
                  </a:schemeClr>
                </a:solidFill>
                <a:latin typeface="Franklin Gothic Book" panose="020B0503020102020204" pitchFamily="34" charset="0"/>
              </a:rPr>
              <a:t>Co-insurance: </a:t>
            </a:r>
            <a:r>
              <a:rPr lang="en-US" sz="1200">
                <a:solidFill>
                  <a:schemeClr val="bg2">
                    <a:lumMod val="25000"/>
                  </a:schemeClr>
                </a:solidFill>
                <a:latin typeface="Franklin Gothic Book" panose="020B0503020102020204" pitchFamily="34" charset="0"/>
              </a:rPr>
              <a:t>The percentage that the insurance company will pay for the listed services, after you meet your deductible and before your out-of-pocket max is met.</a:t>
            </a:r>
          </a:p>
        </p:txBody>
      </p:sp>
      <p:sp>
        <p:nvSpPr>
          <p:cNvPr id="13" name="TextBox 12">
            <a:extLst>
              <a:ext uri="{FF2B5EF4-FFF2-40B4-BE49-F238E27FC236}">
                <a16:creationId xmlns:a16="http://schemas.microsoft.com/office/drawing/2014/main" id="{08533CB8-9167-4ACC-BA8C-3A7EC3750164}"/>
              </a:ext>
            </a:extLst>
          </p:cNvPr>
          <p:cNvSpPr txBox="1"/>
          <p:nvPr/>
        </p:nvSpPr>
        <p:spPr>
          <a:xfrm>
            <a:off x="7740414" y="2433990"/>
            <a:ext cx="4210160" cy="461665"/>
          </a:xfrm>
          <a:prstGeom prst="rect">
            <a:avLst/>
          </a:prstGeom>
          <a:noFill/>
        </p:spPr>
        <p:txBody>
          <a:bodyPr wrap="square">
            <a:spAutoFit/>
          </a:bodyPr>
          <a:lstStyle/>
          <a:p>
            <a:pPr algn="just"/>
            <a:r>
              <a:rPr lang="en-US" sz="1200" b="1" dirty="0">
                <a:solidFill>
                  <a:schemeClr val="bg2">
                    <a:lumMod val="25000"/>
                  </a:schemeClr>
                </a:solidFill>
                <a:latin typeface="Franklin Gothic Book" panose="020B0503020102020204" pitchFamily="34" charset="0"/>
              </a:rPr>
              <a:t>Deductible: </a:t>
            </a:r>
            <a:r>
              <a:rPr lang="en-US" sz="1200" dirty="0">
                <a:solidFill>
                  <a:schemeClr val="bg2">
                    <a:lumMod val="25000"/>
                  </a:schemeClr>
                </a:solidFill>
                <a:latin typeface="Franklin Gothic Book" panose="020B0503020102020204" pitchFamily="34" charset="0"/>
              </a:rPr>
              <a:t>The amount you will pay out-of-pocket before the insurance company begins to pay. </a:t>
            </a:r>
          </a:p>
        </p:txBody>
      </p:sp>
      <p:sp>
        <p:nvSpPr>
          <p:cNvPr id="15" name="TextBox 14">
            <a:extLst>
              <a:ext uri="{FF2B5EF4-FFF2-40B4-BE49-F238E27FC236}">
                <a16:creationId xmlns:a16="http://schemas.microsoft.com/office/drawing/2014/main" id="{85E838C2-8C1A-4686-BBE9-112D8AAFD39D}"/>
              </a:ext>
            </a:extLst>
          </p:cNvPr>
          <p:cNvSpPr txBox="1"/>
          <p:nvPr/>
        </p:nvSpPr>
        <p:spPr>
          <a:xfrm>
            <a:off x="7740414" y="1237261"/>
            <a:ext cx="4210160" cy="830997"/>
          </a:xfrm>
          <a:prstGeom prst="rect">
            <a:avLst/>
          </a:prstGeom>
          <a:noFill/>
        </p:spPr>
        <p:txBody>
          <a:bodyPr wrap="square">
            <a:spAutoFit/>
          </a:bodyPr>
          <a:lstStyle/>
          <a:p>
            <a:pPr algn="just"/>
            <a:r>
              <a:rPr lang="en-US" sz="1200" b="1">
                <a:solidFill>
                  <a:schemeClr val="bg2">
                    <a:lumMod val="25000"/>
                  </a:schemeClr>
                </a:solidFill>
                <a:latin typeface="Franklin Gothic Book" panose="020B0503020102020204" pitchFamily="34" charset="0"/>
              </a:rPr>
              <a:t>Preferred Provider Organization (PPO): </a:t>
            </a:r>
            <a:r>
              <a:rPr lang="en-US" sz="1200">
                <a:solidFill>
                  <a:schemeClr val="bg2">
                    <a:lumMod val="25000"/>
                  </a:schemeClr>
                </a:solidFill>
                <a:latin typeface="Franklin Gothic Book" panose="020B0503020102020204" pitchFamily="34" charset="0"/>
              </a:rPr>
              <a:t>A type of health plan that contracts with medical providers to create a network of participating providers. You pay less if you use providers that belong to the plan's network.</a:t>
            </a:r>
          </a:p>
        </p:txBody>
      </p:sp>
      <p:sp>
        <p:nvSpPr>
          <p:cNvPr id="17" name="Title 3">
            <a:extLst>
              <a:ext uri="{FF2B5EF4-FFF2-40B4-BE49-F238E27FC236}">
                <a16:creationId xmlns:a16="http://schemas.microsoft.com/office/drawing/2014/main" id="{EBE08B20-DCDE-904D-A4CC-D39D51F94F0A}"/>
              </a:ext>
            </a:extLst>
          </p:cNvPr>
          <p:cNvSpPr>
            <a:spLocks noGrp="1"/>
          </p:cNvSpPr>
          <p:nvPr>
            <p:ph type="title"/>
          </p:nvPr>
        </p:nvSpPr>
        <p:spPr>
          <a:xfrm>
            <a:off x="709748" y="295072"/>
            <a:ext cx="5974081" cy="911277"/>
          </a:xfrm>
        </p:spPr>
        <p:txBody>
          <a:bodyPr/>
          <a:lstStyle/>
          <a:p>
            <a:r>
              <a:rPr lang="en-US"/>
              <a:t>Your Plan Benefits Explained</a:t>
            </a:r>
          </a:p>
        </p:txBody>
      </p:sp>
      <p:pic>
        <p:nvPicPr>
          <p:cNvPr id="4" name="Picture 3">
            <a:extLst>
              <a:ext uri="{FF2B5EF4-FFF2-40B4-BE49-F238E27FC236}">
                <a16:creationId xmlns:a16="http://schemas.microsoft.com/office/drawing/2014/main" id="{07B0F84B-8D70-4432-9E09-2659863A834A}"/>
              </a:ext>
            </a:extLst>
          </p:cNvPr>
          <p:cNvPicPr>
            <a:picLocks noChangeAspect="1"/>
          </p:cNvPicPr>
          <p:nvPr/>
        </p:nvPicPr>
        <p:blipFill>
          <a:blip r:embed="rId3"/>
          <a:stretch>
            <a:fillRect/>
          </a:stretch>
        </p:blipFill>
        <p:spPr>
          <a:xfrm>
            <a:off x="252878" y="1271515"/>
            <a:ext cx="7115455" cy="4623917"/>
          </a:xfrm>
          <a:prstGeom prst="rect">
            <a:avLst/>
          </a:prstGeom>
        </p:spPr>
      </p:pic>
    </p:spTree>
    <p:extLst>
      <p:ext uri="{BB962C8B-B14F-4D97-AF65-F5344CB8AC3E}">
        <p14:creationId xmlns:p14="http://schemas.microsoft.com/office/powerpoint/2010/main" val="3142320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23">
            <a:extLst>
              <a:ext uri="{FF2B5EF4-FFF2-40B4-BE49-F238E27FC236}">
                <a16:creationId xmlns:a16="http://schemas.microsoft.com/office/drawing/2014/main" id="{C5EED322-38D7-2E47-A6E7-C6F4691B9FE8}"/>
              </a:ext>
            </a:extLst>
          </p:cNvPr>
          <p:cNvSpPr/>
          <p:nvPr/>
        </p:nvSpPr>
        <p:spPr>
          <a:xfrm>
            <a:off x="5984352" y="3712028"/>
            <a:ext cx="4429990" cy="1309500"/>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5" name="Rounded Rectangle 23">
            <a:extLst>
              <a:ext uri="{FF2B5EF4-FFF2-40B4-BE49-F238E27FC236}">
                <a16:creationId xmlns:a16="http://schemas.microsoft.com/office/drawing/2014/main" id="{CAE7FC4A-AF8A-8D47-8F6A-F943BE5162A4}"/>
              </a:ext>
            </a:extLst>
          </p:cNvPr>
          <p:cNvSpPr/>
          <p:nvPr/>
        </p:nvSpPr>
        <p:spPr>
          <a:xfrm>
            <a:off x="3000503" y="3712028"/>
            <a:ext cx="2775361" cy="1309500"/>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14" name="Rounded Rectangle 23">
            <a:extLst>
              <a:ext uri="{FF2B5EF4-FFF2-40B4-BE49-F238E27FC236}">
                <a16:creationId xmlns:a16="http://schemas.microsoft.com/office/drawing/2014/main" id="{0F928C18-FB79-D444-A7A9-4811373A766E}"/>
              </a:ext>
            </a:extLst>
          </p:cNvPr>
          <p:cNvSpPr/>
          <p:nvPr/>
        </p:nvSpPr>
        <p:spPr>
          <a:xfrm>
            <a:off x="871354" y="3712028"/>
            <a:ext cx="1958932" cy="1309500"/>
          </a:xfrm>
          <a:prstGeom prst="roundRect">
            <a:avLst>
              <a:gd name="adj" fmla="val 0"/>
            </a:avLst>
          </a:prstGeom>
          <a:solidFill>
            <a:srgbClr val="F1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91214139-A96B-4CB6-8385-4F497B051302}"/>
              </a:ext>
            </a:extLst>
          </p:cNvPr>
          <p:cNvSpPr txBox="1"/>
          <p:nvPr/>
        </p:nvSpPr>
        <p:spPr>
          <a:xfrm>
            <a:off x="1085945" y="3859324"/>
            <a:ext cx="1561439" cy="954106"/>
          </a:xfrm>
          <a:prstGeom prst="rect">
            <a:avLst/>
          </a:prstGeom>
          <a:noFill/>
        </p:spPr>
        <p:txBody>
          <a:bodyPr wrap="square" rtlCol="0">
            <a:spAutoFit/>
          </a:bodyPr>
          <a:lstStyle/>
          <a:p>
            <a:r>
              <a:rPr lang="en-US" sz="1400" b="1" dirty="0">
                <a:solidFill>
                  <a:schemeClr val="bg2">
                    <a:lumMod val="25000"/>
                  </a:schemeClr>
                </a:solidFill>
                <a:latin typeface="Franklin Gothic Book" panose="020B0503020102020204" pitchFamily="34" charset="0"/>
              </a:rPr>
              <a:t>Open Enrollment:</a:t>
            </a:r>
          </a:p>
          <a:p>
            <a:r>
              <a:rPr lang="en-US" sz="1400" dirty="0">
                <a:solidFill>
                  <a:schemeClr val="bg2">
                    <a:lumMod val="25000"/>
                  </a:schemeClr>
                </a:solidFill>
                <a:latin typeface="Franklin Gothic Book" panose="020B0503020102020204" pitchFamily="34" charset="0"/>
              </a:rPr>
              <a:t>Dates during which you can enroll in the plan. </a:t>
            </a:r>
          </a:p>
        </p:txBody>
      </p:sp>
      <p:sp>
        <p:nvSpPr>
          <p:cNvPr id="10" name="TextBox 9">
            <a:extLst>
              <a:ext uri="{FF2B5EF4-FFF2-40B4-BE49-F238E27FC236}">
                <a16:creationId xmlns:a16="http://schemas.microsoft.com/office/drawing/2014/main" id="{E8A5A9CC-B85D-4823-8A97-92468F37F9B1}"/>
              </a:ext>
            </a:extLst>
          </p:cNvPr>
          <p:cNvSpPr txBox="1"/>
          <p:nvPr/>
        </p:nvSpPr>
        <p:spPr>
          <a:xfrm>
            <a:off x="3208991" y="3859323"/>
            <a:ext cx="2566873"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2">
                    <a:lumMod val="25000"/>
                  </a:schemeClr>
                </a:solidFill>
                <a:effectLst/>
                <a:uLnTx/>
                <a:uFillTx/>
                <a:latin typeface="Franklin Gothic Book" panose="020B0503020102020204" pitchFamily="34" charset="0"/>
              </a:rPr>
              <a:t>Coverage Period: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2">
                    <a:lumMod val="25000"/>
                  </a:schemeClr>
                </a:solidFill>
                <a:effectLst/>
                <a:uLnTx/>
                <a:uFillTx/>
                <a:latin typeface="Franklin Gothic Book" panose="020B0503020102020204" pitchFamily="34" charset="0"/>
              </a:rPr>
              <a:t>The dates that your health insurance will pay your claims for the current plan year. </a:t>
            </a:r>
          </a:p>
        </p:txBody>
      </p:sp>
      <p:sp>
        <p:nvSpPr>
          <p:cNvPr id="11" name="TextBox 10">
            <a:extLst>
              <a:ext uri="{FF2B5EF4-FFF2-40B4-BE49-F238E27FC236}">
                <a16:creationId xmlns:a16="http://schemas.microsoft.com/office/drawing/2014/main" id="{450F4181-E58E-4E3F-9BA0-21DEB85FDE48}"/>
              </a:ext>
            </a:extLst>
          </p:cNvPr>
          <p:cNvSpPr txBox="1"/>
          <p:nvPr/>
        </p:nvSpPr>
        <p:spPr>
          <a:xfrm>
            <a:off x="6201569" y="3859324"/>
            <a:ext cx="4016829"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2">
                    <a:lumMod val="25000"/>
                  </a:schemeClr>
                </a:solidFill>
                <a:effectLst/>
                <a:uLnTx/>
                <a:uFillTx/>
                <a:latin typeface="Franklin Gothic Book" panose="020B0503020102020204" pitchFamily="34" charset="0"/>
              </a:rPr>
              <a:t>Premium: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2">
                    <a:lumMod val="25000"/>
                  </a:schemeClr>
                </a:solidFill>
                <a:effectLst/>
                <a:uLnTx/>
                <a:uFillTx/>
                <a:latin typeface="Franklin Gothic Book" panose="020B0503020102020204" pitchFamily="34" charset="0"/>
              </a:rPr>
              <a:t>The amount that you will pay per semester for your coverage. (If an annual coverage period is offered, you may purchase insurance for the entire year.) </a:t>
            </a:r>
          </a:p>
        </p:txBody>
      </p:sp>
      <p:sp>
        <p:nvSpPr>
          <p:cNvPr id="17" name="Title 3">
            <a:extLst>
              <a:ext uri="{FF2B5EF4-FFF2-40B4-BE49-F238E27FC236}">
                <a16:creationId xmlns:a16="http://schemas.microsoft.com/office/drawing/2014/main" id="{22A53251-5BFE-124D-B00D-5BD2E75AD1B2}"/>
              </a:ext>
            </a:extLst>
          </p:cNvPr>
          <p:cNvSpPr>
            <a:spLocks noGrp="1"/>
          </p:cNvSpPr>
          <p:nvPr>
            <p:ph type="title"/>
          </p:nvPr>
        </p:nvSpPr>
        <p:spPr>
          <a:xfrm>
            <a:off x="709748" y="295072"/>
            <a:ext cx="5974081" cy="911277"/>
          </a:xfrm>
        </p:spPr>
        <p:txBody>
          <a:bodyPr/>
          <a:lstStyle/>
          <a:p>
            <a:endParaRPr lang="en-US" dirty="0"/>
          </a:p>
        </p:txBody>
      </p:sp>
      <p:pic>
        <p:nvPicPr>
          <p:cNvPr id="3" name="Picture 2">
            <a:extLst>
              <a:ext uri="{FF2B5EF4-FFF2-40B4-BE49-F238E27FC236}">
                <a16:creationId xmlns:a16="http://schemas.microsoft.com/office/drawing/2014/main" id="{67C68457-077D-1E0D-DC79-9F0B16DE4476}"/>
              </a:ext>
            </a:extLst>
          </p:cNvPr>
          <p:cNvPicPr>
            <a:picLocks noChangeAspect="1"/>
          </p:cNvPicPr>
          <p:nvPr/>
        </p:nvPicPr>
        <p:blipFill>
          <a:blip r:embed="rId3"/>
          <a:stretch>
            <a:fillRect/>
          </a:stretch>
        </p:blipFill>
        <p:spPr>
          <a:xfrm>
            <a:off x="709748" y="159650"/>
            <a:ext cx="9966960" cy="3448319"/>
          </a:xfrm>
          <a:prstGeom prst="rect">
            <a:avLst/>
          </a:prstGeom>
        </p:spPr>
      </p:pic>
    </p:spTree>
    <p:extLst>
      <p:ext uri="{BB962C8B-B14F-4D97-AF65-F5344CB8AC3E}">
        <p14:creationId xmlns:p14="http://schemas.microsoft.com/office/powerpoint/2010/main" val="324912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385CB81-35D6-AA7D-6195-31154D744895}"/>
              </a:ext>
            </a:extLst>
          </p:cNvPr>
          <p:cNvPicPr>
            <a:picLocks noGrp="1" noChangeAspect="1"/>
          </p:cNvPicPr>
          <p:nvPr>
            <p:ph idx="1"/>
          </p:nvPr>
        </p:nvPicPr>
        <p:blipFill>
          <a:blip r:embed="rId2"/>
          <a:stretch>
            <a:fillRect/>
          </a:stretch>
        </p:blipFill>
        <p:spPr>
          <a:xfrm>
            <a:off x="1600250" y="1655797"/>
            <a:ext cx="8991500" cy="3546405"/>
          </a:xfrm>
          <a:prstGeom prst="rect">
            <a:avLst/>
          </a:prstGeom>
        </p:spPr>
      </p:pic>
      <p:sp>
        <p:nvSpPr>
          <p:cNvPr id="3" name="Title 2">
            <a:extLst>
              <a:ext uri="{FF2B5EF4-FFF2-40B4-BE49-F238E27FC236}">
                <a16:creationId xmlns:a16="http://schemas.microsoft.com/office/drawing/2014/main" id="{AF0EDE64-C8AB-41AD-455F-2B200F860C3E}"/>
              </a:ext>
            </a:extLst>
          </p:cNvPr>
          <p:cNvSpPr>
            <a:spLocks noGrp="1"/>
          </p:cNvSpPr>
          <p:nvPr>
            <p:ph type="title"/>
          </p:nvPr>
        </p:nvSpPr>
        <p:spPr/>
        <p:txBody>
          <a:bodyPr/>
          <a:lstStyle/>
          <a:p>
            <a:r>
              <a:rPr lang="en-US" dirty="0"/>
              <a:t>Vision Benefits Available</a:t>
            </a:r>
          </a:p>
        </p:txBody>
      </p:sp>
      <p:sp>
        <p:nvSpPr>
          <p:cNvPr id="4" name="Slide Number Placeholder 3">
            <a:extLst>
              <a:ext uri="{FF2B5EF4-FFF2-40B4-BE49-F238E27FC236}">
                <a16:creationId xmlns:a16="http://schemas.microsoft.com/office/drawing/2014/main" id="{FC460B3C-B351-7BA6-257D-E786623D97AA}"/>
              </a:ext>
            </a:extLst>
          </p:cNvPr>
          <p:cNvSpPr>
            <a:spLocks noGrp="1"/>
          </p:cNvSpPr>
          <p:nvPr>
            <p:ph type="sldNum" sz="quarter" idx="4"/>
          </p:nvPr>
        </p:nvSpPr>
        <p:spPr/>
        <p:txBody>
          <a:bodyPr/>
          <a:lstStyle/>
          <a:p>
            <a:fld id="{74287E1E-B9DB-BD42-8873-4D53508C924C}" type="slidenum">
              <a:rPr lang="en-US" smtClean="0"/>
              <a:pPr/>
              <a:t>8</a:t>
            </a:fld>
            <a:endParaRPr lang="en-US"/>
          </a:p>
        </p:txBody>
      </p:sp>
    </p:spTree>
    <p:extLst>
      <p:ext uri="{BB962C8B-B14F-4D97-AF65-F5344CB8AC3E}">
        <p14:creationId xmlns:p14="http://schemas.microsoft.com/office/powerpoint/2010/main" val="2211352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9EF53A-F037-0D4B-9156-A9F57E676B1D}"/>
              </a:ext>
            </a:extLst>
          </p:cNvPr>
          <p:cNvPicPr>
            <a:picLocks noChangeAspect="1"/>
          </p:cNvPicPr>
          <p:nvPr/>
        </p:nvPicPr>
        <p:blipFill>
          <a:blip r:embed="rId3"/>
          <a:srcRect l="12099" r="12099"/>
          <a:stretch/>
        </p:blipFill>
        <p:spPr>
          <a:xfrm>
            <a:off x="4917100" y="1"/>
            <a:ext cx="7274900" cy="6883648"/>
          </a:xfrm>
          <a:prstGeom prst="rect">
            <a:avLst/>
          </a:prstGeom>
        </p:spPr>
      </p:pic>
      <p:sp>
        <p:nvSpPr>
          <p:cNvPr id="6" name="Rectangle 5">
            <a:extLst>
              <a:ext uri="{FF2B5EF4-FFF2-40B4-BE49-F238E27FC236}">
                <a16:creationId xmlns:a16="http://schemas.microsoft.com/office/drawing/2014/main" id="{43494486-3748-9541-A090-086CFFDF8B47}"/>
              </a:ext>
            </a:extLst>
          </p:cNvPr>
          <p:cNvSpPr/>
          <p:nvPr/>
        </p:nvSpPr>
        <p:spPr>
          <a:xfrm>
            <a:off x="0" y="3"/>
            <a:ext cx="4863598" cy="6883645"/>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714F25-AF7F-B136-4B5D-2F9FAA4F173A}"/>
              </a:ext>
            </a:extLst>
          </p:cNvPr>
          <p:cNvSpPr/>
          <p:nvPr/>
        </p:nvSpPr>
        <p:spPr>
          <a:xfrm>
            <a:off x="0" y="0"/>
            <a:ext cx="4917100" cy="797584"/>
          </a:xfrm>
          <a:prstGeom prst="rect">
            <a:avLst/>
          </a:prstGeom>
          <a:solidFill>
            <a:srgbClr val="021454"/>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1ABD9803-7ECF-4420-B06C-2E3508CF128C}"/>
              </a:ext>
            </a:extLst>
          </p:cNvPr>
          <p:cNvSpPr>
            <a:spLocks noGrp="1"/>
          </p:cNvSpPr>
          <p:nvPr>
            <p:ph type="body" sz="quarter" idx="4294967295"/>
          </p:nvPr>
        </p:nvSpPr>
        <p:spPr>
          <a:xfrm>
            <a:off x="172314" y="1864310"/>
            <a:ext cx="4465468" cy="4687409"/>
          </a:xfrm>
          <a:prstGeom prst="rect">
            <a:avLst/>
          </a:prstGeom>
          <a:noFill/>
        </p:spPr>
        <p:txBody>
          <a:bodyPr/>
          <a:lstStyle/>
          <a:p>
            <a:pPr marL="0" indent="0">
              <a:buNone/>
            </a:pPr>
            <a:endParaRPr lang="en-US" dirty="0"/>
          </a:p>
          <a:p>
            <a:r>
              <a:rPr lang="en-US" sz="1800" b="1" dirty="0">
                <a:solidFill>
                  <a:schemeClr val="bg1"/>
                </a:solidFill>
                <a:latin typeface="Franklin Gothic Book" panose="020B0503020102020204" pitchFamily="34" charset="0"/>
              </a:rPr>
              <a:t>Covered in full eyewear with AVC</a:t>
            </a:r>
          </a:p>
          <a:p>
            <a:endParaRPr lang="en-US" sz="1800" dirty="0">
              <a:solidFill>
                <a:schemeClr val="bg1"/>
              </a:solidFill>
              <a:latin typeface="Franklin Gothic Book" panose="020B0503020102020204" pitchFamily="34" charset="0"/>
            </a:endParaRPr>
          </a:p>
          <a:p>
            <a:endParaRPr lang="en-US" sz="1800" dirty="0">
              <a:solidFill>
                <a:schemeClr val="bg1"/>
              </a:solidFill>
              <a:latin typeface="Franklin Gothic Book" panose="020B0503020102020204" pitchFamily="34" charset="0"/>
            </a:endParaRPr>
          </a:p>
          <a:p>
            <a:endParaRPr lang="en-US" sz="1800" dirty="0">
              <a:solidFill>
                <a:schemeClr val="bg1"/>
              </a:solidFill>
              <a:latin typeface="Franklin Gothic Book" panose="020B0503020102020204" pitchFamily="34" charset="0"/>
            </a:endParaRPr>
          </a:p>
          <a:p>
            <a:endParaRPr lang="en-US" sz="1800" dirty="0">
              <a:solidFill>
                <a:schemeClr val="bg1"/>
              </a:solidFill>
              <a:latin typeface="Franklin Gothic Book" panose="020B0503020102020204" pitchFamily="34" charset="0"/>
            </a:endParaRPr>
          </a:p>
          <a:p>
            <a:endParaRPr lang="en-US" sz="1800" dirty="0">
              <a:solidFill>
                <a:schemeClr val="bg1"/>
              </a:solidFill>
              <a:latin typeface="Franklin Gothic Book" panose="020B0503020102020204" pitchFamily="34" charset="0"/>
            </a:endParaRPr>
          </a:p>
          <a:p>
            <a:endParaRPr lang="en-US" sz="1800" dirty="0">
              <a:solidFill>
                <a:schemeClr val="bg1"/>
              </a:solidFill>
              <a:latin typeface="Franklin Gothic Book" panose="020B0503020102020204" pitchFamily="34" charset="0"/>
            </a:endParaRPr>
          </a:p>
          <a:p>
            <a:endParaRPr lang="en-US" sz="1800" dirty="0">
              <a:solidFill>
                <a:schemeClr val="bg1"/>
              </a:solidFill>
              <a:latin typeface="Franklin Gothic Book" panose="020B0503020102020204" pitchFamily="34" charset="0"/>
            </a:endParaRPr>
          </a:p>
          <a:p>
            <a:r>
              <a:rPr lang="en-US" sz="1800" dirty="0">
                <a:solidFill>
                  <a:schemeClr val="bg1"/>
                </a:solidFill>
                <a:latin typeface="Franklin Gothic Book" panose="020B0503020102020204" pitchFamily="34" charset="0"/>
              </a:rPr>
              <a:t>On average, save $150 in out-of-pocket costs. No hidden fees, no copays. </a:t>
            </a:r>
          </a:p>
          <a:p>
            <a:r>
              <a:rPr lang="en-US" sz="1800" dirty="0">
                <a:solidFill>
                  <a:schemeClr val="bg1"/>
                </a:solidFill>
                <a:latin typeface="Franklin Gothic Book" panose="020B0503020102020204" pitchFamily="34" charset="0"/>
              </a:rPr>
              <a:t>Virtual and home try-on kits make checking frames out easy. </a:t>
            </a:r>
          </a:p>
          <a:p>
            <a:endParaRPr lang="en-US" sz="1600" dirty="0">
              <a:solidFill>
                <a:schemeClr val="bg1"/>
              </a:solidFill>
            </a:endParaRPr>
          </a:p>
          <a:p>
            <a:endParaRPr lang="en-US" sz="1600" dirty="0">
              <a:solidFill>
                <a:schemeClr val="bg1"/>
              </a:solidFill>
            </a:endParaRPr>
          </a:p>
          <a:p>
            <a:pPr marL="0" indent="0">
              <a:buNone/>
            </a:pPr>
            <a:endParaRPr lang="en-US" sz="2000" dirty="0">
              <a:solidFill>
                <a:schemeClr val="bg1"/>
              </a:solidFill>
              <a:latin typeface="Franklin Gothic Book" panose="020B0503020102020204" pitchFamily="34" charset="0"/>
            </a:endParaRPr>
          </a:p>
        </p:txBody>
      </p:sp>
      <p:sp>
        <p:nvSpPr>
          <p:cNvPr id="4" name="Text Placeholder 1">
            <a:extLst>
              <a:ext uri="{FF2B5EF4-FFF2-40B4-BE49-F238E27FC236}">
                <a16:creationId xmlns:a16="http://schemas.microsoft.com/office/drawing/2014/main" id="{66C0E0D5-37DB-DAEA-8B20-0AEF2F86AEE6}"/>
              </a:ext>
            </a:extLst>
          </p:cNvPr>
          <p:cNvSpPr txBox="1">
            <a:spLocks/>
          </p:cNvSpPr>
          <p:nvPr/>
        </p:nvSpPr>
        <p:spPr>
          <a:xfrm>
            <a:off x="283092" y="88468"/>
            <a:ext cx="7995493" cy="709199"/>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500"/>
              </a:spcAft>
              <a:buFont typeface="Arial" panose="020B0604020202020204" pitchFamily="34" charset="0"/>
              <a:buNone/>
            </a:pPr>
            <a:r>
              <a:rPr lang="en-US" dirty="0">
                <a:solidFill>
                  <a:schemeClr val="bg1"/>
                </a:solidFill>
                <a:latin typeface="Franklin Gothic Medium" panose="020B0603020102020204" pitchFamily="34" charset="0"/>
              </a:rPr>
              <a:t>Academic Vision Care (AVC)</a:t>
            </a:r>
          </a:p>
        </p:txBody>
      </p:sp>
      <p:pic>
        <p:nvPicPr>
          <p:cNvPr id="3" name="Picture 2">
            <a:extLst>
              <a:ext uri="{FF2B5EF4-FFF2-40B4-BE49-F238E27FC236}">
                <a16:creationId xmlns:a16="http://schemas.microsoft.com/office/drawing/2014/main" id="{42CB3D71-C353-4B45-B25D-8BA349284FF4}"/>
              </a:ext>
            </a:extLst>
          </p:cNvPr>
          <p:cNvPicPr>
            <a:picLocks noChangeAspect="1"/>
          </p:cNvPicPr>
          <p:nvPr/>
        </p:nvPicPr>
        <p:blipFill>
          <a:blip r:embed="rId4"/>
          <a:stretch>
            <a:fillRect/>
          </a:stretch>
        </p:blipFill>
        <p:spPr>
          <a:xfrm>
            <a:off x="4863598" y="12825"/>
            <a:ext cx="7328402" cy="6858000"/>
          </a:xfrm>
          <a:prstGeom prst="rect">
            <a:avLst/>
          </a:prstGeom>
        </p:spPr>
      </p:pic>
      <p:sp>
        <p:nvSpPr>
          <p:cNvPr id="12" name="TextBox 11">
            <a:extLst>
              <a:ext uri="{FF2B5EF4-FFF2-40B4-BE49-F238E27FC236}">
                <a16:creationId xmlns:a16="http://schemas.microsoft.com/office/drawing/2014/main" id="{95CC4C6F-CBA0-463A-92F9-F1633FDE1460}"/>
              </a:ext>
            </a:extLst>
          </p:cNvPr>
          <p:cNvSpPr txBox="1"/>
          <p:nvPr/>
        </p:nvSpPr>
        <p:spPr>
          <a:xfrm>
            <a:off x="283092" y="1118586"/>
            <a:ext cx="4271153" cy="1015663"/>
          </a:xfrm>
          <a:prstGeom prst="rect">
            <a:avLst/>
          </a:prstGeom>
          <a:noFill/>
        </p:spPr>
        <p:txBody>
          <a:bodyPr wrap="square" rtlCol="0">
            <a:spAutoFit/>
          </a:bodyPr>
          <a:lstStyle/>
          <a:p>
            <a:r>
              <a:rPr lang="en-US" sz="2000" dirty="0">
                <a:solidFill>
                  <a:schemeClr val="bg1"/>
                </a:solidFill>
                <a:latin typeface="Franklin Gothic Book" panose="020B0503020102020204" pitchFamily="34" charset="0"/>
              </a:rPr>
              <a:t>AVC Makes it easy to care for your vision needs, all while saving time and money.</a:t>
            </a:r>
          </a:p>
        </p:txBody>
      </p:sp>
      <p:pic>
        <p:nvPicPr>
          <p:cNvPr id="8" name="Picture 7">
            <a:extLst>
              <a:ext uri="{FF2B5EF4-FFF2-40B4-BE49-F238E27FC236}">
                <a16:creationId xmlns:a16="http://schemas.microsoft.com/office/drawing/2014/main" id="{3F661933-F5A1-0994-2E85-DA9C65E6896C}"/>
              </a:ext>
            </a:extLst>
          </p:cNvPr>
          <p:cNvPicPr>
            <a:picLocks noChangeAspect="1"/>
          </p:cNvPicPr>
          <p:nvPr/>
        </p:nvPicPr>
        <p:blipFill>
          <a:blip r:embed="rId5"/>
          <a:stretch>
            <a:fillRect/>
          </a:stretch>
        </p:blipFill>
        <p:spPr>
          <a:xfrm>
            <a:off x="283092" y="2734171"/>
            <a:ext cx="4180230" cy="2655675"/>
          </a:xfrm>
          <a:prstGeom prst="rect">
            <a:avLst/>
          </a:prstGeom>
        </p:spPr>
      </p:pic>
    </p:spTree>
    <p:extLst>
      <p:ext uri="{BB962C8B-B14F-4D97-AF65-F5344CB8AC3E}">
        <p14:creationId xmlns:p14="http://schemas.microsoft.com/office/powerpoint/2010/main" val="2163679299"/>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07EC9"/>
      </a:accent1>
      <a:accent2>
        <a:srgbClr val="3384C9"/>
      </a:accent2>
      <a:accent3>
        <a:srgbClr val="5B5C5B"/>
      </a:accent3>
      <a:accent4>
        <a:srgbClr val="A10000"/>
      </a:accent4>
      <a:accent5>
        <a:srgbClr val="F6FAFD"/>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cap="rnd">
          <a:solidFill>
            <a:schemeClr val="accent2"/>
          </a:solidFill>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TaxCatchAll xmlns="c3f35a19-f056-4fd7-93f1-71a4793d93a6" xsi:nil="true"/>
    <lcf76f155ced4ddcb4097134ff3c332f xmlns="1bf36609-cd29-4055-86c4-96019cf31de0">
      <Terms xmlns="http://schemas.microsoft.com/office/infopath/2007/PartnerControls"/>
    </lcf76f155ced4ddcb4097134ff3c332f>
    <PublishingExpirationDate xmlns="http://schemas.microsoft.com/sharepoint/v3" xsi:nil="true"/>
    <PublishingStartDate xmlns="http://schemas.microsoft.com/sharepoint/v3" xsi:nil="true"/>
    <_ip_UnifiedCompliancePolicyUIAction xmlns="http://schemas.microsoft.com/sharepoint/v3" xsi:nil="true"/>
    <_ip_UnifiedCompliancePolicyProperties xmlns="http://schemas.microsoft.com/sharepoint/v3" xsi:nil="true"/>
    <_dlc_DocId xmlns="c3f35a19-f056-4fd7-93f1-71a4793d93a6">F3THY7KKZEJ4-1635551863-971495</_dlc_DocId>
    <MediaLengthInSeconds xmlns="1bf36609-cd29-4055-86c4-96019cf31de0" xsi:nil="true"/>
    <_dlc_DocIdUrl xmlns="c3f35a19-f056-4fd7-93f1-71a4793d93a6">
      <Url>https://acacademichealth.sharepoint.com/sites/AHP/_layouts/15/DocIdRedir.aspx?ID=F3THY7KKZEJ4-1635551863-971495</Url>
      <Description>F3THY7KKZEJ4-1635551863-971495</Description>
    </_dlc_DocIdUrl>
    <SharedWithUsers xmlns="c3f35a19-f056-4fd7-93f1-71a4793d93a6">
      <UserInfo>
        <DisplayName/>
        <AccountId xsi:nil="true"/>
        <AccountType/>
      </UserInfo>
    </SharedWithUser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7456723F8F522469A54FB6003561D80" ma:contentTypeVersion="19" ma:contentTypeDescription="Create a new document." ma:contentTypeScope="" ma:versionID="3404b8b4c4e4af317a556cf77c92e6e3">
  <xsd:schema xmlns:xsd="http://www.w3.org/2001/XMLSchema" xmlns:xs="http://www.w3.org/2001/XMLSchema" xmlns:p="http://schemas.microsoft.com/office/2006/metadata/properties" xmlns:ns1="http://schemas.microsoft.com/sharepoint/v3" xmlns:ns2="c3f35a19-f056-4fd7-93f1-71a4793d93a6" xmlns:ns3="1bf36609-cd29-4055-86c4-96019cf31de0" targetNamespace="http://schemas.microsoft.com/office/2006/metadata/properties" ma:root="true" ma:fieldsID="1b4ea42c4160ca7e8c3a1de270998c8f" ns1:_="" ns2:_="" ns3:_="">
    <xsd:import namespace="http://schemas.microsoft.com/sharepoint/v3"/>
    <xsd:import namespace="c3f35a19-f056-4fd7-93f1-71a4793d93a6"/>
    <xsd:import namespace="1bf36609-cd29-4055-86c4-96019cf31de0"/>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2:SharedWithUsers" minOccurs="0"/>
                <xsd:element ref="ns2:SharedWithDetails" minOccurs="0"/>
                <xsd:element ref="ns3:MediaServiceLocation" minOccurs="0"/>
                <xsd:element ref="ns3:lcf76f155ced4ddcb4097134ff3c332f" minOccurs="0"/>
                <xsd:element ref="ns2:TaxCatchAll"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f35a19-f056-4fd7-93f1-71a4793d93a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c1597475-93cf-4551-86ee-f9832b926579}" ma:internalName="TaxCatchAll" ma:showField="CatchAllData" ma:web="c3f35a19-f056-4fd7-93f1-71a4793d93a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bf36609-cd29-4055-86c4-96019cf31de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5" nillable="true" ma:displayName="Location" ma:internalName="MediaServiceLocation" ma:readOnly="true">
      <xsd:simpleType>
        <xsd:restriction base="dms:Text"/>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cce3fd3c-7342-4b30-806c-c2df1469d48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8230EB-0A2B-41BF-A57F-CDC45B4BB1A0}">
  <ds:schemaRefs>
    <ds:schemaRef ds:uri="http://schemas.microsoft.com/sharepoint/v3/contenttype/forms"/>
  </ds:schemaRefs>
</ds:datastoreItem>
</file>

<file path=customXml/itemProps2.xml><?xml version="1.0" encoding="utf-8"?>
<ds:datastoreItem xmlns:ds="http://schemas.openxmlformats.org/officeDocument/2006/customXml" ds:itemID="{C97FA91D-E862-40EC-B26B-D4B9D71C78B6}">
  <ds:schemaRefs>
    <ds:schemaRef ds:uri="http://schemas.microsoft.com/sharepoint/events"/>
  </ds:schemaRefs>
</ds:datastoreItem>
</file>

<file path=customXml/itemProps3.xml><?xml version="1.0" encoding="utf-8"?>
<ds:datastoreItem xmlns:ds="http://schemas.openxmlformats.org/officeDocument/2006/customXml" ds:itemID="{7B7E7D5A-0E8E-4E59-9DF8-E724C1A85145}">
  <ds:schemaRefs>
    <ds:schemaRef ds:uri="http://purl.org/dc/dcmitype/"/>
    <ds:schemaRef ds:uri="1bf36609-cd29-4055-86c4-96019cf31de0"/>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c3f35a19-f056-4fd7-93f1-71a4793d93a6"/>
    <ds:schemaRef ds:uri="http://schemas.microsoft.com/office/2006/metadata/properties"/>
    <ds:schemaRef ds:uri="http://purl.org/dc/terms/"/>
    <ds:schemaRef ds:uri="http://purl.org/dc/elements/1.1/"/>
  </ds:schemaRefs>
</ds:datastoreItem>
</file>

<file path=customXml/itemProps4.xml><?xml version="1.0" encoding="utf-8"?>
<ds:datastoreItem xmlns:ds="http://schemas.openxmlformats.org/officeDocument/2006/customXml" ds:itemID="{495DD7D0-50E7-43B5-9A66-2F11853C98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3f35a19-f056-4fd7-93f1-71a4793d93a6"/>
    <ds:schemaRef ds:uri="1bf36609-cd29-4055-86c4-96019cf31d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2132</TotalTime>
  <Words>1443</Words>
  <Application>Microsoft Office PowerPoint</Application>
  <PresentationFormat>Widescreen</PresentationFormat>
  <Paragraphs>189</Paragraphs>
  <Slides>19</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Adelle</vt:lpstr>
      <vt:lpstr>Arial</vt:lpstr>
      <vt:lpstr>Calibri</vt:lpstr>
      <vt:lpstr>Franklin Gothic Book</vt:lpstr>
      <vt:lpstr>Franklin Gothic Medium</vt:lpstr>
      <vt:lpstr>Office Theme</vt:lpstr>
      <vt:lpstr>PowerPoint Presentation</vt:lpstr>
      <vt:lpstr>Your Insurance Team</vt:lpstr>
      <vt:lpstr>siue.myahpcare.com</vt:lpstr>
      <vt:lpstr>Eligibility Guidelines</vt:lpstr>
      <vt:lpstr>Eligibility Guidelines</vt:lpstr>
      <vt:lpstr>Your Plan Benefits Explained</vt:lpstr>
      <vt:lpstr>PowerPoint Presentation</vt:lpstr>
      <vt:lpstr>Vision Benefits Available</vt:lpstr>
      <vt:lpstr>PowerPoint Presentation</vt:lpstr>
      <vt:lpstr>Summary of AVC Benefits </vt:lpstr>
      <vt:lpstr>PowerPoint Presentation</vt:lpstr>
      <vt:lpstr>PowerPoint Presentation</vt:lpstr>
      <vt:lpstr>PowerPoint Presentation</vt:lpstr>
      <vt:lpstr>Add-On Coverage Options</vt:lpstr>
      <vt:lpstr>SIUE Health Service</vt:lpstr>
      <vt:lpstr>Choosing Where to Go for Care</vt:lpstr>
      <vt:lpstr>Managing Your Health Insurance with My Account</vt:lpstr>
      <vt:lpstr>Health Plan Pro Tips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Alexier McCall</dc:creator>
  <cp:lastModifiedBy>Raburn, Penny</cp:lastModifiedBy>
  <cp:revision>27</cp:revision>
  <dcterms:created xsi:type="dcterms:W3CDTF">2019-08-30T19:20:18Z</dcterms:created>
  <dcterms:modified xsi:type="dcterms:W3CDTF">2026-06-01T19:12:34Z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43483400.0000000</vt:lpwstr>
  </property>
  <property fmtid="{D5CDD505-2E9C-101B-9397-08002B2CF9AE}" pid="3" name="ContentTypeId">
    <vt:lpwstr>0x01010007456723F8F522469A54FB6003561D80</vt:lpwstr>
  </property>
  <property fmtid="{D5CDD505-2E9C-101B-9397-08002B2CF9AE}" pid="4" name="_dlc_DocIdItemGuid">
    <vt:lpwstr>eaa1c140-958b-40ce-ad26-e0e335f1b3b4</vt:lpwstr>
  </property>
  <property fmtid="{D5CDD505-2E9C-101B-9397-08002B2CF9AE}" pid="5" name="MediaServiceImageTags">
    <vt:lpwstr/>
  </property>
  <property fmtid="{D5CDD505-2E9C-101B-9397-08002B2CF9AE}" pid="6" name="xd_ProgID">
    <vt:lpwstr/>
  </property>
  <property fmtid="{D5CDD505-2E9C-101B-9397-08002B2CF9AE}" pid="7" name="_ColorHex">
    <vt:lpwstr/>
  </property>
  <property fmtid="{D5CDD505-2E9C-101B-9397-08002B2CF9AE}" pid="8" name="ComplianceAssetId">
    <vt:lpwstr/>
  </property>
  <property fmtid="{D5CDD505-2E9C-101B-9397-08002B2CF9AE}" pid="9" name="_Emoji">
    <vt:lpwstr/>
  </property>
  <property fmtid="{D5CDD505-2E9C-101B-9397-08002B2CF9AE}" pid="10" name="xd_Signature">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_ColorTag">
    <vt:lpwstr/>
  </property>
</Properties>
</file>