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708" r:id="rId4"/>
  </p:sldMasterIdLst>
  <p:sldIdLst>
    <p:sldId id="256" r:id="rId5"/>
    <p:sldId id="272" r:id="rId6"/>
    <p:sldId id="267" r:id="rId7"/>
    <p:sldId id="273" r:id="rId8"/>
    <p:sldId id="257" r:id="rId9"/>
    <p:sldId id="258" r:id="rId10"/>
    <p:sldId id="259" r:id="rId11"/>
    <p:sldId id="261" r:id="rId12"/>
    <p:sldId id="275" r:id="rId13"/>
    <p:sldId id="268" r:id="rId14"/>
    <p:sldId id="262" r:id="rId15"/>
    <p:sldId id="263" r:id="rId16"/>
    <p:sldId id="265" r:id="rId17"/>
    <p:sldId id="269" r:id="rId18"/>
    <p:sldId id="270" r:id="rId19"/>
    <p:sldId id="271" r:id="rId20"/>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7975" autoAdjust="0"/>
    <p:restoredTop sz="94673" autoAdjust="0"/>
  </p:normalViewPr>
  <p:slideViewPr>
    <p:cSldViewPr snapToGrid="0">
      <p:cViewPr varScale="1">
        <p:scale>
          <a:sx n="78" d="100"/>
          <a:sy n="78" d="100"/>
        </p:scale>
        <p:origin x="102" y="68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3" Type="http://schemas.openxmlformats.org/officeDocument/2006/relationships/customXml" Target="../customXml/item3.xml"/><Relationship Id="rId21" Type="http://schemas.openxmlformats.org/officeDocument/2006/relationships/presProps" Target="pres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7" name="Picture 6"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4242851"/>
            <a:ext cx="8968084" cy="275942"/>
          </a:xfrm>
          <a:prstGeom prst="rect">
            <a:avLst/>
          </a:prstGeom>
        </p:spPr>
      </p:pic>
      <p:pic>
        <p:nvPicPr>
          <p:cNvPr id="8" name="Picture 7"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111716" y="4243845"/>
            <a:ext cx="3077108" cy="276940"/>
          </a:xfrm>
          <a:prstGeom prst="rect">
            <a:avLst/>
          </a:prstGeom>
        </p:spPr>
      </p:pic>
      <p:sp>
        <p:nvSpPr>
          <p:cNvPr id="9" name="Rectangle 8"/>
          <p:cNvSpPr/>
          <p:nvPr/>
        </p:nvSpPr>
        <p:spPr bwMode="ltGray">
          <a:xfrm>
            <a:off x="0" y="2590078"/>
            <a:ext cx="8968085" cy="1660332"/>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10" name="Rectangle 9"/>
          <p:cNvSpPr/>
          <p:nvPr/>
        </p:nvSpPr>
        <p:spPr>
          <a:xfrm>
            <a:off x="9111715" y="2590078"/>
            <a:ext cx="3077109" cy="166033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2" name="Title 1"/>
          <p:cNvSpPr>
            <a:spLocks noGrp="1"/>
          </p:cNvSpPr>
          <p:nvPr>
            <p:ph type="ctrTitle"/>
          </p:nvPr>
        </p:nvSpPr>
        <p:spPr>
          <a:xfrm>
            <a:off x="680322" y="2733709"/>
            <a:ext cx="8144134" cy="1373070"/>
          </a:xfrm>
        </p:spPr>
        <p:txBody>
          <a:bodyPr anchor="b">
            <a:noAutofit/>
          </a:bodyPr>
          <a:lstStyle>
            <a:lvl1pPr algn="r">
              <a:defRPr sz="5400"/>
            </a:lvl1pPr>
          </a:lstStyle>
          <a:p>
            <a:r>
              <a:rPr lang="en-US"/>
              <a:t>Click to edit Master title style</a:t>
            </a:r>
            <a:endParaRPr lang="en-US" dirty="0"/>
          </a:p>
        </p:txBody>
      </p:sp>
      <p:sp>
        <p:nvSpPr>
          <p:cNvPr id="3" name="Subtitle 2"/>
          <p:cNvSpPr>
            <a:spLocks noGrp="1"/>
          </p:cNvSpPr>
          <p:nvPr>
            <p:ph type="subTitle" idx="1"/>
          </p:nvPr>
        </p:nvSpPr>
        <p:spPr>
          <a:xfrm>
            <a:off x="680322" y="4394039"/>
            <a:ext cx="8144134" cy="1117687"/>
          </a:xfrm>
        </p:spPr>
        <p:txBody>
          <a:bodyPr>
            <a:normAutofit/>
          </a:bodyPr>
          <a:lstStyle>
            <a:lvl1pPr marL="0" indent="0" algn="r">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CA430C0A-5464-4FE4-84EB-FF9C94016DF4}" type="datetimeFigureOut">
              <a:rPr lang="en-US" smtClean="0"/>
              <a:t>3/18/2026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a:xfrm>
            <a:off x="9255346" y="2750337"/>
            <a:ext cx="1171888" cy="1356442"/>
          </a:xfrm>
        </p:spPr>
        <p:txBody>
          <a:bodyPr/>
          <a:lstStyle/>
          <a:p>
            <a:fld id="{8A7A6979-0714-4377-B894-6BE4C2D6E202}" type="slidenum">
              <a:rPr lang="en-US" smtClean="0"/>
              <a:pPr/>
              <a:t>‹#›</a:t>
            </a:fld>
            <a:endParaRPr lang="en-US" dirty="0"/>
          </a:p>
        </p:txBody>
      </p:sp>
    </p:spTree>
    <p:extLst>
      <p:ext uri="{BB962C8B-B14F-4D97-AF65-F5344CB8AC3E}">
        <p14:creationId xmlns:p14="http://schemas.microsoft.com/office/powerpoint/2010/main" val="137745908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pic>
        <p:nvPicPr>
          <p:cNvPr id="8" name="Picture 7"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5928628"/>
            <a:ext cx="10437812" cy="321164"/>
          </a:xfrm>
          <a:prstGeom prst="rect">
            <a:avLst/>
          </a:prstGeom>
        </p:spPr>
      </p:pic>
      <p:pic>
        <p:nvPicPr>
          <p:cNvPr id="9" name="Picture 8"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5929622"/>
            <a:ext cx="1602997" cy="144270"/>
          </a:xfrm>
          <a:prstGeom prst="rect">
            <a:avLst/>
          </a:prstGeom>
        </p:spPr>
      </p:pic>
      <p:sp>
        <p:nvSpPr>
          <p:cNvPr id="10" name="Rectangle 9"/>
          <p:cNvSpPr/>
          <p:nvPr/>
        </p:nvSpPr>
        <p:spPr bwMode="ltGray">
          <a:xfrm>
            <a:off x="0" y="4567988"/>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10585827" y="4567988"/>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22" y="4711616"/>
            <a:ext cx="9613859" cy="453051"/>
          </a:xfrm>
        </p:spPr>
        <p:txBody>
          <a:bodyPr anchor="b">
            <a:normAutofit/>
          </a:bodyPr>
          <a:lstStyle>
            <a:lvl1pPr>
              <a:defRPr sz="2400"/>
            </a:lvl1pPr>
          </a:lstStyle>
          <a:p>
            <a:r>
              <a:rPr lang="en-US"/>
              <a:t>Click to edit Master title style</a:t>
            </a:r>
            <a:endParaRPr lang="en-US" dirty="0"/>
          </a:p>
        </p:txBody>
      </p:sp>
      <p:sp>
        <p:nvSpPr>
          <p:cNvPr id="3" name="Picture Placeholder 2"/>
          <p:cNvSpPr>
            <a:spLocks noGrp="1" noChangeAspect="1"/>
          </p:cNvSpPr>
          <p:nvPr>
            <p:ph type="pic" idx="1"/>
          </p:nvPr>
        </p:nvSpPr>
        <p:spPr>
          <a:xfrm>
            <a:off x="680322" y="609597"/>
            <a:ext cx="9613859" cy="3589575"/>
          </a:xfrm>
          <a:noFill/>
          <a:ln>
            <a:noFill/>
          </a:ln>
          <a:effectLst>
            <a:outerShdw blurRad="76200" dist="63500" dir="5040000" algn="tl" rotWithShape="0">
              <a:srgbClr val="000000">
                <a:alpha val="41000"/>
              </a:srgbClr>
            </a:outerShdw>
          </a:effectLst>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80319" y="5169583"/>
            <a:ext cx="9613862" cy="622971"/>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1160EA64-D806-43AC-9DF2-F8C432F32B4C}" type="datetimeFigureOut">
              <a:rPr lang="en-US" smtClean="0"/>
              <a:t>3/18/2026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a:xfrm>
            <a:off x="10729455" y="4711309"/>
            <a:ext cx="1154151" cy="1090789"/>
          </a:xfrm>
        </p:spPr>
        <p:txBody>
          <a:bodyPr/>
          <a:lstStyle/>
          <a:p>
            <a:fld id="{8A7A6979-0714-4377-B894-6BE4C2D6E202}" type="slidenum">
              <a:rPr lang="en-US" smtClean="0"/>
              <a:pPr/>
              <a:t>‹#›</a:t>
            </a:fld>
            <a:endParaRPr lang="en-US" dirty="0"/>
          </a:p>
        </p:txBody>
      </p:sp>
    </p:spTree>
    <p:extLst>
      <p:ext uri="{BB962C8B-B14F-4D97-AF65-F5344CB8AC3E}">
        <p14:creationId xmlns:p14="http://schemas.microsoft.com/office/powerpoint/2010/main" val="4093866983"/>
      </p:ext>
    </p:extLst>
  </p:cSld>
  <p:clrMapOvr>
    <a:masterClrMapping/>
  </p:clrMapOvr>
  <p:hf sldNum="0"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pic>
        <p:nvPicPr>
          <p:cNvPr id="8" name="Picture 7"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5928628"/>
            <a:ext cx="10437812" cy="321164"/>
          </a:xfrm>
          <a:prstGeom prst="rect">
            <a:avLst/>
          </a:prstGeom>
        </p:spPr>
      </p:pic>
      <p:pic>
        <p:nvPicPr>
          <p:cNvPr id="9" name="Picture 8"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5929622"/>
            <a:ext cx="1602997" cy="144270"/>
          </a:xfrm>
          <a:prstGeom prst="rect">
            <a:avLst/>
          </a:prstGeom>
        </p:spPr>
      </p:pic>
      <p:sp>
        <p:nvSpPr>
          <p:cNvPr id="10" name="Rectangle 9"/>
          <p:cNvSpPr/>
          <p:nvPr/>
        </p:nvSpPr>
        <p:spPr bwMode="ltGray">
          <a:xfrm>
            <a:off x="0" y="4567988"/>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10585827" y="4567988"/>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22" y="609597"/>
            <a:ext cx="9613858" cy="3592750"/>
          </a:xfrm>
        </p:spPr>
        <p:txBody>
          <a:bodyPr anchor="ctr"/>
          <a:lstStyle>
            <a:lvl1pPr>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680322" y="4711615"/>
            <a:ext cx="9613859" cy="1090789"/>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1160EA64-D806-43AC-9DF2-F8C432F32B4C}" type="datetimeFigureOut">
              <a:rPr lang="en-US" smtClean="0"/>
              <a:t>3/18/2026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a:xfrm>
            <a:off x="10729455" y="4711615"/>
            <a:ext cx="1154151" cy="1090789"/>
          </a:xfrm>
        </p:spPr>
        <p:txBody>
          <a:bodyPr/>
          <a:lstStyle/>
          <a:p>
            <a:fld id="{8A7A6979-0714-4377-B894-6BE4C2D6E202}" type="slidenum">
              <a:rPr lang="en-US" smtClean="0"/>
              <a:pPr/>
              <a:t>‹#›</a:t>
            </a:fld>
            <a:endParaRPr lang="en-US" dirty="0"/>
          </a:p>
        </p:txBody>
      </p:sp>
    </p:spTree>
    <p:extLst>
      <p:ext uri="{BB962C8B-B14F-4D97-AF65-F5344CB8AC3E}">
        <p14:creationId xmlns:p14="http://schemas.microsoft.com/office/powerpoint/2010/main" val="3681184558"/>
      </p:ext>
    </p:extLst>
  </p:cSld>
  <p:clrMapOvr>
    <a:masterClrMapping/>
  </p:clrMapOvr>
  <p:hf sldNum="0" hdr="0" ftr="0" dt="0"/>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pic>
        <p:nvPicPr>
          <p:cNvPr id="11" name="Picture 10"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5928628"/>
            <a:ext cx="10437812" cy="321164"/>
          </a:xfrm>
          <a:prstGeom prst="rect">
            <a:avLst/>
          </a:prstGeom>
        </p:spPr>
      </p:pic>
      <p:pic>
        <p:nvPicPr>
          <p:cNvPr id="13" name="Picture 12"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5929622"/>
            <a:ext cx="1602997" cy="144270"/>
          </a:xfrm>
          <a:prstGeom prst="rect">
            <a:avLst/>
          </a:prstGeom>
        </p:spPr>
      </p:pic>
      <p:sp>
        <p:nvSpPr>
          <p:cNvPr id="14" name="Rectangle 13"/>
          <p:cNvSpPr/>
          <p:nvPr/>
        </p:nvSpPr>
        <p:spPr bwMode="ltGray">
          <a:xfrm>
            <a:off x="0" y="4567988"/>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Rectangle 14"/>
          <p:cNvSpPr/>
          <p:nvPr/>
        </p:nvSpPr>
        <p:spPr>
          <a:xfrm>
            <a:off x="10585827" y="4567988"/>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127856" y="609598"/>
            <a:ext cx="8718877" cy="3036061"/>
          </a:xfrm>
        </p:spPr>
        <p:txBody>
          <a:bodyPr anchor="ctr"/>
          <a:lstStyle>
            <a:lvl1pPr>
              <a:defRPr sz="3200"/>
            </a:lvl1pPr>
          </a:lstStyle>
          <a:p>
            <a:r>
              <a:rPr lang="en-US"/>
              <a:t>Click to edit Master title style</a:t>
            </a:r>
            <a:endParaRPr lang="en-US" dirty="0"/>
          </a:p>
        </p:txBody>
      </p:sp>
      <p:sp>
        <p:nvSpPr>
          <p:cNvPr id="12" name="Text Placeholder 3"/>
          <p:cNvSpPr>
            <a:spLocks noGrp="1"/>
          </p:cNvSpPr>
          <p:nvPr>
            <p:ph type="body" sz="half" idx="13"/>
          </p:nvPr>
        </p:nvSpPr>
        <p:spPr>
          <a:xfrm>
            <a:off x="1402288" y="3653379"/>
            <a:ext cx="8156579" cy="548968"/>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4" name="Text Placeholder 3"/>
          <p:cNvSpPr>
            <a:spLocks noGrp="1"/>
          </p:cNvSpPr>
          <p:nvPr>
            <p:ph type="body" sz="half" idx="2"/>
          </p:nvPr>
        </p:nvSpPr>
        <p:spPr>
          <a:xfrm>
            <a:off x="680322" y="4711615"/>
            <a:ext cx="9613859" cy="1090789"/>
          </a:xfrm>
        </p:spPr>
        <p:txBody>
          <a:bodyPr anchor="ctr">
            <a:norm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1160EA64-D806-43AC-9DF2-F8C432F32B4C}" type="datetimeFigureOut">
              <a:rPr lang="en-US" smtClean="0"/>
              <a:t>3/18/2026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a:xfrm>
            <a:off x="10729455" y="4709925"/>
            <a:ext cx="1154151" cy="1090789"/>
          </a:xfrm>
        </p:spPr>
        <p:txBody>
          <a:bodyPr/>
          <a:lstStyle/>
          <a:p>
            <a:fld id="{8A7A6979-0714-4377-B894-6BE4C2D6E202}" type="slidenum">
              <a:rPr lang="en-US" smtClean="0"/>
              <a:pPr/>
              <a:t>‹#›</a:t>
            </a:fld>
            <a:endParaRPr lang="en-US" dirty="0"/>
          </a:p>
        </p:txBody>
      </p:sp>
      <p:sp>
        <p:nvSpPr>
          <p:cNvPr id="16" name="TextBox 15"/>
          <p:cNvSpPr txBox="1"/>
          <p:nvPr/>
        </p:nvSpPr>
        <p:spPr>
          <a:xfrm>
            <a:off x="583572" y="748116"/>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7200" dirty="0">
                <a:solidFill>
                  <a:schemeClr val="tx1"/>
                </a:solidFill>
                <a:effectLst/>
              </a:rPr>
              <a:t>“</a:t>
            </a:r>
          </a:p>
        </p:txBody>
      </p:sp>
      <p:sp>
        <p:nvSpPr>
          <p:cNvPr id="17" name="TextBox 16"/>
          <p:cNvSpPr txBox="1"/>
          <p:nvPr/>
        </p:nvSpPr>
        <p:spPr>
          <a:xfrm>
            <a:off x="9662809" y="3033524"/>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7200" dirty="0">
                <a:solidFill>
                  <a:schemeClr val="tx1"/>
                </a:solidFill>
                <a:effectLst/>
              </a:rPr>
              <a:t>”</a:t>
            </a:r>
          </a:p>
        </p:txBody>
      </p:sp>
    </p:spTree>
    <p:extLst>
      <p:ext uri="{BB962C8B-B14F-4D97-AF65-F5344CB8AC3E}">
        <p14:creationId xmlns:p14="http://schemas.microsoft.com/office/powerpoint/2010/main" val="1295259119"/>
      </p:ext>
    </p:extLst>
  </p:cSld>
  <p:clrMapOvr>
    <a:masterClrMapping/>
  </p:clrMapOvr>
  <p:hf sldNum="0" hdr="0" ftr="0" dt="0"/>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pic>
        <p:nvPicPr>
          <p:cNvPr id="9" name="Picture 8"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5928628"/>
            <a:ext cx="10437812" cy="321164"/>
          </a:xfrm>
          <a:prstGeom prst="rect">
            <a:avLst/>
          </a:prstGeom>
        </p:spPr>
      </p:pic>
      <p:pic>
        <p:nvPicPr>
          <p:cNvPr id="10" name="Picture 9"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5929622"/>
            <a:ext cx="1602997" cy="144270"/>
          </a:xfrm>
          <a:prstGeom prst="rect">
            <a:avLst/>
          </a:prstGeom>
        </p:spPr>
      </p:pic>
      <p:sp>
        <p:nvSpPr>
          <p:cNvPr id="11" name="Rectangle 10"/>
          <p:cNvSpPr/>
          <p:nvPr/>
        </p:nvSpPr>
        <p:spPr bwMode="ltGray">
          <a:xfrm>
            <a:off x="0" y="4567988"/>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2" name="Rectangle 11"/>
          <p:cNvSpPr/>
          <p:nvPr/>
        </p:nvSpPr>
        <p:spPr>
          <a:xfrm>
            <a:off x="10585827" y="4567988"/>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19" y="4711615"/>
            <a:ext cx="9613862" cy="588535"/>
          </a:xfrm>
        </p:spPr>
        <p:txBody>
          <a:bodyPr anchor="b"/>
          <a:lstStyle>
            <a:lvl1pPr>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680320" y="5300149"/>
            <a:ext cx="9613862" cy="502255"/>
          </a:xfrm>
        </p:spPr>
        <p:txBody>
          <a:bodyPr anchor="t"/>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1160EA64-D806-43AC-9DF2-F8C432F32B4C}" type="datetimeFigureOut">
              <a:rPr lang="en-US" smtClean="0"/>
              <a:t>3/18/2026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a:xfrm>
            <a:off x="10729455" y="4709925"/>
            <a:ext cx="1154151" cy="1090789"/>
          </a:xfrm>
        </p:spPr>
        <p:txBody>
          <a:bodyPr/>
          <a:lstStyle/>
          <a:p>
            <a:fld id="{8A7A6979-0714-4377-B894-6BE4C2D6E202}" type="slidenum">
              <a:rPr lang="en-US" smtClean="0"/>
              <a:pPr/>
              <a:t>‹#›</a:t>
            </a:fld>
            <a:endParaRPr lang="en-US" dirty="0"/>
          </a:p>
        </p:txBody>
      </p:sp>
    </p:spTree>
    <p:extLst>
      <p:ext uri="{BB962C8B-B14F-4D97-AF65-F5344CB8AC3E}">
        <p14:creationId xmlns:p14="http://schemas.microsoft.com/office/powerpoint/2010/main" val="3517290225"/>
      </p:ext>
    </p:extLst>
  </p:cSld>
  <p:clrMapOvr>
    <a:masterClrMapping/>
  </p:clrMapOvr>
  <p:hf sldNum="0" hdr="0" ftr="0" dt="0"/>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pic>
        <p:nvPicPr>
          <p:cNvPr id="13" name="Picture 12"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14" name="Picture 13"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6" name="Rectangle 15"/>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Rectangle 16"/>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Title 1"/>
          <p:cNvSpPr>
            <a:spLocks noGrp="1"/>
          </p:cNvSpPr>
          <p:nvPr>
            <p:ph type="title"/>
          </p:nvPr>
        </p:nvSpPr>
        <p:spPr>
          <a:xfrm>
            <a:off x="669222" y="753228"/>
            <a:ext cx="9624960" cy="1080938"/>
          </a:xfrm>
        </p:spPr>
        <p:txBody>
          <a:bodyPr/>
          <a:lstStyle/>
          <a:p>
            <a:r>
              <a:rPr lang="en-US"/>
              <a:t>Click to edit Master title style</a:t>
            </a:r>
            <a:endParaRPr lang="en-US" dirty="0"/>
          </a:p>
        </p:txBody>
      </p:sp>
      <p:sp>
        <p:nvSpPr>
          <p:cNvPr id="7" name="Text Placeholder 2"/>
          <p:cNvSpPr>
            <a:spLocks noGrp="1"/>
          </p:cNvSpPr>
          <p:nvPr>
            <p:ph type="body" idx="1"/>
          </p:nvPr>
        </p:nvSpPr>
        <p:spPr>
          <a:xfrm>
            <a:off x="660946" y="2336873"/>
            <a:ext cx="3070034"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8" name="Text Placeholder 3"/>
          <p:cNvSpPr>
            <a:spLocks noGrp="1"/>
          </p:cNvSpPr>
          <p:nvPr>
            <p:ph type="body" sz="half" idx="15"/>
          </p:nvPr>
        </p:nvSpPr>
        <p:spPr>
          <a:xfrm>
            <a:off x="680322" y="3022673"/>
            <a:ext cx="3049702" cy="291351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9" name="Text Placeholder 4"/>
          <p:cNvSpPr>
            <a:spLocks noGrp="1"/>
          </p:cNvSpPr>
          <p:nvPr>
            <p:ph type="body" sz="quarter" idx="3"/>
          </p:nvPr>
        </p:nvSpPr>
        <p:spPr>
          <a:xfrm>
            <a:off x="3956025" y="2336873"/>
            <a:ext cx="3063240"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0" name="Text Placeholder 3"/>
          <p:cNvSpPr>
            <a:spLocks noGrp="1"/>
          </p:cNvSpPr>
          <p:nvPr>
            <p:ph type="body" sz="half" idx="16"/>
          </p:nvPr>
        </p:nvSpPr>
        <p:spPr>
          <a:xfrm>
            <a:off x="3945470" y="3022673"/>
            <a:ext cx="3063240" cy="291351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1" name="Text Placeholder 4"/>
          <p:cNvSpPr>
            <a:spLocks noGrp="1"/>
          </p:cNvSpPr>
          <p:nvPr>
            <p:ph type="body" sz="quarter" idx="13"/>
          </p:nvPr>
        </p:nvSpPr>
        <p:spPr>
          <a:xfrm>
            <a:off x="7224156" y="2336873"/>
            <a:ext cx="3070025"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2" name="Text Placeholder 3"/>
          <p:cNvSpPr>
            <a:spLocks noGrp="1"/>
          </p:cNvSpPr>
          <p:nvPr>
            <p:ph type="body" sz="half" idx="17"/>
          </p:nvPr>
        </p:nvSpPr>
        <p:spPr>
          <a:xfrm>
            <a:off x="7224156" y="3022673"/>
            <a:ext cx="3070025" cy="291351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fld id="{1160EA64-D806-43AC-9DF2-F8C432F32B4C}" type="datetimeFigureOut">
              <a:rPr lang="en-US" smtClean="0"/>
              <a:t>3/18/2026</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8A7A6979-0714-4377-B894-6BE4C2D6E202}" type="slidenum">
              <a:rPr lang="en-US" smtClean="0"/>
              <a:pPr/>
              <a:t>‹#›</a:t>
            </a:fld>
            <a:endParaRPr lang="en-US" dirty="0"/>
          </a:p>
        </p:txBody>
      </p:sp>
    </p:spTree>
    <p:extLst>
      <p:ext uri="{BB962C8B-B14F-4D97-AF65-F5344CB8AC3E}">
        <p14:creationId xmlns:p14="http://schemas.microsoft.com/office/powerpoint/2010/main" val="2061063427"/>
      </p:ext>
    </p:extLst>
  </p:cSld>
  <p:clrMapOvr>
    <a:masterClrMapping/>
  </p:clrMapOvr>
  <p:hf sldNum="0" hdr="0" ftr="0" dt="0"/>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pic>
        <p:nvPicPr>
          <p:cNvPr id="15" name="Picture 14"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16" name="Picture 15"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7" name="Rectangle 16"/>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 name="Rectangle 17"/>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0" name="Title 1"/>
          <p:cNvSpPr>
            <a:spLocks noGrp="1"/>
          </p:cNvSpPr>
          <p:nvPr>
            <p:ph type="title"/>
          </p:nvPr>
        </p:nvSpPr>
        <p:spPr>
          <a:xfrm>
            <a:off x="680322" y="753228"/>
            <a:ext cx="9613860" cy="1080938"/>
          </a:xfrm>
        </p:spPr>
        <p:txBody>
          <a:bodyPr/>
          <a:lstStyle/>
          <a:p>
            <a:r>
              <a:rPr lang="en-US"/>
              <a:t>Click to edit Master title style</a:t>
            </a:r>
            <a:endParaRPr lang="en-US" dirty="0"/>
          </a:p>
        </p:txBody>
      </p:sp>
      <p:sp>
        <p:nvSpPr>
          <p:cNvPr id="19" name="Text Placeholder 2"/>
          <p:cNvSpPr>
            <a:spLocks noGrp="1"/>
          </p:cNvSpPr>
          <p:nvPr>
            <p:ph type="body" idx="1"/>
          </p:nvPr>
        </p:nvSpPr>
        <p:spPr>
          <a:xfrm>
            <a:off x="680318" y="4297503"/>
            <a:ext cx="3049705"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0" name="Picture Placeholder 2"/>
          <p:cNvSpPr>
            <a:spLocks noGrp="1" noChangeAspect="1"/>
          </p:cNvSpPr>
          <p:nvPr>
            <p:ph type="pic" idx="15"/>
          </p:nvPr>
        </p:nvSpPr>
        <p:spPr>
          <a:xfrm>
            <a:off x="680318" y="2336873"/>
            <a:ext cx="3049705"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1" name="Text Placeholder 3"/>
          <p:cNvSpPr>
            <a:spLocks noGrp="1"/>
          </p:cNvSpPr>
          <p:nvPr>
            <p:ph type="body" sz="half" idx="18"/>
          </p:nvPr>
        </p:nvSpPr>
        <p:spPr>
          <a:xfrm>
            <a:off x="680318" y="4873765"/>
            <a:ext cx="3049705" cy="106242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2" name="Text Placeholder 4"/>
          <p:cNvSpPr>
            <a:spLocks noGrp="1"/>
          </p:cNvSpPr>
          <p:nvPr>
            <p:ph type="body" sz="quarter" idx="3"/>
          </p:nvPr>
        </p:nvSpPr>
        <p:spPr>
          <a:xfrm>
            <a:off x="3945471" y="4297503"/>
            <a:ext cx="3063240"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3" name="Picture Placeholder 2"/>
          <p:cNvSpPr>
            <a:spLocks noGrp="1" noChangeAspect="1"/>
          </p:cNvSpPr>
          <p:nvPr>
            <p:ph type="pic" idx="21"/>
          </p:nvPr>
        </p:nvSpPr>
        <p:spPr>
          <a:xfrm>
            <a:off x="3945470" y="2336873"/>
            <a:ext cx="3063240"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19"/>
          </p:nvPr>
        </p:nvSpPr>
        <p:spPr>
          <a:xfrm>
            <a:off x="3944117" y="4873764"/>
            <a:ext cx="3067297" cy="106242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5" name="Text Placeholder 4"/>
          <p:cNvSpPr>
            <a:spLocks noGrp="1"/>
          </p:cNvSpPr>
          <p:nvPr>
            <p:ph type="body" sz="quarter" idx="13"/>
          </p:nvPr>
        </p:nvSpPr>
        <p:spPr>
          <a:xfrm>
            <a:off x="7230678" y="4297503"/>
            <a:ext cx="3063505"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6" name="Picture Placeholder 2"/>
          <p:cNvSpPr>
            <a:spLocks noGrp="1" noChangeAspect="1"/>
          </p:cNvSpPr>
          <p:nvPr>
            <p:ph type="pic" idx="22"/>
          </p:nvPr>
        </p:nvSpPr>
        <p:spPr>
          <a:xfrm>
            <a:off x="7230677" y="2336873"/>
            <a:ext cx="3063505"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7" name="Text Placeholder 3"/>
          <p:cNvSpPr>
            <a:spLocks noGrp="1"/>
          </p:cNvSpPr>
          <p:nvPr>
            <p:ph type="body" sz="half" idx="20"/>
          </p:nvPr>
        </p:nvSpPr>
        <p:spPr>
          <a:xfrm>
            <a:off x="7230553" y="4873762"/>
            <a:ext cx="3067563" cy="106242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fld id="{1160EA64-D806-43AC-9DF2-F8C432F32B4C}" type="datetimeFigureOut">
              <a:rPr lang="en-US" smtClean="0"/>
              <a:t>3/18/2026</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8A7A6979-0714-4377-B894-6BE4C2D6E202}" type="slidenum">
              <a:rPr lang="en-US" smtClean="0"/>
              <a:pPr/>
              <a:t>‹#›</a:t>
            </a:fld>
            <a:endParaRPr lang="en-US" dirty="0"/>
          </a:p>
        </p:txBody>
      </p:sp>
    </p:spTree>
    <p:extLst>
      <p:ext uri="{BB962C8B-B14F-4D97-AF65-F5344CB8AC3E}">
        <p14:creationId xmlns:p14="http://schemas.microsoft.com/office/powerpoint/2010/main" val="3608312904"/>
      </p:ext>
    </p:extLst>
  </p:cSld>
  <p:clrMapOvr>
    <a:masterClrMapping/>
  </p:clrMapOvr>
  <p:hf sldNum="0" hdr="0" ftr="0" dt="0"/>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pic>
        <p:nvPicPr>
          <p:cNvPr id="7" name="Picture 6"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8" name="Picture 7"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9" name="Rectangle 8"/>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Rectangle 9"/>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p:txBody>
          <a:bodyPr/>
          <a:lstStyle>
            <a:lvl1pPr algn="r">
              <a:defRPr/>
            </a:lvl1p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E9F9C37B-1D36-470B-8223-D6C91242EC14}" type="datetimeFigureOut">
              <a:rPr lang="en-US" smtClean="0"/>
              <a:t>3/18/2026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A7A6979-0714-4377-B894-6BE4C2D6E202}" type="slidenum">
              <a:rPr lang="en-US" smtClean="0"/>
              <a:t>‹#›</a:t>
            </a:fld>
            <a:endParaRPr lang="en-US" dirty="0"/>
          </a:p>
        </p:txBody>
      </p:sp>
    </p:spTree>
    <p:extLst>
      <p:ext uri="{BB962C8B-B14F-4D97-AF65-F5344CB8AC3E}">
        <p14:creationId xmlns:p14="http://schemas.microsoft.com/office/powerpoint/2010/main" val="116990151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7" name="Rectangle 6"/>
          <p:cNvSpPr/>
          <p:nvPr/>
        </p:nvSpPr>
        <p:spPr bwMode="ltGray">
          <a:xfrm rot="5400000">
            <a:off x="8116207" y="1869395"/>
            <a:ext cx="5106988"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rot="5400000">
            <a:off x="9868202" y="5372403"/>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10129231" y="609597"/>
            <a:ext cx="1073802" cy="4353760"/>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80322" y="609597"/>
            <a:ext cx="8870004" cy="5326589"/>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6807126" y="5936187"/>
            <a:ext cx="2743200" cy="365125"/>
          </a:xfrm>
        </p:spPr>
        <p:txBody>
          <a:bodyPr/>
          <a:lstStyle/>
          <a:p>
            <a:fld id="{67C6F52A-A82B-47A2-A83A-8C4C91F2D59F}" type="datetimeFigureOut">
              <a:rPr lang="en-US" smtClean="0"/>
              <a:t>3/18/2026</a:t>
            </a:fld>
            <a:endParaRPr lang="en-US" dirty="0"/>
          </a:p>
        </p:txBody>
      </p:sp>
      <p:sp>
        <p:nvSpPr>
          <p:cNvPr id="5" name="Footer Placeholder 4"/>
          <p:cNvSpPr>
            <a:spLocks noGrp="1"/>
          </p:cNvSpPr>
          <p:nvPr>
            <p:ph type="ftr" sz="quarter" idx="11"/>
          </p:nvPr>
        </p:nvSpPr>
        <p:spPr>
          <a:xfrm>
            <a:off x="680321" y="5936188"/>
            <a:ext cx="6126805" cy="365125"/>
          </a:xfrm>
        </p:spPr>
        <p:txBody>
          <a:bodyPr/>
          <a:lstStyle/>
          <a:p>
            <a:endParaRPr lang="en-US" dirty="0"/>
          </a:p>
        </p:txBody>
      </p:sp>
      <p:sp>
        <p:nvSpPr>
          <p:cNvPr id="6" name="Slide Number Placeholder 5"/>
          <p:cNvSpPr>
            <a:spLocks noGrp="1"/>
          </p:cNvSpPr>
          <p:nvPr>
            <p:ph type="sldNum" sz="quarter" idx="12"/>
          </p:nvPr>
        </p:nvSpPr>
        <p:spPr>
          <a:xfrm>
            <a:off x="10097550" y="5398633"/>
            <a:ext cx="1154151" cy="1090789"/>
          </a:xfrm>
        </p:spPr>
        <p:txBody>
          <a:bodyPr anchor="t"/>
          <a:lstStyle>
            <a:lvl1pPr algn="ctr">
              <a:defRPr/>
            </a:lvl1pPr>
          </a:lstStyle>
          <a:p>
            <a:fld id="{8A7A6979-0714-4377-B894-6BE4C2D6E202}" type="slidenum">
              <a:rPr lang="en-US" smtClean="0"/>
              <a:t>‹#›</a:t>
            </a:fld>
            <a:endParaRPr lang="en-US" dirty="0"/>
          </a:p>
        </p:txBody>
      </p:sp>
    </p:spTree>
    <p:extLst>
      <p:ext uri="{BB962C8B-B14F-4D97-AF65-F5344CB8AC3E}">
        <p14:creationId xmlns:p14="http://schemas.microsoft.com/office/powerpoint/2010/main" val="145011847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15" name="Picture 14"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16" name="Picture 15"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7" name="Rectangle 16"/>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 name="Rectangle 17"/>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070A7B3-6521-4DCA-87E5-044747A908C1}" type="datetimeFigureOut">
              <a:rPr lang="en-US" smtClean="0"/>
              <a:t>3/18/2026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A7A6979-0714-4377-B894-6BE4C2D6E202}" type="slidenum">
              <a:rPr lang="en-US" smtClean="0"/>
              <a:pPr/>
              <a:t>‹#›</a:t>
            </a:fld>
            <a:endParaRPr lang="en-US" dirty="0"/>
          </a:p>
        </p:txBody>
      </p:sp>
    </p:spTree>
    <p:extLst>
      <p:ext uri="{BB962C8B-B14F-4D97-AF65-F5344CB8AC3E}">
        <p14:creationId xmlns:p14="http://schemas.microsoft.com/office/powerpoint/2010/main" val="200079859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7" name="Picture 6"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4086907"/>
            <a:ext cx="10437812" cy="321164"/>
          </a:xfrm>
          <a:prstGeom prst="rect">
            <a:avLst/>
          </a:prstGeom>
        </p:spPr>
      </p:pic>
      <p:pic>
        <p:nvPicPr>
          <p:cNvPr id="8" name="Picture 7"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4" y="4087901"/>
            <a:ext cx="1602997" cy="144270"/>
          </a:xfrm>
          <a:prstGeom prst="rect">
            <a:avLst/>
          </a:prstGeom>
        </p:spPr>
      </p:pic>
      <p:sp>
        <p:nvSpPr>
          <p:cNvPr id="9" name="Rectangle 8"/>
          <p:cNvSpPr/>
          <p:nvPr/>
        </p:nvSpPr>
        <p:spPr bwMode="ltGray">
          <a:xfrm>
            <a:off x="-2" y="2726267"/>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Rectangle 9"/>
          <p:cNvSpPr/>
          <p:nvPr/>
        </p:nvSpPr>
        <p:spPr>
          <a:xfrm>
            <a:off x="10585825" y="2726267"/>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22" y="2869895"/>
            <a:ext cx="9613860" cy="1090788"/>
          </a:xfrm>
        </p:spPr>
        <p:txBody>
          <a:bodyPr anchor="ctr">
            <a:normAutofit/>
          </a:bodyPr>
          <a:lstStyle>
            <a:lvl1pPr algn="r">
              <a:defRPr sz="3600"/>
            </a:lvl1pPr>
          </a:lstStyle>
          <a:p>
            <a:r>
              <a:rPr lang="en-US"/>
              <a:t>Click to edit Master title style</a:t>
            </a:r>
            <a:endParaRPr lang="en-US" dirty="0"/>
          </a:p>
        </p:txBody>
      </p:sp>
      <p:sp>
        <p:nvSpPr>
          <p:cNvPr id="3" name="Text Placeholder 2"/>
          <p:cNvSpPr>
            <a:spLocks noGrp="1"/>
          </p:cNvSpPr>
          <p:nvPr>
            <p:ph type="body" idx="1"/>
          </p:nvPr>
        </p:nvSpPr>
        <p:spPr>
          <a:xfrm>
            <a:off x="680322" y="4232171"/>
            <a:ext cx="9613860" cy="1704017"/>
          </a:xfrm>
        </p:spPr>
        <p:txBody>
          <a:bodyPr>
            <a:normAutofit/>
          </a:bodyPr>
          <a:lstStyle>
            <a:lvl1pPr marL="0" indent="0" algn="r">
              <a:buNone/>
              <a:defRPr sz="20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360C6404-AD6E-4860-8E75-697CA40B95DA}" type="datetimeFigureOut">
              <a:rPr lang="en-US" smtClean="0"/>
              <a:t>3/18/2026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a:xfrm>
            <a:off x="10729455" y="2869895"/>
            <a:ext cx="1154151" cy="1090789"/>
          </a:xfrm>
        </p:spPr>
        <p:txBody>
          <a:bodyPr/>
          <a:lstStyle/>
          <a:p>
            <a:fld id="{8A7A6979-0714-4377-B894-6BE4C2D6E202}" type="slidenum">
              <a:rPr lang="en-US" smtClean="0"/>
              <a:pPr/>
              <a:t>‹#›</a:t>
            </a:fld>
            <a:endParaRPr lang="en-US" dirty="0"/>
          </a:p>
        </p:txBody>
      </p:sp>
    </p:spTree>
    <p:extLst>
      <p:ext uri="{BB962C8B-B14F-4D97-AF65-F5344CB8AC3E}">
        <p14:creationId xmlns:p14="http://schemas.microsoft.com/office/powerpoint/2010/main" val="283023443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pic>
        <p:nvPicPr>
          <p:cNvPr id="8" name="Picture 7"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9" name="Picture 8"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0" name="Rectangle 9"/>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80320" y="2336873"/>
            <a:ext cx="4698358" cy="359931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594123" y="2336873"/>
            <a:ext cx="4700058" cy="359931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AB134690-1557-4C89-A502-4959FE7FAD70}" type="datetimeFigureOut">
              <a:rPr lang="en-US" smtClean="0"/>
              <a:t>3/18/2026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8A7A6979-0714-4377-B894-6BE4C2D6E202}" type="slidenum">
              <a:rPr lang="en-US" smtClean="0"/>
              <a:t>‹#›</a:t>
            </a:fld>
            <a:endParaRPr lang="en-US" dirty="0"/>
          </a:p>
        </p:txBody>
      </p:sp>
    </p:spTree>
    <p:extLst>
      <p:ext uri="{BB962C8B-B14F-4D97-AF65-F5344CB8AC3E}">
        <p14:creationId xmlns:p14="http://schemas.microsoft.com/office/powerpoint/2010/main" val="327274635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pic>
        <p:nvPicPr>
          <p:cNvPr id="10" name="Picture 9"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11" name="Picture 10"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2" name="Rectangle 11"/>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Rectangle 12"/>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19" y="753229"/>
            <a:ext cx="9613863" cy="1080937"/>
          </a:xfrm>
        </p:spPr>
        <p:txBody>
          <a:bodyPr/>
          <a:lstStyle/>
          <a:p>
            <a:r>
              <a:rPr lang="en-US"/>
              <a:t>Click to edit Master title style</a:t>
            </a:r>
            <a:endParaRPr lang="en-US" dirty="0"/>
          </a:p>
        </p:txBody>
      </p:sp>
      <p:sp>
        <p:nvSpPr>
          <p:cNvPr id="3" name="Text Placeholder 2"/>
          <p:cNvSpPr>
            <a:spLocks noGrp="1"/>
          </p:cNvSpPr>
          <p:nvPr>
            <p:ph type="body" idx="1"/>
          </p:nvPr>
        </p:nvSpPr>
        <p:spPr>
          <a:xfrm>
            <a:off x="906350" y="2336873"/>
            <a:ext cx="4472327" cy="69313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80322" y="3030008"/>
            <a:ext cx="4698355" cy="290617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820154" y="2336873"/>
            <a:ext cx="4474028" cy="692076"/>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594123" y="3030008"/>
            <a:ext cx="4700059" cy="290617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1160EA64-D806-43AC-9DF2-F8C432F32B4C}" type="datetimeFigureOut">
              <a:rPr lang="en-US" smtClean="0"/>
              <a:t>3/18/2026</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8A7A6979-0714-4377-B894-6BE4C2D6E202}" type="slidenum">
              <a:rPr lang="en-US" smtClean="0"/>
              <a:pPr/>
              <a:t>‹#›</a:t>
            </a:fld>
            <a:endParaRPr lang="en-US" dirty="0"/>
          </a:p>
        </p:txBody>
      </p:sp>
    </p:spTree>
    <p:extLst>
      <p:ext uri="{BB962C8B-B14F-4D97-AF65-F5344CB8AC3E}">
        <p14:creationId xmlns:p14="http://schemas.microsoft.com/office/powerpoint/2010/main" val="961431633"/>
      </p:ext>
    </p:extLst>
  </p:cSld>
  <p:clrMapOvr>
    <a:masterClrMapping/>
  </p:clrMapOvr>
  <p:hf sldNum="0" hdr="0" ftr="0" dt="0"/>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pic>
        <p:nvPicPr>
          <p:cNvPr id="6" name="Picture 5"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7" name="Picture 6"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8" name="Rectangle 7"/>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E1037C31-9E7A-4F99-8774-A0E530DE1A42}" type="datetimeFigureOut">
              <a:rPr lang="en-US" smtClean="0"/>
              <a:t>3/18/2026</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8A7A6979-0714-4377-B894-6BE4C2D6E202}" type="slidenum">
              <a:rPr lang="en-US" smtClean="0"/>
              <a:t>‹#›</a:t>
            </a:fld>
            <a:endParaRPr lang="en-US" dirty="0"/>
          </a:p>
        </p:txBody>
      </p:sp>
    </p:spTree>
    <p:extLst>
      <p:ext uri="{BB962C8B-B14F-4D97-AF65-F5344CB8AC3E}">
        <p14:creationId xmlns:p14="http://schemas.microsoft.com/office/powerpoint/2010/main" val="218795094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5" name="Picture 4" descr="HD-ShadowShor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6" name="Rectangle 5"/>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Date Placeholder 1"/>
          <p:cNvSpPr>
            <a:spLocks noGrp="1"/>
          </p:cNvSpPr>
          <p:nvPr>
            <p:ph type="dt" sz="half" idx="10"/>
          </p:nvPr>
        </p:nvSpPr>
        <p:spPr/>
        <p:txBody>
          <a:bodyPr/>
          <a:lstStyle/>
          <a:p>
            <a:fld id="{C278504F-A551-4DE0-9316-4DCD1D8CC752}" type="datetimeFigureOut">
              <a:rPr lang="en-US" smtClean="0"/>
              <a:t>3/18/2026</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8A7A6979-0714-4377-B894-6BE4C2D6E202}" type="slidenum">
              <a:rPr lang="en-US" smtClean="0"/>
              <a:t>‹#›</a:t>
            </a:fld>
            <a:endParaRPr lang="en-US" dirty="0"/>
          </a:p>
        </p:txBody>
      </p:sp>
    </p:spTree>
    <p:extLst>
      <p:ext uri="{BB962C8B-B14F-4D97-AF65-F5344CB8AC3E}">
        <p14:creationId xmlns:p14="http://schemas.microsoft.com/office/powerpoint/2010/main" val="257547914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pic>
        <p:nvPicPr>
          <p:cNvPr id="8" name="Picture 7"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9" name="Picture 8"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0" name="Rectangle 9"/>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21" y="753227"/>
            <a:ext cx="9613859" cy="1080940"/>
          </a:xfrm>
        </p:spPr>
        <p:txBody>
          <a:bodyPr anchor="ctr">
            <a:normAutofit/>
          </a:bodyPr>
          <a:lstStyle>
            <a:lvl1pPr>
              <a:defRPr sz="3600"/>
            </a:lvl1pPr>
          </a:lstStyle>
          <a:p>
            <a:r>
              <a:rPr lang="en-US"/>
              <a:t>Click to edit Master title style</a:t>
            </a:r>
            <a:endParaRPr lang="en-US" dirty="0"/>
          </a:p>
        </p:txBody>
      </p:sp>
      <p:sp>
        <p:nvSpPr>
          <p:cNvPr id="3" name="Content Placeholder 2"/>
          <p:cNvSpPr>
            <a:spLocks noGrp="1"/>
          </p:cNvSpPr>
          <p:nvPr>
            <p:ph idx="1"/>
          </p:nvPr>
        </p:nvSpPr>
        <p:spPr>
          <a:xfrm>
            <a:off x="4685846" y="2336873"/>
            <a:ext cx="5608336" cy="359931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80322" y="2336872"/>
            <a:ext cx="3790078" cy="3599317"/>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D1BE4249-C0D0-4B06-8692-E8BB871AF643}" type="datetimeFigureOut">
              <a:rPr lang="en-US" smtClean="0"/>
              <a:t>3/18/2026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8A7A6979-0714-4377-B894-6BE4C2D6E202}" type="slidenum">
              <a:rPr lang="en-US" smtClean="0"/>
              <a:t>‹#›</a:t>
            </a:fld>
            <a:endParaRPr lang="en-US" dirty="0"/>
          </a:p>
        </p:txBody>
      </p:sp>
    </p:spTree>
    <p:extLst>
      <p:ext uri="{BB962C8B-B14F-4D97-AF65-F5344CB8AC3E}">
        <p14:creationId xmlns:p14="http://schemas.microsoft.com/office/powerpoint/2010/main" val="313904824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8" name="Picture 7"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9" name="Picture 8"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0" name="Rectangle 9"/>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23" y="753228"/>
            <a:ext cx="9613857" cy="1080938"/>
          </a:xfrm>
        </p:spPr>
        <p:txBody>
          <a:bodyPr anchor="ctr">
            <a:normAutofit/>
          </a:bodyPr>
          <a:lstStyle>
            <a:lvl1pPr>
              <a:defRPr sz="3600"/>
            </a:lvl1pPr>
          </a:lstStyle>
          <a:p>
            <a:r>
              <a:rPr lang="en-US"/>
              <a:t>Click to edit Master title style</a:t>
            </a:r>
            <a:endParaRPr lang="en-US" dirty="0"/>
          </a:p>
        </p:txBody>
      </p:sp>
      <p:sp>
        <p:nvSpPr>
          <p:cNvPr id="3" name="Picture Placeholder 2"/>
          <p:cNvSpPr>
            <a:spLocks noGrp="1" noChangeAspect="1"/>
          </p:cNvSpPr>
          <p:nvPr>
            <p:ph type="pic" idx="1"/>
          </p:nvPr>
        </p:nvSpPr>
        <p:spPr>
          <a:xfrm>
            <a:off x="4868333" y="2336874"/>
            <a:ext cx="5425849" cy="3599312"/>
          </a:xfrm>
          <a:noFill/>
          <a:ln>
            <a:noFill/>
          </a:ln>
          <a:effectLst>
            <a:outerShdw blurRad="76200" dist="63500" dir="5040000" algn="tl" rotWithShape="0">
              <a:srgbClr val="000000">
                <a:alpha val="41000"/>
              </a:srgbClr>
            </a:outerShdw>
          </a:effectLst>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80323" y="2336873"/>
            <a:ext cx="3876256" cy="3599315"/>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042B0DB6-F5C7-45FB-8CF3-31B45F9C2DAC}" type="datetimeFigureOut">
              <a:rPr lang="en-US" smtClean="0"/>
              <a:t>3/18/2026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8A7A6979-0714-4377-B894-6BE4C2D6E202}" type="slidenum">
              <a:rPr lang="en-US" smtClean="0"/>
              <a:t>‹#›</a:t>
            </a:fld>
            <a:endParaRPr lang="en-US" dirty="0"/>
          </a:p>
        </p:txBody>
      </p:sp>
    </p:spTree>
    <p:extLst>
      <p:ext uri="{BB962C8B-B14F-4D97-AF65-F5344CB8AC3E}">
        <p14:creationId xmlns:p14="http://schemas.microsoft.com/office/powerpoint/2010/main" val="1424215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chemeClr val="tx1"/>
            </a:gs>
            <a:gs pos="100000">
              <a:schemeClr val="bg2"/>
            </a:gs>
          </a:gsLst>
          <a:lin ang="5400000" scaled="1"/>
          <a:tileRect/>
        </a:gradFill>
        <a:effectLst/>
      </p:bgPr>
    </p:bg>
    <p:spTree>
      <p:nvGrpSpPr>
        <p:cNvPr id="1" name=""/>
        <p:cNvGrpSpPr/>
        <p:nvPr/>
      </p:nvGrpSpPr>
      <p:grpSpPr>
        <a:xfrm>
          <a:off x="0" y="0"/>
          <a:ext cx="0" cy="0"/>
          <a:chOff x="0" y="0"/>
          <a:chExt cx="0" cy="0"/>
        </a:xfrm>
      </p:grpSpPr>
      <p:pic>
        <p:nvPicPr>
          <p:cNvPr id="7" name="Picture 6" descr="hashOverlay-FullResolve.png"/>
          <p:cNvPicPr>
            <a:picLocks noChangeAspect="1"/>
          </p:cNvPicPr>
          <p:nvPr/>
        </p:nvPicPr>
        <p:blipFill>
          <a:blip r:embed="rId19">
            <a:alphaModFix amt="10000"/>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Placeholder 1"/>
          <p:cNvSpPr>
            <a:spLocks noGrp="1"/>
          </p:cNvSpPr>
          <p:nvPr>
            <p:ph type="title"/>
          </p:nvPr>
        </p:nvSpPr>
        <p:spPr>
          <a:xfrm>
            <a:off x="680321" y="753228"/>
            <a:ext cx="9613861" cy="1080938"/>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80321" y="2336873"/>
            <a:ext cx="9613861" cy="3599316"/>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550981" y="5936187"/>
            <a:ext cx="2743200"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1160EA64-D806-43AC-9DF2-F8C432F32B4C}" type="datetimeFigureOut">
              <a:rPr lang="en-US" smtClean="0"/>
              <a:t>3/18/2026</a:t>
            </a:fld>
            <a:endParaRPr lang="en-US" dirty="0"/>
          </a:p>
        </p:txBody>
      </p:sp>
      <p:sp>
        <p:nvSpPr>
          <p:cNvPr id="5" name="Footer Placeholder 4"/>
          <p:cNvSpPr>
            <a:spLocks noGrp="1"/>
          </p:cNvSpPr>
          <p:nvPr>
            <p:ph type="ftr" sz="quarter" idx="3"/>
          </p:nvPr>
        </p:nvSpPr>
        <p:spPr>
          <a:xfrm>
            <a:off x="680321" y="5936188"/>
            <a:ext cx="6870660" cy="365125"/>
          </a:xfrm>
          <a:prstGeom prst="rect">
            <a:avLst/>
          </a:prstGeom>
        </p:spPr>
        <p:txBody>
          <a:bodyPr vert="horz" lIns="91440" tIns="45720" rIns="91440" bIns="45720" rtlCol="0" anchor="ctr"/>
          <a:lstStyle>
            <a:lvl1pPr algn="l">
              <a:defRPr sz="105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10729455" y="753227"/>
            <a:ext cx="1154151" cy="1090789"/>
          </a:xfrm>
          <a:prstGeom prst="rect">
            <a:avLst/>
          </a:prstGeom>
        </p:spPr>
        <p:txBody>
          <a:bodyPr vert="horz" lIns="91440" tIns="45720" rIns="91440" bIns="45720" rtlCol="0" anchor="ctr"/>
          <a:lstStyle>
            <a:lvl1pPr algn="l">
              <a:defRPr sz="3600">
                <a:solidFill>
                  <a:schemeClr val="tx1">
                    <a:tint val="75000"/>
                  </a:schemeClr>
                </a:solidFill>
              </a:defRPr>
            </a:lvl1pPr>
          </a:lstStyle>
          <a:p>
            <a:fld id="{8A7A6979-0714-4377-B894-6BE4C2D6E202}" type="slidenum">
              <a:rPr lang="en-US" smtClean="0"/>
              <a:pPr/>
              <a:t>‹#›</a:t>
            </a:fld>
            <a:endParaRPr lang="en-US" dirty="0"/>
          </a:p>
        </p:txBody>
      </p:sp>
    </p:spTree>
    <p:extLst>
      <p:ext uri="{BB962C8B-B14F-4D97-AF65-F5344CB8AC3E}">
        <p14:creationId xmlns:p14="http://schemas.microsoft.com/office/powerpoint/2010/main" val="923367129"/>
      </p:ext>
    </p:extLst>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 id="2147483720" r:id="rId12"/>
    <p:sldLayoutId id="2147483721" r:id="rId13"/>
    <p:sldLayoutId id="2147483722" r:id="rId14"/>
    <p:sldLayoutId id="2147483723" r:id="rId15"/>
    <p:sldLayoutId id="2147483724" r:id="rId16"/>
    <p:sldLayoutId id="2147483725" r:id="rId17"/>
  </p:sldLayoutIdLst>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hf sldNum="0" hdr="0" ftr="0" dt="0"/>
  <p:txStyles>
    <p:titleStyle>
      <a:lvl1pPr algn="l" defTabSz="914400" rtl="0" eaLnBrk="1" latinLnBrk="0" hangingPunct="1">
        <a:lnSpc>
          <a:spcPct val="90000"/>
        </a:lnSpc>
        <a:spcBef>
          <a:spcPct val="0"/>
        </a:spcBef>
        <a:buNone/>
        <a:defRPr sz="36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9.jp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1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hyperlink" Target="mailto:myaccess@siue.edu" TargetMode="External"/><Relationship Id="rId1" Type="http://schemas.openxmlformats.org/officeDocument/2006/relationships/slideLayout" Target="../slideLayouts/slideLayout2.xml"/><Relationship Id="rId4" Type="http://schemas.openxmlformats.org/officeDocument/2006/relationships/image" Target="../media/image25.png"/></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hyperlink" Target="https://www.siue.edu/access/" TargetMode="Externa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8" Type="http://schemas.openxmlformats.org/officeDocument/2006/relationships/image" Target="../media/image14.svg"/><Relationship Id="rId3" Type="http://schemas.openxmlformats.org/officeDocument/2006/relationships/image" Target="../media/image9.png"/><Relationship Id="rId7" Type="http://schemas.openxmlformats.org/officeDocument/2006/relationships/image" Target="../media/image13.png"/><Relationship Id="rId2" Type="http://schemas.openxmlformats.org/officeDocument/2006/relationships/image" Target="../media/image8.png"/><Relationship Id="rId1" Type="http://schemas.openxmlformats.org/officeDocument/2006/relationships/slideLayout" Target="../slideLayouts/slideLayout2.xml"/><Relationship Id="rId6" Type="http://schemas.openxmlformats.org/officeDocument/2006/relationships/image" Target="../media/image12.svg"/><Relationship Id="rId5" Type="http://schemas.openxmlformats.org/officeDocument/2006/relationships/image" Target="../media/image11.png"/><Relationship Id="rId4" Type="http://schemas.openxmlformats.org/officeDocument/2006/relationships/image" Target="../media/image10.svg"/><Relationship Id="rId9" Type="http://schemas.openxmlformats.org/officeDocument/2006/relationships/image" Target="../media/image4.png"/></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8.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0322" y="2886339"/>
            <a:ext cx="8144134" cy="1373070"/>
          </a:xfrm>
        </p:spPr>
        <p:txBody>
          <a:bodyPr/>
          <a:lstStyle/>
          <a:p>
            <a:r>
              <a:rPr lang="en-US" b="1" dirty="0">
                <a:latin typeface="Montserrat" pitchFamily="2" charset="0"/>
              </a:rPr>
              <a:t>ACCESS</a:t>
            </a:r>
            <a:r>
              <a:rPr lang="en-US" dirty="0">
                <a:latin typeface="Montserrat" pitchFamily="2" charset="0"/>
              </a:rPr>
              <a:t>ING ACCOMMODATE </a:t>
            </a:r>
          </a:p>
        </p:txBody>
      </p:sp>
      <p:sp>
        <p:nvSpPr>
          <p:cNvPr id="3" name="Subtitle 2"/>
          <p:cNvSpPr>
            <a:spLocks noGrp="1"/>
          </p:cNvSpPr>
          <p:nvPr>
            <p:ph type="subTitle" idx="1"/>
          </p:nvPr>
        </p:nvSpPr>
        <p:spPr/>
        <p:txBody>
          <a:bodyPr/>
          <a:lstStyle/>
          <a:p>
            <a:r>
              <a:rPr lang="en-US" dirty="0">
                <a:solidFill>
                  <a:schemeClr val="bg1"/>
                </a:solidFill>
              </a:rPr>
              <a:t>Accessible Campus Community &amp; Equitable Student Support</a:t>
            </a:r>
            <a:br>
              <a:rPr lang="en-US" dirty="0">
                <a:solidFill>
                  <a:schemeClr val="bg1"/>
                </a:solidFill>
              </a:rPr>
            </a:br>
            <a:r>
              <a:rPr lang="en-US" dirty="0">
                <a:solidFill>
                  <a:schemeClr val="bg1"/>
                </a:solidFill>
              </a:rPr>
              <a:t>(ACCESS)</a:t>
            </a:r>
          </a:p>
        </p:txBody>
      </p:sp>
      <p:pic>
        <p:nvPicPr>
          <p:cNvPr id="9" name="Picture 8">
            <a:extLst>
              <a:ext uri="{FF2B5EF4-FFF2-40B4-BE49-F238E27FC236}">
                <a16:creationId xmlns:a16="http://schemas.microsoft.com/office/drawing/2014/main" id="{A4037274-AB93-43BE-A4B1-D7784CFF102A}"/>
              </a:ext>
              <a:ext uri="{C183D7F6-B498-43B3-948B-1728B52AA6E4}">
                <adec:decorative xmlns:adec="http://schemas.microsoft.com/office/drawing/2017/decorative" val="1"/>
              </a:ext>
            </a:extLst>
          </p:cNvPr>
          <p:cNvPicPr>
            <a:picLocks noChangeAspect="1"/>
          </p:cNvPicPr>
          <p:nvPr/>
        </p:nvPicPr>
        <p:blipFill>
          <a:blip r:embed="rId2"/>
          <a:stretch>
            <a:fillRect/>
          </a:stretch>
        </p:blipFill>
        <p:spPr>
          <a:xfrm>
            <a:off x="9547175" y="2791692"/>
            <a:ext cx="2099368" cy="1274616"/>
          </a:xfrm>
          <a:prstGeom prst="rect">
            <a:avLst/>
          </a:prstGeom>
        </p:spPr>
      </p:pic>
    </p:spTree>
    <p:extLst>
      <p:ext uri="{BB962C8B-B14F-4D97-AF65-F5344CB8AC3E}">
        <p14:creationId xmlns:p14="http://schemas.microsoft.com/office/powerpoint/2010/main" val="326076039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37419" y="734178"/>
            <a:ext cx="9613861" cy="1080938"/>
          </a:xfrm>
        </p:spPr>
        <p:txBody>
          <a:bodyPr/>
          <a:lstStyle/>
          <a:p>
            <a:r>
              <a:rPr lang="en-US" b="1" dirty="0">
                <a:latin typeface="Montserrat" pitchFamily="2" charset="0"/>
              </a:rPr>
              <a:t>Testing Accommodations</a:t>
            </a:r>
          </a:p>
        </p:txBody>
      </p:sp>
      <p:sp>
        <p:nvSpPr>
          <p:cNvPr id="3" name="Content Placeholder 2"/>
          <p:cNvSpPr>
            <a:spLocks noGrp="1"/>
          </p:cNvSpPr>
          <p:nvPr>
            <p:ph idx="1"/>
          </p:nvPr>
        </p:nvSpPr>
        <p:spPr>
          <a:xfrm>
            <a:off x="737419" y="2638044"/>
            <a:ext cx="5318149" cy="3790748"/>
          </a:xfrm>
        </p:spPr>
        <p:txBody>
          <a:bodyPr>
            <a:normAutofit/>
          </a:bodyPr>
          <a:lstStyle/>
          <a:p>
            <a:r>
              <a:rPr lang="en-US" sz="1800" dirty="0">
                <a:solidFill>
                  <a:schemeClr val="bg1"/>
                </a:solidFill>
              </a:rPr>
              <a:t>You will also then be able to use SIUE Accommodate to make test scheduling requests on either an individual case-by-case or semesterly basis. Ultimately, SIUE Accommodate will serve as your one-stop shop for all accommodations and eliminate any need for additional paperwork to be signed or documents to hold on to or keep track of.</a:t>
            </a:r>
          </a:p>
          <a:p>
            <a:r>
              <a:rPr lang="en-US" sz="1800" dirty="0">
                <a:solidFill>
                  <a:schemeClr val="bg1"/>
                </a:solidFill>
              </a:rPr>
              <a:t>Most of your syllabi should list the quiz and exam dates. If these dates are not listed, please work with your instructor to determine approximate dates for exams and quizzes.</a:t>
            </a:r>
          </a:p>
        </p:txBody>
      </p:sp>
      <p:pic>
        <p:nvPicPr>
          <p:cNvPr id="4" name="Picture 3" descr="Students sitting in class on laptops" title="Students on laptops"/>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422571" y="2638043"/>
            <a:ext cx="4652975" cy="3101983"/>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5" name="Picture 4">
            <a:extLst>
              <a:ext uri="{FF2B5EF4-FFF2-40B4-BE49-F238E27FC236}">
                <a16:creationId xmlns:a16="http://schemas.microsoft.com/office/drawing/2014/main" id="{4E9B0654-61DB-4584-A5D3-C62AFDB87B3F}"/>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10650731" y="843381"/>
            <a:ext cx="1483394" cy="900632"/>
          </a:xfrm>
          <a:prstGeom prst="rect">
            <a:avLst/>
          </a:prstGeom>
        </p:spPr>
      </p:pic>
    </p:spTree>
    <p:extLst>
      <p:ext uri="{BB962C8B-B14F-4D97-AF65-F5344CB8AC3E}">
        <p14:creationId xmlns:p14="http://schemas.microsoft.com/office/powerpoint/2010/main" val="116290084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latin typeface="Montserrat" pitchFamily="2" charset="0"/>
              </a:rPr>
              <a:t>Scheduling an Exam</a:t>
            </a:r>
          </a:p>
        </p:txBody>
      </p:sp>
      <p:sp>
        <p:nvSpPr>
          <p:cNvPr id="8" name="TextBox 7"/>
          <p:cNvSpPr txBox="1"/>
          <p:nvPr/>
        </p:nvSpPr>
        <p:spPr>
          <a:xfrm>
            <a:off x="1502228" y="2500604"/>
            <a:ext cx="3004457" cy="4278094"/>
          </a:xfrm>
          <a:prstGeom prst="rect">
            <a:avLst/>
          </a:prstGeom>
          <a:noFill/>
        </p:spPr>
        <p:txBody>
          <a:bodyPr wrap="square" rtlCol="0">
            <a:spAutoFit/>
          </a:bodyPr>
          <a:lstStyle/>
          <a:p>
            <a:pPr marL="285750" indent="-285750">
              <a:buFont typeface="Arial" panose="020B0604020202020204" pitchFamily="34" charset="0"/>
              <a:buChar char="•"/>
            </a:pPr>
            <a:r>
              <a:rPr lang="en-US" sz="1600" b="1" dirty="0">
                <a:solidFill>
                  <a:schemeClr val="bg1"/>
                </a:solidFill>
              </a:rPr>
              <a:t>Step 1: </a:t>
            </a:r>
            <a:r>
              <a:rPr lang="en-US" sz="1600" dirty="0">
                <a:solidFill>
                  <a:schemeClr val="bg1"/>
                </a:solidFill>
              </a:rPr>
              <a:t>Log-in to Accommodate.</a:t>
            </a:r>
            <a:br>
              <a:rPr lang="en-US" sz="1600" dirty="0">
                <a:solidFill>
                  <a:schemeClr val="bg1"/>
                </a:solidFill>
              </a:rPr>
            </a:br>
            <a:endParaRPr lang="en-US" sz="1600" dirty="0">
              <a:solidFill>
                <a:schemeClr val="bg1"/>
              </a:solidFill>
            </a:endParaRPr>
          </a:p>
          <a:p>
            <a:pPr marL="285750" indent="-285750">
              <a:buFont typeface="Arial" panose="020B0604020202020204" pitchFamily="34" charset="0"/>
              <a:buChar char="•"/>
            </a:pPr>
            <a:r>
              <a:rPr lang="en-US" sz="1600" b="1" dirty="0">
                <a:solidFill>
                  <a:schemeClr val="bg1"/>
                </a:solidFill>
              </a:rPr>
              <a:t>Step 2: </a:t>
            </a:r>
            <a:r>
              <a:rPr lang="en-US" sz="1600" dirty="0">
                <a:solidFill>
                  <a:schemeClr val="bg1"/>
                </a:solidFill>
              </a:rPr>
              <a:t>Click the “Testing Room” tab on the left-hand side of the screen.</a:t>
            </a:r>
            <a:br>
              <a:rPr lang="en-US" sz="1600" dirty="0">
                <a:solidFill>
                  <a:schemeClr val="bg1"/>
                </a:solidFill>
              </a:rPr>
            </a:br>
            <a:endParaRPr lang="en-US" sz="1600" dirty="0">
              <a:solidFill>
                <a:schemeClr val="bg1"/>
              </a:solidFill>
            </a:endParaRPr>
          </a:p>
          <a:p>
            <a:pPr marL="285750" indent="-285750">
              <a:buFont typeface="Arial" panose="020B0604020202020204" pitchFamily="34" charset="0"/>
              <a:buChar char="•"/>
            </a:pPr>
            <a:r>
              <a:rPr lang="en-US" sz="1600" b="1" dirty="0">
                <a:solidFill>
                  <a:schemeClr val="bg1"/>
                </a:solidFill>
              </a:rPr>
              <a:t>Step 3: </a:t>
            </a:r>
            <a:r>
              <a:rPr lang="en-US" sz="1600" dirty="0">
                <a:solidFill>
                  <a:schemeClr val="bg1"/>
                </a:solidFill>
              </a:rPr>
              <a:t>On the new screen, you will see “Pending Booking Requests” on the left and “Approved Booking Requests” on the right (you should have none approved if you are just starting). Click on the “</a:t>
            </a:r>
            <a:r>
              <a:rPr lang="en-US" sz="1600" b="1" dirty="0">
                <a:solidFill>
                  <a:schemeClr val="bg1"/>
                </a:solidFill>
              </a:rPr>
              <a:t>New Booking Request</a:t>
            </a:r>
            <a:r>
              <a:rPr lang="en-US" sz="1600" dirty="0">
                <a:solidFill>
                  <a:schemeClr val="bg1"/>
                </a:solidFill>
              </a:rPr>
              <a:t>” button.</a:t>
            </a:r>
          </a:p>
          <a:p>
            <a:endParaRPr lang="en-US" sz="1600" dirty="0">
              <a:solidFill>
                <a:schemeClr val="bg1"/>
              </a:solidFill>
            </a:endParaRPr>
          </a:p>
        </p:txBody>
      </p:sp>
      <p:pic>
        <p:nvPicPr>
          <p:cNvPr id="3" name="Picture 2" descr="Screenshot of Alternative Testing Rooms under Scheduling an Exam">
            <a:extLst>
              <a:ext uri="{FF2B5EF4-FFF2-40B4-BE49-F238E27FC236}">
                <a16:creationId xmlns:a16="http://schemas.microsoft.com/office/drawing/2014/main" id="{A4C325F3-77F2-4D1D-8A01-0841DD25699D}"/>
              </a:ext>
            </a:extLst>
          </p:cNvPr>
          <p:cNvPicPr>
            <a:picLocks noChangeAspect="1"/>
          </p:cNvPicPr>
          <p:nvPr/>
        </p:nvPicPr>
        <p:blipFill>
          <a:blip r:embed="rId2"/>
          <a:stretch>
            <a:fillRect/>
          </a:stretch>
        </p:blipFill>
        <p:spPr>
          <a:xfrm>
            <a:off x="4970057" y="2500604"/>
            <a:ext cx="5582865" cy="3817149"/>
          </a:xfrm>
          <a:prstGeom prst="rect">
            <a:avLst/>
          </a:prstGeom>
          <a:ln w="28575">
            <a:solidFill>
              <a:schemeClr val="bg1"/>
            </a:solidFill>
          </a:ln>
          <a:effectLst>
            <a:outerShdw blurRad="50800" dist="38100" dir="5400000" algn="t" rotWithShape="0">
              <a:prstClr val="black">
                <a:alpha val="40000"/>
              </a:prstClr>
            </a:outerShdw>
          </a:effectLst>
        </p:spPr>
      </p:pic>
      <p:pic>
        <p:nvPicPr>
          <p:cNvPr id="5" name="Picture 4">
            <a:extLst>
              <a:ext uri="{FF2B5EF4-FFF2-40B4-BE49-F238E27FC236}">
                <a16:creationId xmlns:a16="http://schemas.microsoft.com/office/drawing/2014/main" id="{4D4E332F-A29E-483F-8FF7-1F58089257D4}"/>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10650731" y="843381"/>
            <a:ext cx="1483394" cy="900632"/>
          </a:xfrm>
          <a:prstGeom prst="rect">
            <a:avLst/>
          </a:prstGeom>
        </p:spPr>
      </p:pic>
    </p:spTree>
    <p:extLst>
      <p:ext uri="{BB962C8B-B14F-4D97-AF65-F5344CB8AC3E}">
        <p14:creationId xmlns:p14="http://schemas.microsoft.com/office/powerpoint/2010/main" val="204529990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latin typeface="Montserrat" pitchFamily="2" charset="0"/>
              </a:rPr>
              <a:t>Scheduling an Exam part 2</a:t>
            </a:r>
          </a:p>
        </p:txBody>
      </p:sp>
      <p:sp>
        <p:nvSpPr>
          <p:cNvPr id="5" name="TextBox 4"/>
          <p:cNvSpPr txBox="1"/>
          <p:nvPr/>
        </p:nvSpPr>
        <p:spPr>
          <a:xfrm>
            <a:off x="1286934" y="2558892"/>
            <a:ext cx="7562098" cy="338554"/>
          </a:xfrm>
          <a:prstGeom prst="rect">
            <a:avLst/>
          </a:prstGeom>
          <a:noFill/>
        </p:spPr>
        <p:txBody>
          <a:bodyPr wrap="square" rtlCol="0">
            <a:spAutoFit/>
          </a:bodyPr>
          <a:lstStyle/>
          <a:p>
            <a:pPr marL="285750" indent="-285750">
              <a:buFont typeface="Arial" panose="020B0604020202020204" pitchFamily="34" charset="0"/>
              <a:buChar char="•"/>
            </a:pPr>
            <a:r>
              <a:rPr lang="en-US" sz="1600" b="1" dirty="0">
                <a:solidFill>
                  <a:schemeClr val="bg1"/>
                </a:solidFill>
              </a:rPr>
              <a:t>Step 4: </a:t>
            </a:r>
            <a:r>
              <a:rPr lang="en-US" sz="1600" dirty="0">
                <a:solidFill>
                  <a:schemeClr val="bg1"/>
                </a:solidFill>
              </a:rPr>
              <a:t>On the next screen, select your course from the pulldown menu.</a:t>
            </a:r>
          </a:p>
        </p:txBody>
      </p:sp>
      <p:pic>
        <p:nvPicPr>
          <p:cNvPr id="4" name="Picture 3" descr="Screenshot of Alternative Testing Rooms with the drop down menu open for selecting a course">
            <a:extLst>
              <a:ext uri="{FF2B5EF4-FFF2-40B4-BE49-F238E27FC236}">
                <a16:creationId xmlns:a16="http://schemas.microsoft.com/office/drawing/2014/main" id="{3CC57AF8-B303-4CA3-A219-A191F2A72DF0}"/>
              </a:ext>
            </a:extLst>
          </p:cNvPr>
          <p:cNvPicPr>
            <a:picLocks noChangeAspect="1"/>
          </p:cNvPicPr>
          <p:nvPr/>
        </p:nvPicPr>
        <p:blipFill>
          <a:blip r:embed="rId2"/>
          <a:stretch>
            <a:fillRect/>
          </a:stretch>
        </p:blipFill>
        <p:spPr>
          <a:xfrm>
            <a:off x="1257300" y="3199639"/>
            <a:ext cx="9677400" cy="3009900"/>
          </a:xfrm>
          <a:prstGeom prst="rect">
            <a:avLst/>
          </a:prstGeom>
          <a:ln w="28575">
            <a:solidFill>
              <a:schemeClr val="bg1"/>
            </a:solidFill>
          </a:ln>
        </p:spPr>
      </p:pic>
      <p:pic>
        <p:nvPicPr>
          <p:cNvPr id="6" name="Picture 5">
            <a:extLst>
              <a:ext uri="{FF2B5EF4-FFF2-40B4-BE49-F238E27FC236}">
                <a16:creationId xmlns:a16="http://schemas.microsoft.com/office/drawing/2014/main" id="{D16C43B4-438F-4927-B6B4-C50916977AF4}"/>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10650731" y="843381"/>
            <a:ext cx="1483394" cy="900632"/>
          </a:xfrm>
          <a:prstGeom prst="rect">
            <a:avLst/>
          </a:prstGeom>
        </p:spPr>
      </p:pic>
    </p:spTree>
    <p:extLst>
      <p:ext uri="{BB962C8B-B14F-4D97-AF65-F5344CB8AC3E}">
        <p14:creationId xmlns:p14="http://schemas.microsoft.com/office/powerpoint/2010/main" val="226063472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latin typeface="Montserrat" pitchFamily="2" charset="0"/>
              </a:rPr>
              <a:t>Scheduling an Exam part 3</a:t>
            </a:r>
          </a:p>
        </p:txBody>
      </p:sp>
      <p:sp>
        <p:nvSpPr>
          <p:cNvPr id="6" name="TextBox 5"/>
          <p:cNvSpPr txBox="1"/>
          <p:nvPr/>
        </p:nvSpPr>
        <p:spPr>
          <a:xfrm>
            <a:off x="1423668" y="2638425"/>
            <a:ext cx="2780522" cy="2308324"/>
          </a:xfrm>
          <a:prstGeom prst="rect">
            <a:avLst/>
          </a:prstGeom>
          <a:noFill/>
        </p:spPr>
        <p:txBody>
          <a:bodyPr wrap="square" rtlCol="0">
            <a:spAutoFit/>
          </a:bodyPr>
          <a:lstStyle/>
          <a:p>
            <a:pPr marL="285750" indent="-285750">
              <a:buFont typeface="Arial" panose="020B0604020202020204" pitchFamily="34" charset="0"/>
              <a:buChar char="•"/>
            </a:pPr>
            <a:r>
              <a:rPr lang="en-US" sz="1600" b="1" dirty="0">
                <a:solidFill>
                  <a:schemeClr val="bg1"/>
                </a:solidFill>
              </a:rPr>
              <a:t>Step 5: </a:t>
            </a:r>
            <a:r>
              <a:rPr lang="en-US" sz="1600" dirty="0">
                <a:solidFill>
                  <a:schemeClr val="bg1"/>
                </a:solidFill>
              </a:rPr>
              <a:t>Fill in the time and date for your first known quiz or exam.</a:t>
            </a:r>
            <a:br>
              <a:rPr lang="en-US" sz="1600" dirty="0">
                <a:solidFill>
                  <a:schemeClr val="bg1"/>
                </a:solidFill>
              </a:rPr>
            </a:br>
            <a:endParaRPr lang="en-US" sz="1600" dirty="0">
              <a:solidFill>
                <a:schemeClr val="bg1"/>
              </a:solidFill>
            </a:endParaRPr>
          </a:p>
          <a:p>
            <a:pPr marL="285750" indent="-285750">
              <a:buFont typeface="Arial" panose="020B0604020202020204" pitchFamily="34" charset="0"/>
              <a:buChar char="•"/>
            </a:pPr>
            <a:r>
              <a:rPr lang="en-US" sz="1600" b="1" dirty="0">
                <a:solidFill>
                  <a:schemeClr val="bg1"/>
                </a:solidFill>
              </a:rPr>
              <a:t>Step 6: </a:t>
            </a:r>
            <a:r>
              <a:rPr lang="en-US" sz="1600" dirty="0">
                <a:solidFill>
                  <a:schemeClr val="bg1"/>
                </a:solidFill>
              </a:rPr>
              <a:t>Click on “Refine Results” to ensure there is availability at ACCESS, which is displayed on the right.</a:t>
            </a:r>
          </a:p>
        </p:txBody>
      </p:sp>
      <p:pic>
        <p:nvPicPr>
          <p:cNvPr id="3" name="Picture 2" descr="Screen shot of Course Selected with date and time range options open to fill in the time and date of an exam">
            <a:extLst>
              <a:ext uri="{FF2B5EF4-FFF2-40B4-BE49-F238E27FC236}">
                <a16:creationId xmlns:a16="http://schemas.microsoft.com/office/drawing/2014/main" id="{7D24CE7A-C7AA-4109-AE5F-F866C5322373}"/>
              </a:ext>
            </a:extLst>
          </p:cNvPr>
          <p:cNvPicPr>
            <a:picLocks noChangeAspect="1"/>
          </p:cNvPicPr>
          <p:nvPr/>
        </p:nvPicPr>
        <p:blipFill rotWithShape="1">
          <a:blip r:embed="rId2"/>
          <a:srcRect r="2354"/>
          <a:stretch/>
        </p:blipFill>
        <p:spPr>
          <a:xfrm>
            <a:off x="4979175" y="2638425"/>
            <a:ext cx="5875638" cy="3645724"/>
          </a:xfrm>
          <a:prstGeom prst="rect">
            <a:avLst/>
          </a:prstGeom>
          <a:ln w="28575">
            <a:solidFill>
              <a:schemeClr val="bg1"/>
            </a:solidFill>
          </a:ln>
          <a:effectLst>
            <a:outerShdw blurRad="50800" dist="38100" dir="5400000" algn="t" rotWithShape="0">
              <a:prstClr val="black">
                <a:alpha val="40000"/>
              </a:prstClr>
            </a:outerShdw>
          </a:effectLst>
        </p:spPr>
      </p:pic>
      <p:pic>
        <p:nvPicPr>
          <p:cNvPr id="5" name="Picture 4">
            <a:extLst>
              <a:ext uri="{FF2B5EF4-FFF2-40B4-BE49-F238E27FC236}">
                <a16:creationId xmlns:a16="http://schemas.microsoft.com/office/drawing/2014/main" id="{4AAC2B16-4511-443B-AA94-D17EE9F64466}"/>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10650731" y="843381"/>
            <a:ext cx="1483394" cy="900632"/>
          </a:xfrm>
          <a:prstGeom prst="rect">
            <a:avLst/>
          </a:prstGeom>
        </p:spPr>
      </p:pic>
    </p:spTree>
    <p:extLst>
      <p:ext uri="{BB962C8B-B14F-4D97-AF65-F5344CB8AC3E}">
        <p14:creationId xmlns:p14="http://schemas.microsoft.com/office/powerpoint/2010/main" val="30521447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latin typeface="Montserrat" pitchFamily="2" charset="0"/>
              </a:rPr>
              <a:t>Scheduling an Exam part 4</a:t>
            </a:r>
          </a:p>
        </p:txBody>
      </p:sp>
      <p:sp>
        <p:nvSpPr>
          <p:cNvPr id="6" name="TextBox 5"/>
          <p:cNvSpPr txBox="1"/>
          <p:nvPr/>
        </p:nvSpPr>
        <p:spPr>
          <a:xfrm>
            <a:off x="1315616" y="2565918"/>
            <a:ext cx="3116425" cy="3600986"/>
          </a:xfrm>
          <a:prstGeom prst="rect">
            <a:avLst/>
          </a:prstGeom>
          <a:noFill/>
        </p:spPr>
        <p:txBody>
          <a:bodyPr wrap="square" rtlCol="0">
            <a:spAutoFit/>
          </a:bodyPr>
          <a:lstStyle/>
          <a:p>
            <a:pPr marL="285750" indent="-285750">
              <a:buFont typeface="Arial" panose="020B0604020202020204" pitchFamily="34" charset="0"/>
              <a:buChar char="•"/>
            </a:pPr>
            <a:r>
              <a:rPr lang="en-US" sz="1600" b="1" dirty="0">
                <a:solidFill>
                  <a:schemeClr val="bg1"/>
                </a:solidFill>
              </a:rPr>
              <a:t>Step 7:  </a:t>
            </a:r>
            <a:r>
              <a:rPr lang="en-US" sz="1600" dirty="0">
                <a:solidFill>
                  <a:schemeClr val="bg1"/>
                </a:solidFill>
              </a:rPr>
              <a:t>When you are ready to select your timeslot at ACCESS (which should match your class's meeting time), click on the text “Testing Space” and describe what type of exam this is (e.g. weekly quiz, Exam #2, Final Exam, etc.) and indicate whether this is indeed the time the class is taking the test.</a:t>
            </a:r>
          </a:p>
          <a:p>
            <a:endParaRPr lang="en-US" dirty="0">
              <a:solidFill>
                <a:schemeClr val="bg1"/>
              </a:solidFill>
            </a:endParaRPr>
          </a:p>
          <a:p>
            <a:endParaRPr lang="en-US" dirty="0">
              <a:solidFill>
                <a:schemeClr val="bg1"/>
              </a:solidFill>
            </a:endParaRPr>
          </a:p>
        </p:txBody>
      </p:sp>
      <p:pic>
        <p:nvPicPr>
          <p:cNvPr id="3" name="Picture 2" descr="Screenshot of Testing Center options when scheduling an exam">
            <a:extLst>
              <a:ext uri="{FF2B5EF4-FFF2-40B4-BE49-F238E27FC236}">
                <a16:creationId xmlns:a16="http://schemas.microsoft.com/office/drawing/2014/main" id="{A828D7B2-A751-4945-9FFF-9C5A44F55DAB}"/>
              </a:ext>
            </a:extLst>
          </p:cNvPr>
          <p:cNvPicPr>
            <a:picLocks noChangeAspect="1"/>
          </p:cNvPicPr>
          <p:nvPr/>
        </p:nvPicPr>
        <p:blipFill rotWithShape="1">
          <a:blip r:embed="rId2"/>
          <a:srcRect r="2646"/>
          <a:stretch/>
        </p:blipFill>
        <p:spPr>
          <a:xfrm>
            <a:off x="5018332" y="2565918"/>
            <a:ext cx="5858052" cy="3645724"/>
          </a:xfrm>
          <a:prstGeom prst="rect">
            <a:avLst/>
          </a:prstGeom>
          <a:ln w="28575">
            <a:solidFill>
              <a:schemeClr val="bg1"/>
            </a:solidFill>
          </a:ln>
          <a:effectLst>
            <a:outerShdw blurRad="50800" dist="38100" dir="5400000" algn="t" rotWithShape="0">
              <a:prstClr val="black">
                <a:alpha val="40000"/>
              </a:prstClr>
            </a:outerShdw>
          </a:effectLst>
        </p:spPr>
      </p:pic>
      <p:sp>
        <p:nvSpPr>
          <p:cNvPr id="7" name="Arrow: Striped Right 6" descr="Red arrow pointing to the option for &quot;Testing Space&quot;">
            <a:extLst>
              <a:ext uri="{FF2B5EF4-FFF2-40B4-BE49-F238E27FC236}">
                <a16:creationId xmlns:a16="http://schemas.microsoft.com/office/drawing/2014/main" id="{8CF60467-4EE0-4A8C-8A67-E0576ECEAA85}"/>
              </a:ext>
            </a:extLst>
          </p:cNvPr>
          <p:cNvSpPr/>
          <p:nvPr/>
        </p:nvSpPr>
        <p:spPr>
          <a:xfrm rot="8804600">
            <a:off x="9017863" y="3719353"/>
            <a:ext cx="782894" cy="227921"/>
          </a:xfrm>
          <a:prstGeom prst="stripedRightArrow">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pic>
        <p:nvPicPr>
          <p:cNvPr id="8" name="Picture 7">
            <a:extLst>
              <a:ext uri="{FF2B5EF4-FFF2-40B4-BE49-F238E27FC236}">
                <a16:creationId xmlns:a16="http://schemas.microsoft.com/office/drawing/2014/main" id="{4E09F19F-52E4-4719-A030-26A601D32CEB}"/>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10650731" y="843381"/>
            <a:ext cx="1483394" cy="900632"/>
          </a:xfrm>
          <a:prstGeom prst="rect">
            <a:avLst/>
          </a:prstGeom>
        </p:spPr>
      </p:pic>
    </p:spTree>
    <p:extLst>
      <p:ext uri="{BB962C8B-B14F-4D97-AF65-F5344CB8AC3E}">
        <p14:creationId xmlns:p14="http://schemas.microsoft.com/office/powerpoint/2010/main" val="180237217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latin typeface="Montserrat" pitchFamily="2" charset="0"/>
              </a:rPr>
              <a:t>Scheduling an Exam part 5</a:t>
            </a:r>
          </a:p>
        </p:txBody>
      </p:sp>
      <p:sp>
        <p:nvSpPr>
          <p:cNvPr id="5" name="TextBox 4"/>
          <p:cNvSpPr txBox="1"/>
          <p:nvPr/>
        </p:nvSpPr>
        <p:spPr>
          <a:xfrm>
            <a:off x="1138334" y="2638425"/>
            <a:ext cx="2696547" cy="3323987"/>
          </a:xfrm>
          <a:prstGeom prst="rect">
            <a:avLst/>
          </a:prstGeom>
          <a:noFill/>
        </p:spPr>
        <p:txBody>
          <a:bodyPr wrap="square" rtlCol="0">
            <a:spAutoFit/>
          </a:bodyPr>
          <a:lstStyle/>
          <a:p>
            <a:pPr marL="285750" indent="-285750">
              <a:buFont typeface="Arial" panose="020B0604020202020204" pitchFamily="34" charset="0"/>
              <a:buChar char="•"/>
            </a:pPr>
            <a:r>
              <a:rPr lang="en-US" sz="1600" b="1" dirty="0">
                <a:solidFill>
                  <a:schemeClr val="bg1"/>
                </a:solidFill>
              </a:rPr>
              <a:t>Step 8: </a:t>
            </a:r>
            <a:r>
              <a:rPr lang="en-US" sz="1600" dirty="0">
                <a:solidFill>
                  <a:schemeClr val="bg1"/>
                </a:solidFill>
              </a:rPr>
              <a:t>Click “Submit Request.” Congratulations! You just scheduled your first exam! You can now review your scheduled tests for accuracy and cancel or reschedule as needed.</a:t>
            </a:r>
            <a:br>
              <a:rPr lang="en-US" sz="1600" dirty="0">
                <a:solidFill>
                  <a:schemeClr val="bg1"/>
                </a:solidFill>
              </a:rPr>
            </a:br>
            <a:endParaRPr lang="en-US" sz="1600" dirty="0">
              <a:solidFill>
                <a:schemeClr val="bg1"/>
              </a:solidFill>
            </a:endParaRPr>
          </a:p>
          <a:p>
            <a:pPr marL="285750" indent="-285750">
              <a:buFont typeface="Arial" panose="020B0604020202020204" pitchFamily="34" charset="0"/>
              <a:buChar char="•"/>
            </a:pPr>
            <a:r>
              <a:rPr lang="en-US" sz="1600" b="1" dirty="0">
                <a:solidFill>
                  <a:schemeClr val="bg1"/>
                </a:solidFill>
              </a:rPr>
              <a:t>Step 9:  </a:t>
            </a:r>
            <a:r>
              <a:rPr lang="en-US" sz="1600" dirty="0">
                <a:solidFill>
                  <a:schemeClr val="bg1"/>
                </a:solidFill>
              </a:rPr>
              <a:t>Repeat Steps 3-8 as needed!</a:t>
            </a:r>
          </a:p>
          <a:p>
            <a:endParaRPr lang="en-US" dirty="0">
              <a:solidFill>
                <a:schemeClr val="bg1"/>
              </a:solidFill>
            </a:endParaRPr>
          </a:p>
        </p:txBody>
      </p:sp>
      <p:pic>
        <p:nvPicPr>
          <p:cNvPr id="3" name="Picture 2" descr="Screenshot of page to &quot;confirm Exam booking&quot;">
            <a:extLst>
              <a:ext uri="{FF2B5EF4-FFF2-40B4-BE49-F238E27FC236}">
                <a16:creationId xmlns:a16="http://schemas.microsoft.com/office/drawing/2014/main" id="{98CEE814-6CE7-4862-87D6-96C709CBA281}"/>
              </a:ext>
            </a:extLst>
          </p:cNvPr>
          <p:cNvPicPr>
            <a:picLocks noChangeAspect="1"/>
          </p:cNvPicPr>
          <p:nvPr/>
        </p:nvPicPr>
        <p:blipFill rotWithShape="1">
          <a:blip r:embed="rId2"/>
          <a:srcRect r="33021"/>
          <a:stretch/>
        </p:blipFill>
        <p:spPr>
          <a:xfrm>
            <a:off x="4095969" y="2407210"/>
            <a:ext cx="3561983" cy="3540196"/>
          </a:xfrm>
          <a:prstGeom prst="rect">
            <a:avLst/>
          </a:prstGeom>
          <a:ln w="28575">
            <a:solidFill>
              <a:schemeClr val="bg1"/>
            </a:solidFill>
          </a:ln>
          <a:effectLst>
            <a:outerShdw blurRad="50800" dist="38100" dir="5400000" algn="t" rotWithShape="0">
              <a:prstClr val="black">
                <a:alpha val="40000"/>
              </a:prstClr>
            </a:outerShdw>
          </a:effectLst>
        </p:spPr>
      </p:pic>
      <p:pic>
        <p:nvPicPr>
          <p:cNvPr id="6" name="Picture 5" descr="Screenshot for &quot;Confirm Exam Booking&quot; scrolled down to where the &quot;submit request&quot; button is visible">
            <a:extLst>
              <a:ext uri="{FF2B5EF4-FFF2-40B4-BE49-F238E27FC236}">
                <a16:creationId xmlns:a16="http://schemas.microsoft.com/office/drawing/2014/main" id="{8B25248A-B4E9-43C0-83F3-E06E4FFA1F55}"/>
              </a:ext>
            </a:extLst>
          </p:cNvPr>
          <p:cNvPicPr>
            <a:picLocks noChangeAspect="1"/>
          </p:cNvPicPr>
          <p:nvPr/>
        </p:nvPicPr>
        <p:blipFill rotWithShape="1">
          <a:blip r:embed="rId3"/>
          <a:srcRect r="27087"/>
          <a:stretch/>
        </p:blipFill>
        <p:spPr>
          <a:xfrm>
            <a:off x="7919040" y="2407210"/>
            <a:ext cx="3618357" cy="3540196"/>
          </a:xfrm>
          <a:prstGeom prst="rect">
            <a:avLst/>
          </a:prstGeom>
          <a:ln w="38100">
            <a:solidFill>
              <a:schemeClr val="bg1"/>
            </a:solidFill>
          </a:ln>
          <a:effectLst>
            <a:outerShdw blurRad="50800" dist="38100" dir="5400000" algn="t" rotWithShape="0">
              <a:prstClr val="black">
                <a:alpha val="40000"/>
              </a:prstClr>
            </a:outerShdw>
          </a:effectLst>
        </p:spPr>
      </p:pic>
      <p:sp>
        <p:nvSpPr>
          <p:cNvPr id="7" name="Arrow: Striped Right 6" descr="Red arrow pointing to the &quot;submit request&quot; button">
            <a:extLst>
              <a:ext uri="{FF2B5EF4-FFF2-40B4-BE49-F238E27FC236}">
                <a16:creationId xmlns:a16="http://schemas.microsoft.com/office/drawing/2014/main" id="{986489A3-5AD7-4F0B-89D9-559D91B7AED3}"/>
              </a:ext>
            </a:extLst>
          </p:cNvPr>
          <p:cNvSpPr/>
          <p:nvPr/>
        </p:nvSpPr>
        <p:spPr>
          <a:xfrm rot="7702978">
            <a:off x="10303064" y="4559172"/>
            <a:ext cx="429416" cy="333141"/>
          </a:xfrm>
          <a:prstGeom prst="stripedRightArrow">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dirty="0"/>
          </a:p>
        </p:txBody>
      </p:sp>
      <p:pic>
        <p:nvPicPr>
          <p:cNvPr id="8" name="Picture 7">
            <a:extLst>
              <a:ext uri="{FF2B5EF4-FFF2-40B4-BE49-F238E27FC236}">
                <a16:creationId xmlns:a16="http://schemas.microsoft.com/office/drawing/2014/main" id="{B50D0B7F-D5D1-49A3-AEA8-AD7DD7E5E513}"/>
              </a:ext>
              <a:ext uri="{C183D7F6-B498-43B3-948B-1728B52AA6E4}">
                <adec:decorative xmlns:adec="http://schemas.microsoft.com/office/drawing/2017/decorative" val="1"/>
              </a:ext>
            </a:extLst>
          </p:cNvPr>
          <p:cNvPicPr>
            <a:picLocks noChangeAspect="1"/>
          </p:cNvPicPr>
          <p:nvPr/>
        </p:nvPicPr>
        <p:blipFill>
          <a:blip r:embed="rId4"/>
          <a:stretch>
            <a:fillRect/>
          </a:stretch>
        </p:blipFill>
        <p:spPr>
          <a:xfrm>
            <a:off x="10650731" y="843381"/>
            <a:ext cx="1483394" cy="900632"/>
          </a:xfrm>
          <a:prstGeom prst="rect">
            <a:avLst/>
          </a:prstGeom>
        </p:spPr>
      </p:pic>
    </p:spTree>
    <p:extLst>
      <p:ext uri="{BB962C8B-B14F-4D97-AF65-F5344CB8AC3E}">
        <p14:creationId xmlns:p14="http://schemas.microsoft.com/office/powerpoint/2010/main" val="206951943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latin typeface="Montserrat" pitchFamily="2" charset="0"/>
              </a:rPr>
              <a:t>Still have questions?</a:t>
            </a:r>
          </a:p>
        </p:txBody>
      </p:sp>
      <p:sp>
        <p:nvSpPr>
          <p:cNvPr id="5" name="TextBox 4"/>
          <p:cNvSpPr txBox="1"/>
          <p:nvPr/>
        </p:nvSpPr>
        <p:spPr>
          <a:xfrm>
            <a:off x="1726163" y="2575248"/>
            <a:ext cx="4642378" cy="2308324"/>
          </a:xfrm>
          <a:prstGeom prst="rect">
            <a:avLst/>
          </a:prstGeom>
          <a:noFill/>
        </p:spPr>
        <p:txBody>
          <a:bodyPr wrap="square" rtlCol="0">
            <a:spAutoFit/>
          </a:bodyPr>
          <a:lstStyle/>
          <a:p>
            <a:r>
              <a:rPr lang="en-US" sz="2400" dirty="0">
                <a:solidFill>
                  <a:schemeClr val="bg1"/>
                </a:solidFill>
              </a:rPr>
              <a:t>If you have any more questions, or concerns about how to use the accommodate system, feel free to contact us directly at </a:t>
            </a:r>
            <a:r>
              <a:rPr lang="en-US" sz="2400" dirty="0">
                <a:solidFill>
                  <a:srgbClr val="FF0000"/>
                </a:solidFill>
                <a:hlinkClick r:id="rId2">
                  <a:extLst>
                    <a:ext uri="{A12FA001-AC4F-418D-AE19-62706E023703}">
                      <ahyp:hlinkClr xmlns:ahyp="http://schemas.microsoft.com/office/drawing/2018/hyperlinkcolor" val="tx"/>
                    </a:ext>
                  </a:extLst>
                </a:hlinkClick>
              </a:rPr>
              <a:t>myaccess@siue.edu</a:t>
            </a:r>
            <a:r>
              <a:rPr lang="en-US" sz="2400" dirty="0">
                <a:solidFill>
                  <a:srgbClr val="FF0000"/>
                </a:solidFill>
              </a:rPr>
              <a:t> </a:t>
            </a:r>
            <a:r>
              <a:rPr lang="en-US" sz="2400" dirty="0">
                <a:solidFill>
                  <a:schemeClr val="bg1"/>
                </a:solidFill>
              </a:rPr>
              <a:t>or by phone at 618.650.3726</a:t>
            </a:r>
          </a:p>
        </p:txBody>
      </p:sp>
      <p:pic>
        <p:nvPicPr>
          <p:cNvPr id="6" name="Picture 5">
            <a:extLst>
              <a:ext uri="{FF2B5EF4-FFF2-40B4-BE49-F238E27FC236}">
                <a16:creationId xmlns:a16="http://schemas.microsoft.com/office/drawing/2014/main" id="{17ECC8A4-DD04-4FA1-A680-DE0254230E87}"/>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10650731" y="843381"/>
            <a:ext cx="1483394" cy="900632"/>
          </a:xfrm>
          <a:prstGeom prst="rect">
            <a:avLst/>
          </a:prstGeom>
        </p:spPr>
      </p:pic>
      <p:pic>
        <p:nvPicPr>
          <p:cNvPr id="9" name="Content Placeholder 8" descr="A 3d person leaning against a question mark&#10;&#10;">
            <a:extLst>
              <a:ext uri="{FF2B5EF4-FFF2-40B4-BE49-F238E27FC236}">
                <a16:creationId xmlns:a16="http://schemas.microsoft.com/office/drawing/2014/main" id="{CFA278B7-1B48-4913-AF27-007BA60972EA}"/>
              </a:ext>
            </a:extLst>
          </p:cNvPr>
          <p:cNvPicPr>
            <a:picLocks noGrp="1" noChangeAspect="1"/>
          </p:cNvPicPr>
          <p:nvPr>
            <p:ph idx="1"/>
          </p:nvPr>
        </p:nvPicPr>
        <p:blipFill>
          <a:blip r:embed="rId4"/>
          <a:stretch>
            <a:fillRect/>
          </a:stretch>
        </p:blipFill>
        <p:spPr>
          <a:xfrm>
            <a:off x="6725090" y="1572772"/>
            <a:ext cx="3569092" cy="4759225"/>
          </a:xfrm>
          <a:effectLst/>
        </p:spPr>
      </p:pic>
    </p:spTree>
    <p:extLst>
      <p:ext uri="{BB962C8B-B14F-4D97-AF65-F5344CB8AC3E}">
        <p14:creationId xmlns:p14="http://schemas.microsoft.com/office/powerpoint/2010/main" val="352360810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latin typeface="Montserrat" pitchFamily="2" charset="0"/>
              </a:rPr>
              <a:t>ACCESS ANYWHERE!</a:t>
            </a:r>
          </a:p>
        </p:txBody>
      </p:sp>
      <p:sp>
        <p:nvSpPr>
          <p:cNvPr id="5" name="TextBox 4"/>
          <p:cNvSpPr txBox="1"/>
          <p:nvPr/>
        </p:nvSpPr>
        <p:spPr>
          <a:xfrm>
            <a:off x="1502228" y="2697348"/>
            <a:ext cx="3340360" cy="3785652"/>
          </a:xfrm>
          <a:prstGeom prst="rect">
            <a:avLst/>
          </a:prstGeom>
          <a:noFill/>
        </p:spPr>
        <p:txBody>
          <a:bodyPr wrap="square" rtlCol="0">
            <a:spAutoFit/>
          </a:bodyPr>
          <a:lstStyle/>
          <a:p>
            <a:pPr marL="285750" indent="-285750">
              <a:buFont typeface="Arial" panose="020B0604020202020204" pitchFamily="34" charset="0"/>
              <a:buChar char="•"/>
            </a:pPr>
            <a:r>
              <a:rPr lang="en-US" sz="1600" dirty="0">
                <a:solidFill>
                  <a:schemeClr val="bg1"/>
                </a:solidFill>
              </a:rPr>
              <a:t>Welcome to ACCESS! Our goal is to make utilizing and receiving resources and accommodations through our office as convenient as possible.  </a:t>
            </a:r>
            <a:br>
              <a:rPr lang="en-US" sz="1600" dirty="0">
                <a:solidFill>
                  <a:schemeClr val="bg1"/>
                </a:solidFill>
              </a:rPr>
            </a:br>
            <a:endParaRPr lang="en-US" sz="1600" dirty="0">
              <a:solidFill>
                <a:schemeClr val="bg1"/>
              </a:solidFill>
            </a:endParaRPr>
          </a:p>
          <a:p>
            <a:pPr marL="285750" indent="-285750">
              <a:buFont typeface="Arial" panose="020B0604020202020204" pitchFamily="34" charset="0"/>
              <a:buChar char="•"/>
            </a:pPr>
            <a:r>
              <a:rPr lang="en-US" sz="1600" dirty="0">
                <a:solidFill>
                  <a:schemeClr val="bg1"/>
                </a:solidFill>
              </a:rPr>
              <a:t>As such, our online platform Accommodate allows you to log on and set up accommodations, schedule tests, or set up appointments from your electronic device, wherever you have an internet connection!</a:t>
            </a:r>
          </a:p>
        </p:txBody>
      </p:sp>
      <p:pic>
        <p:nvPicPr>
          <p:cNvPr id="4" name="Content Placeholder 3" descr="Four students, two male, two female, on cell phones, tablets and laptops." title="Students on technology"/>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5359504" y="2697348"/>
            <a:ext cx="5240072" cy="2939553"/>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6" name="Picture 5">
            <a:extLst>
              <a:ext uri="{FF2B5EF4-FFF2-40B4-BE49-F238E27FC236}">
                <a16:creationId xmlns:a16="http://schemas.microsoft.com/office/drawing/2014/main" id="{3793624D-3203-41E8-8B09-C75B7506365E}"/>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10650731" y="843381"/>
            <a:ext cx="1483394" cy="900632"/>
          </a:xfrm>
          <a:prstGeom prst="rect">
            <a:avLst/>
          </a:prstGeom>
        </p:spPr>
      </p:pic>
    </p:spTree>
    <p:extLst>
      <p:ext uri="{BB962C8B-B14F-4D97-AF65-F5344CB8AC3E}">
        <p14:creationId xmlns:p14="http://schemas.microsoft.com/office/powerpoint/2010/main" val="371565092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itle 15">
            <a:extLst>
              <a:ext uri="{FF2B5EF4-FFF2-40B4-BE49-F238E27FC236}">
                <a16:creationId xmlns:a16="http://schemas.microsoft.com/office/drawing/2014/main" id="{69B24AAC-07E1-4B1B-AF44-AFC3FF0F7E38}"/>
              </a:ext>
            </a:extLst>
          </p:cNvPr>
          <p:cNvSpPr>
            <a:spLocks noGrp="1"/>
          </p:cNvSpPr>
          <p:nvPr>
            <p:ph type="title"/>
          </p:nvPr>
        </p:nvSpPr>
        <p:spPr/>
        <p:txBody>
          <a:bodyPr/>
          <a:lstStyle/>
          <a:p>
            <a:r>
              <a:rPr lang="en-US" b="1" dirty="0">
                <a:latin typeface="Montserrat" pitchFamily="2" charset="0"/>
              </a:rPr>
              <a:t>Log-in from ACCESS website</a:t>
            </a:r>
          </a:p>
        </p:txBody>
      </p:sp>
      <p:sp>
        <p:nvSpPr>
          <p:cNvPr id="5" name="TextBox 4"/>
          <p:cNvSpPr txBox="1"/>
          <p:nvPr/>
        </p:nvSpPr>
        <p:spPr>
          <a:xfrm>
            <a:off x="498294" y="2312919"/>
            <a:ext cx="3313262" cy="4093428"/>
          </a:xfrm>
          <a:prstGeom prst="rect">
            <a:avLst/>
          </a:prstGeom>
          <a:noFill/>
        </p:spPr>
        <p:txBody>
          <a:bodyPr wrap="square" lIns="91440" tIns="45720" rIns="91440" bIns="45720" rtlCol="0" anchor="t">
            <a:spAutoFit/>
          </a:bodyPr>
          <a:lstStyle/>
          <a:p>
            <a:pPr algn="ctr"/>
            <a:endParaRPr lang="en-US" dirty="0">
              <a:solidFill>
                <a:schemeClr val="bg1"/>
              </a:solidFill>
            </a:endParaRPr>
          </a:p>
          <a:p>
            <a:pPr marL="285750" indent="-285750">
              <a:buFont typeface="Arial" panose="020B0604020202020204" pitchFamily="34" charset="0"/>
              <a:buChar char="•"/>
            </a:pPr>
            <a:r>
              <a:rPr lang="en-US" sz="1600" dirty="0">
                <a:solidFill>
                  <a:schemeClr val="bg1"/>
                </a:solidFill>
              </a:rPr>
              <a:t>As part of the new process, your accommodations will all be facilitated through SIUE Accommodate. </a:t>
            </a:r>
          </a:p>
          <a:p>
            <a:endParaRPr lang="en-US" sz="1600" dirty="0"/>
          </a:p>
          <a:p>
            <a:pPr algn="ctr"/>
            <a:r>
              <a:rPr lang="en-US" b="1" dirty="0">
                <a:solidFill>
                  <a:srgbClr val="FF0000"/>
                </a:solidFill>
              </a:rPr>
              <a:t>To Log-In:</a:t>
            </a:r>
          </a:p>
          <a:p>
            <a:endParaRPr lang="en-US" sz="1600" dirty="0"/>
          </a:p>
          <a:p>
            <a:pPr marL="342900" indent="-342900">
              <a:buFont typeface="+mj-lt"/>
              <a:buAutoNum type="arabicPeriod"/>
            </a:pPr>
            <a:r>
              <a:rPr lang="en-US" sz="1600" dirty="0">
                <a:solidFill>
                  <a:schemeClr val="bg1"/>
                </a:solidFill>
              </a:rPr>
              <a:t>Go to our website at </a:t>
            </a:r>
            <a:r>
              <a:rPr lang="en-US" sz="1600" dirty="0">
                <a:solidFill>
                  <a:schemeClr val="bg1"/>
                </a:solidFill>
                <a:hlinkClick r:id="rId2">
                  <a:extLst>
                    <a:ext uri="{A12FA001-AC4F-418D-AE19-62706E023703}">
                      <ahyp:hlinkClr xmlns:ahyp="http://schemas.microsoft.com/office/drawing/2018/hyperlinkcolor" val="tx"/>
                    </a:ext>
                  </a:extLst>
                </a:hlinkClick>
              </a:rPr>
              <a:t>https://www.siue.edu/access/</a:t>
            </a:r>
            <a:r>
              <a:rPr lang="en-US" sz="1600" dirty="0">
                <a:solidFill>
                  <a:schemeClr val="bg1"/>
                </a:solidFill>
              </a:rPr>
              <a:t>. </a:t>
            </a:r>
          </a:p>
          <a:p>
            <a:endParaRPr lang="en-US" sz="1600" dirty="0">
              <a:solidFill>
                <a:schemeClr val="bg1"/>
              </a:solidFill>
            </a:endParaRPr>
          </a:p>
          <a:p>
            <a:r>
              <a:rPr lang="en-US" sz="1600" dirty="0">
                <a:solidFill>
                  <a:schemeClr val="bg1"/>
                </a:solidFill>
              </a:rPr>
              <a:t> </a:t>
            </a:r>
          </a:p>
          <a:p>
            <a:pPr marL="342900" indent="-342900">
              <a:buFont typeface="+mj-lt"/>
              <a:buAutoNum type="arabicPeriod" startAt="2"/>
            </a:pPr>
            <a:r>
              <a:rPr lang="en-US" sz="1600" dirty="0">
                <a:solidFill>
                  <a:schemeClr val="bg1"/>
                </a:solidFill>
              </a:rPr>
              <a:t>Select the “Accommodate Login" button.</a:t>
            </a:r>
            <a:br>
              <a:rPr lang="en-US" sz="1600" dirty="0"/>
            </a:br>
            <a:endParaRPr lang="en-US" sz="1600" dirty="0"/>
          </a:p>
        </p:txBody>
      </p:sp>
      <p:pic>
        <p:nvPicPr>
          <p:cNvPr id="10" name="Picture 9" descr="A screenshot of the ACCESS home page with a red arrow pointing to a button that reads &quot;Accommodate Login&quot;">
            <a:extLst>
              <a:ext uri="{FF2B5EF4-FFF2-40B4-BE49-F238E27FC236}">
                <a16:creationId xmlns:a16="http://schemas.microsoft.com/office/drawing/2014/main" id="{B7960159-A7D5-4BD2-AF19-6D6CF122F973}"/>
              </a:ext>
            </a:extLst>
          </p:cNvPr>
          <p:cNvPicPr/>
          <p:nvPr/>
        </p:nvPicPr>
        <p:blipFill>
          <a:blip r:embed="rId3"/>
          <a:srcRect/>
          <a:stretch/>
        </p:blipFill>
        <p:spPr bwMode="auto">
          <a:xfrm>
            <a:off x="4181946" y="2521809"/>
            <a:ext cx="6257788" cy="3582938"/>
          </a:xfrm>
          <a:prstGeom prst="rect">
            <a:avLst/>
          </a:prstGeom>
          <a:noFill/>
          <a:ln>
            <a:noFill/>
          </a:ln>
          <a:effectLst>
            <a:outerShdw blurRad="50800" dist="38100" dir="5400000" algn="t" rotWithShape="0">
              <a:prstClr val="black">
                <a:alpha val="40000"/>
              </a:prstClr>
            </a:outerShdw>
          </a:effectLst>
        </p:spPr>
      </p:pic>
      <p:pic>
        <p:nvPicPr>
          <p:cNvPr id="6" name="Picture 5">
            <a:extLst>
              <a:ext uri="{FF2B5EF4-FFF2-40B4-BE49-F238E27FC236}">
                <a16:creationId xmlns:a16="http://schemas.microsoft.com/office/drawing/2014/main" id="{D760CFA5-A176-4B03-B489-5821C0DFEEC6}"/>
              </a:ext>
              <a:ext uri="{C183D7F6-B498-43B3-948B-1728B52AA6E4}">
                <adec:decorative xmlns:adec="http://schemas.microsoft.com/office/drawing/2017/decorative" val="1"/>
              </a:ext>
            </a:extLst>
          </p:cNvPr>
          <p:cNvPicPr>
            <a:picLocks noChangeAspect="1"/>
          </p:cNvPicPr>
          <p:nvPr/>
        </p:nvPicPr>
        <p:blipFill>
          <a:blip r:embed="rId4"/>
          <a:stretch>
            <a:fillRect/>
          </a:stretch>
        </p:blipFill>
        <p:spPr>
          <a:xfrm>
            <a:off x="10650731" y="843381"/>
            <a:ext cx="1483394" cy="900632"/>
          </a:xfrm>
          <a:prstGeom prst="rect">
            <a:avLst/>
          </a:prstGeom>
        </p:spPr>
      </p:pic>
    </p:spTree>
    <p:extLst>
      <p:ext uri="{BB962C8B-B14F-4D97-AF65-F5344CB8AC3E}">
        <p14:creationId xmlns:p14="http://schemas.microsoft.com/office/powerpoint/2010/main" val="385356235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BBC8C636-A8C6-416D-8530-008EE493F703}"/>
              </a:ext>
            </a:extLst>
          </p:cNvPr>
          <p:cNvSpPr>
            <a:spLocks noGrp="1"/>
          </p:cNvSpPr>
          <p:nvPr>
            <p:ph type="title"/>
          </p:nvPr>
        </p:nvSpPr>
        <p:spPr/>
        <p:txBody>
          <a:bodyPr/>
          <a:lstStyle/>
          <a:p>
            <a:r>
              <a:rPr lang="en-US" b="1" dirty="0">
                <a:latin typeface="Montserrat" pitchFamily="2" charset="0"/>
              </a:rPr>
              <a:t>Log-in</a:t>
            </a:r>
          </a:p>
        </p:txBody>
      </p:sp>
      <p:sp>
        <p:nvSpPr>
          <p:cNvPr id="5" name="TextBox 4"/>
          <p:cNvSpPr txBox="1"/>
          <p:nvPr/>
        </p:nvSpPr>
        <p:spPr>
          <a:xfrm>
            <a:off x="777508" y="2823086"/>
            <a:ext cx="2604884" cy="1815882"/>
          </a:xfrm>
          <a:prstGeom prst="rect">
            <a:avLst/>
          </a:prstGeom>
          <a:noFill/>
        </p:spPr>
        <p:txBody>
          <a:bodyPr wrap="square" rtlCol="0">
            <a:spAutoFit/>
          </a:bodyPr>
          <a:lstStyle/>
          <a:p>
            <a:pPr marL="342900" indent="-342900">
              <a:buFont typeface="+mj-lt"/>
              <a:buAutoNum type="arabicPeriod" startAt="4"/>
            </a:pPr>
            <a:r>
              <a:rPr lang="en-US" sz="1600" dirty="0">
                <a:solidFill>
                  <a:schemeClr val="bg1"/>
                </a:solidFill>
              </a:rPr>
              <a:t>Click on the icon labeled "Student" and enter your e-ID and password just as you would for your email, Blackboard, or </a:t>
            </a:r>
            <a:r>
              <a:rPr lang="en-US" sz="1600" dirty="0" err="1">
                <a:solidFill>
                  <a:schemeClr val="bg1"/>
                </a:solidFill>
              </a:rPr>
              <a:t>CougarNet</a:t>
            </a:r>
            <a:r>
              <a:rPr lang="en-US" sz="1600" dirty="0">
                <a:solidFill>
                  <a:schemeClr val="bg1"/>
                </a:solidFill>
              </a:rPr>
              <a:t> access.</a:t>
            </a:r>
          </a:p>
        </p:txBody>
      </p:sp>
      <p:pic>
        <p:nvPicPr>
          <p:cNvPr id="3" name="Picture 2" descr="A screenshot of the Accommodate Home Page with a red arrow pointing to the button marked &quot;student&quot; under the header &quot;What type of user are you?&quot;">
            <a:extLst>
              <a:ext uri="{FF2B5EF4-FFF2-40B4-BE49-F238E27FC236}">
                <a16:creationId xmlns:a16="http://schemas.microsoft.com/office/drawing/2014/main" id="{30CD7C2F-EF10-43C5-8C11-2AE593C3D8B2}"/>
              </a:ext>
            </a:extLst>
          </p:cNvPr>
          <p:cNvPicPr>
            <a:picLocks noChangeAspect="1"/>
          </p:cNvPicPr>
          <p:nvPr/>
        </p:nvPicPr>
        <p:blipFill>
          <a:blip r:embed="rId2"/>
          <a:srcRect/>
          <a:stretch/>
        </p:blipFill>
        <p:spPr>
          <a:xfrm>
            <a:off x="3988429" y="2848476"/>
            <a:ext cx="6992001" cy="3088541"/>
          </a:xfrm>
          <a:prstGeom prst="rect">
            <a:avLst/>
          </a:prstGeom>
          <a:effectLst>
            <a:outerShdw blurRad="50800" dist="38100" dir="5400000" algn="t" rotWithShape="0">
              <a:prstClr val="black">
                <a:alpha val="40000"/>
              </a:prstClr>
            </a:outerShdw>
          </a:effectLst>
        </p:spPr>
      </p:pic>
      <p:pic>
        <p:nvPicPr>
          <p:cNvPr id="7" name="Picture 6">
            <a:extLst>
              <a:ext uri="{FF2B5EF4-FFF2-40B4-BE49-F238E27FC236}">
                <a16:creationId xmlns:a16="http://schemas.microsoft.com/office/drawing/2014/main" id="{5F587968-577B-4545-A850-B56E4F0045EA}"/>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10650731" y="843381"/>
            <a:ext cx="1483394" cy="900632"/>
          </a:xfrm>
          <a:prstGeom prst="rect">
            <a:avLst/>
          </a:prstGeom>
        </p:spPr>
      </p:pic>
    </p:spTree>
    <p:extLst>
      <p:ext uri="{BB962C8B-B14F-4D97-AF65-F5344CB8AC3E}">
        <p14:creationId xmlns:p14="http://schemas.microsoft.com/office/powerpoint/2010/main" val="171645020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Title 20">
            <a:extLst>
              <a:ext uri="{FF2B5EF4-FFF2-40B4-BE49-F238E27FC236}">
                <a16:creationId xmlns:a16="http://schemas.microsoft.com/office/drawing/2014/main" id="{25295895-613A-4FD6-92F9-184CEDA8A409}"/>
              </a:ext>
            </a:extLst>
          </p:cNvPr>
          <p:cNvSpPr>
            <a:spLocks noGrp="1"/>
          </p:cNvSpPr>
          <p:nvPr>
            <p:ph type="title"/>
          </p:nvPr>
        </p:nvSpPr>
        <p:spPr>
          <a:xfrm>
            <a:off x="1124203" y="633314"/>
            <a:ext cx="7729728" cy="1188720"/>
          </a:xfrm>
        </p:spPr>
        <p:txBody>
          <a:bodyPr/>
          <a:lstStyle/>
          <a:p>
            <a:r>
              <a:rPr lang="en-US" b="1" dirty="0">
                <a:latin typeface="Montserrat" pitchFamily="2" charset="0"/>
              </a:rPr>
              <a:t>Making a Semester request</a:t>
            </a:r>
          </a:p>
        </p:txBody>
      </p:sp>
      <p:sp>
        <p:nvSpPr>
          <p:cNvPr id="6" name="TextBox 5"/>
          <p:cNvSpPr txBox="1"/>
          <p:nvPr/>
        </p:nvSpPr>
        <p:spPr>
          <a:xfrm>
            <a:off x="1124203" y="2784529"/>
            <a:ext cx="2317749" cy="3046988"/>
          </a:xfrm>
          <a:prstGeom prst="rect">
            <a:avLst/>
          </a:prstGeom>
          <a:noFill/>
        </p:spPr>
        <p:txBody>
          <a:bodyPr wrap="square" rtlCol="0">
            <a:spAutoFit/>
          </a:bodyPr>
          <a:lstStyle/>
          <a:p>
            <a:pPr marL="342900" indent="-342900">
              <a:buFont typeface="+mj-lt"/>
              <a:buAutoNum type="arabicPeriod"/>
            </a:pPr>
            <a:r>
              <a:rPr lang="en-US" sz="1600" dirty="0">
                <a:solidFill>
                  <a:schemeClr val="bg1"/>
                </a:solidFill>
              </a:rPr>
              <a:t>Log-in to Accommodate. </a:t>
            </a:r>
          </a:p>
          <a:p>
            <a:pPr marL="342900" indent="-342900">
              <a:buFont typeface="+mj-lt"/>
              <a:buAutoNum type="arabicPeriod"/>
            </a:pPr>
            <a:endParaRPr lang="en-US" sz="1600" dirty="0">
              <a:solidFill>
                <a:schemeClr val="bg1"/>
              </a:solidFill>
            </a:endParaRPr>
          </a:p>
          <a:p>
            <a:pPr marL="342900" indent="-342900">
              <a:buFont typeface="+mj-lt"/>
              <a:buAutoNum type="arabicPeriod"/>
            </a:pPr>
            <a:r>
              <a:rPr lang="en-US" sz="1600" dirty="0">
                <a:solidFill>
                  <a:schemeClr val="bg1"/>
                </a:solidFill>
              </a:rPr>
              <a:t>Click on the second tab marked "Accommodation.”</a:t>
            </a:r>
          </a:p>
          <a:p>
            <a:pPr marL="342900" indent="-342900">
              <a:buFont typeface="+mj-lt"/>
              <a:buAutoNum type="arabicPeriod"/>
            </a:pPr>
            <a:endParaRPr lang="en-US" sz="1600" dirty="0">
              <a:solidFill>
                <a:schemeClr val="bg1"/>
              </a:solidFill>
            </a:endParaRPr>
          </a:p>
          <a:p>
            <a:pPr marL="342900" indent="-342900">
              <a:buFont typeface="+mj-lt"/>
              <a:buAutoNum type="arabicPeriod"/>
            </a:pPr>
            <a:r>
              <a:rPr lang="en-US" sz="1600" dirty="0">
                <a:solidFill>
                  <a:schemeClr val="bg1"/>
                </a:solidFill>
              </a:rPr>
              <a:t>Select the option "Semester Request.”</a:t>
            </a:r>
          </a:p>
          <a:p>
            <a:pPr marL="342900" indent="-342900">
              <a:buFont typeface="+mj-lt"/>
              <a:buAutoNum type="arabicPeriod"/>
            </a:pPr>
            <a:endParaRPr lang="en-US" sz="1600" dirty="0">
              <a:solidFill>
                <a:schemeClr val="bg1"/>
              </a:solidFill>
            </a:endParaRPr>
          </a:p>
          <a:p>
            <a:pPr marL="342900" indent="-342900">
              <a:buFont typeface="+mj-lt"/>
              <a:buAutoNum type="arabicPeriod"/>
            </a:pPr>
            <a:r>
              <a:rPr lang="en-US" sz="1600" dirty="0">
                <a:solidFill>
                  <a:schemeClr val="bg1"/>
                </a:solidFill>
              </a:rPr>
              <a:t>Select “Add New.”</a:t>
            </a:r>
          </a:p>
        </p:txBody>
      </p:sp>
      <p:pic>
        <p:nvPicPr>
          <p:cNvPr id="8" name="Picture 7" descr="Screenshot of Accommodate with 'Accommodations' section open">
            <a:extLst>
              <a:ext uri="{FF2B5EF4-FFF2-40B4-BE49-F238E27FC236}">
                <a16:creationId xmlns:a16="http://schemas.microsoft.com/office/drawing/2014/main" id="{DC819DD3-1E1C-431B-8EB4-ECEE1959753D}"/>
              </a:ext>
            </a:extLst>
          </p:cNvPr>
          <p:cNvPicPr>
            <a:picLocks noChangeAspect="1"/>
          </p:cNvPicPr>
          <p:nvPr/>
        </p:nvPicPr>
        <p:blipFill rotWithShape="1">
          <a:blip r:embed="rId2"/>
          <a:srcRect r="35030"/>
          <a:stretch/>
        </p:blipFill>
        <p:spPr>
          <a:xfrm>
            <a:off x="4706209" y="2271055"/>
            <a:ext cx="6402231" cy="3889270"/>
          </a:xfrm>
          <a:prstGeom prst="rect">
            <a:avLst/>
          </a:prstGeom>
          <a:ln w="19050">
            <a:solidFill>
              <a:schemeClr val="bg1"/>
            </a:solidFill>
          </a:ln>
          <a:effectLst>
            <a:outerShdw blurRad="50800" dist="38100" dir="5400000" algn="t" rotWithShape="0">
              <a:prstClr val="black">
                <a:alpha val="40000"/>
              </a:prstClr>
            </a:outerShdw>
          </a:effectLst>
        </p:spPr>
      </p:pic>
      <p:sp>
        <p:nvSpPr>
          <p:cNvPr id="11" name="Arrow: Striped Right 10">
            <a:extLst>
              <a:ext uri="{FF2B5EF4-FFF2-40B4-BE49-F238E27FC236}">
                <a16:creationId xmlns:a16="http://schemas.microsoft.com/office/drawing/2014/main" id="{C00BACC2-F50E-4723-BA0A-49986BC01FD6}"/>
              </a:ext>
              <a:ext uri="{C183D7F6-B498-43B3-948B-1728B52AA6E4}">
                <adec:decorative xmlns:adec="http://schemas.microsoft.com/office/drawing/2017/decorative" val="1"/>
              </a:ext>
            </a:extLst>
          </p:cNvPr>
          <p:cNvSpPr/>
          <p:nvPr/>
        </p:nvSpPr>
        <p:spPr>
          <a:xfrm>
            <a:off x="4156733" y="2717267"/>
            <a:ext cx="365760" cy="137160"/>
          </a:xfrm>
          <a:prstGeom prst="stripedRightArrow">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dirty="0"/>
          </a:p>
        </p:txBody>
      </p:sp>
      <p:sp>
        <p:nvSpPr>
          <p:cNvPr id="13" name="Arrow: Striped Right 12">
            <a:extLst>
              <a:ext uri="{FF2B5EF4-FFF2-40B4-BE49-F238E27FC236}">
                <a16:creationId xmlns:a16="http://schemas.microsoft.com/office/drawing/2014/main" id="{2045E97B-F0C1-470E-86EF-999D96565757}"/>
              </a:ext>
              <a:ext uri="{C183D7F6-B498-43B3-948B-1728B52AA6E4}">
                <adec:decorative xmlns:adec="http://schemas.microsoft.com/office/drawing/2017/decorative" val="1"/>
              </a:ext>
            </a:extLst>
          </p:cNvPr>
          <p:cNvSpPr/>
          <p:nvPr/>
        </p:nvSpPr>
        <p:spPr>
          <a:xfrm>
            <a:off x="4156733" y="3633497"/>
            <a:ext cx="365760" cy="137160"/>
          </a:xfrm>
          <a:prstGeom prst="stripedRightArrow">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24" name="Arrow: Striped Right 23">
            <a:extLst>
              <a:ext uri="{FF2B5EF4-FFF2-40B4-BE49-F238E27FC236}">
                <a16:creationId xmlns:a16="http://schemas.microsoft.com/office/drawing/2014/main" id="{AA2CD356-B188-447E-BAD6-5AEA67963559}"/>
              </a:ext>
              <a:ext uri="{C183D7F6-B498-43B3-948B-1728B52AA6E4}">
                <adec:decorative xmlns:adec="http://schemas.microsoft.com/office/drawing/2017/decorative" val="1"/>
              </a:ext>
            </a:extLst>
          </p:cNvPr>
          <p:cNvSpPr/>
          <p:nvPr/>
        </p:nvSpPr>
        <p:spPr>
          <a:xfrm rot="19152769">
            <a:off x="6004946" y="5826875"/>
            <a:ext cx="365760" cy="137160"/>
          </a:xfrm>
          <a:prstGeom prst="stripedRightArrow">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pic>
        <p:nvPicPr>
          <p:cNvPr id="28" name="Graphic 27">
            <a:extLst>
              <a:ext uri="{FF2B5EF4-FFF2-40B4-BE49-F238E27FC236}">
                <a16:creationId xmlns:a16="http://schemas.microsoft.com/office/drawing/2014/main" id="{447649B1-417E-4CB9-B477-A814C21F02A6}"/>
              </a:ext>
              <a:ext uri="{C183D7F6-B498-43B3-948B-1728B52AA6E4}">
                <adec:decorative xmlns:adec="http://schemas.microsoft.com/office/drawing/2017/decorative" val="1"/>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3625668" y="2619745"/>
            <a:ext cx="365760" cy="365760"/>
          </a:xfrm>
          <a:prstGeom prst="rect">
            <a:avLst/>
          </a:prstGeom>
        </p:spPr>
      </p:pic>
      <p:pic>
        <p:nvPicPr>
          <p:cNvPr id="30" name="Graphic 29">
            <a:extLst>
              <a:ext uri="{FF2B5EF4-FFF2-40B4-BE49-F238E27FC236}">
                <a16:creationId xmlns:a16="http://schemas.microsoft.com/office/drawing/2014/main" id="{FC91D065-531F-4C5D-A1D5-2AB5130F0773}"/>
              </a:ext>
              <a:ext uri="{C183D7F6-B498-43B3-948B-1728B52AA6E4}">
                <adec:decorative xmlns:adec="http://schemas.microsoft.com/office/drawing/2017/decorative" val="1"/>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3625668" y="3519197"/>
            <a:ext cx="365760" cy="365760"/>
          </a:xfrm>
          <a:prstGeom prst="rect">
            <a:avLst/>
          </a:prstGeom>
        </p:spPr>
      </p:pic>
      <p:pic>
        <p:nvPicPr>
          <p:cNvPr id="32" name="Graphic 31">
            <a:extLst>
              <a:ext uri="{FF2B5EF4-FFF2-40B4-BE49-F238E27FC236}">
                <a16:creationId xmlns:a16="http://schemas.microsoft.com/office/drawing/2014/main" id="{230412D0-7D2A-46A8-8531-7E9CDB0F7AC3}"/>
              </a:ext>
              <a:ext uri="{C183D7F6-B498-43B3-948B-1728B52AA6E4}">
                <adec:decorative xmlns:adec="http://schemas.microsoft.com/office/drawing/2017/decorative" val="1"/>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5638800" y="5977445"/>
            <a:ext cx="365760" cy="365760"/>
          </a:xfrm>
          <a:prstGeom prst="rect">
            <a:avLst/>
          </a:prstGeom>
        </p:spPr>
      </p:pic>
      <p:pic>
        <p:nvPicPr>
          <p:cNvPr id="12" name="Picture 11">
            <a:extLst>
              <a:ext uri="{FF2B5EF4-FFF2-40B4-BE49-F238E27FC236}">
                <a16:creationId xmlns:a16="http://schemas.microsoft.com/office/drawing/2014/main" id="{107C41C7-081B-4351-A7EF-049637B4B4C5}"/>
              </a:ext>
              <a:ext uri="{C183D7F6-B498-43B3-948B-1728B52AA6E4}">
                <adec:decorative xmlns:adec="http://schemas.microsoft.com/office/drawing/2017/decorative" val="1"/>
              </a:ext>
            </a:extLst>
          </p:cNvPr>
          <p:cNvPicPr>
            <a:picLocks noChangeAspect="1"/>
          </p:cNvPicPr>
          <p:nvPr/>
        </p:nvPicPr>
        <p:blipFill>
          <a:blip r:embed="rId9"/>
          <a:stretch>
            <a:fillRect/>
          </a:stretch>
        </p:blipFill>
        <p:spPr>
          <a:xfrm>
            <a:off x="10650731" y="843381"/>
            <a:ext cx="1483394" cy="900632"/>
          </a:xfrm>
          <a:prstGeom prst="rect">
            <a:avLst/>
          </a:prstGeom>
        </p:spPr>
      </p:pic>
    </p:spTree>
    <p:extLst>
      <p:ext uri="{BB962C8B-B14F-4D97-AF65-F5344CB8AC3E}">
        <p14:creationId xmlns:p14="http://schemas.microsoft.com/office/powerpoint/2010/main" val="303045170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76381" y="738021"/>
            <a:ext cx="9613861" cy="1080938"/>
          </a:xfrm>
        </p:spPr>
        <p:txBody>
          <a:bodyPr/>
          <a:lstStyle/>
          <a:p>
            <a:r>
              <a:rPr lang="en-US" b="1" dirty="0">
                <a:latin typeface="Montserrat" pitchFamily="2" charset="0"/>
              </a:rPr>
              <a:t>Making a Semester request part 2</a:t>
            </a:r>
          </a:p>
        </p:txBody>
      </p:sp>
      <p:sp>
        <p:nvSpPr>
          <p:cNvPr id="12" name="TextBox 11"/>
          <p:cNvSpPr txBox="1"/>
          <p:nvPr/>
        </p:nvSpPr>
        <p:spPr>
          <a:xfrm>
            <a:off x="1176381" y="3013501"/>
            <a:ext cx="3023118" cy="1077218"/>
          </a:xfrm>
          <a:prstGeom prst="rect">
            <a:avLst/>
          </a:prstGeom>
          <a:noFill/>
        </p:spPr>
        <p:txBody>
          <a:bodyPr wrap="square" rtlCol="0">
            <a:spAutoFit/>
          </a:bodyPr>
          <a:lstStyle/>
          <a:p>
            <a:pPr marL="342900" indent="-342900">
              <a:buFont typeface="+mj-lt"/>
              <a:buAutoNum type="arabicPeriod" startAt="5"/>
            </a:pPr>
            <a:r>
              <a:rPr lang="en-US" sz="1600" dirty="0">
                <a:solidFill>
                  <a:schemeClr val="bg1"/>
                </a:solidFill>
              </a:rPr>
              <a:t>On the next screen, select the semester for which you are requesting accommodations.</a:t>
            </a:r>
          </a:p>
        </p:txBody>
      </p:sp>
      <p:pic>
        <p:nvPicPr>
          <p:cNvPr id="4" name="Picture 3" descr="Screenshot of Semester Request screen with a red arrow pointing toward a drop down for &quot;Semester&quot;">
            <a:extLst>
              <a:ext uri="{FF2B5EF4-FFF2-40B4-BE49-F238E27FC236}">
                <a16:creationId xmlns:a16="http://schemas.microsoft.com/office/drawing/2014/main" id="{7E020712-9DFD-48F9-8531-0EFA30B23C22}"/>
              </a:ext>
            </a:extLst>
          </p:cNvPr>
          <p:cNvPicPr>
            <a:picLocks noChangeAspect="1"/>
          </p:cNvPicPr>
          <p:nvPr/>
        </p:nvPicPr>
        <p:blipFill>
          <a:blip r:embed="rId2"/>
          <a:stretch>
            <a:fillRect/>
          </a:stretch>
        </p:blipFill>
        <p:spPr>
          <a:xfrm>
            <a:off x="4661137" y="2601103"/>
            <a:ext cx="6267180" cy="3256424"/>
          </a:xfrm>
          <a:prstGeom prst="rect">
            <a:avLst/>
          </a:prstGeom>
          <a:ln w="28575">
            <a:solidFill>
              <a:schemeClr val="bg1"/>
            </a:solidFill>
          </a:ln>
          <a:effectLst>
            <a:outerShdw blurRad="50800" dist="38100" dir="5400000" algn="t" rotWithShape="0">
              <a:prstClr val="black">
                <a:alpha val="40000"/>
              </a:prstClr>
            </a:outerShdw>
          </a:effectLst>
        </p:spPr>
      </p:pic>
      <p:sp>
        <p:nvSpPr>
          <p:cNvPr id="11" name="Arrow: Striped Right 10" descr="Screenshot of Accommodate &quot;Semester Request&quot; screen with a red arrow pointing toward a drop down menu for &quot;semester">
            <a:extLst>
              <a:ext uri="{FF2B5EF4-FFF2-40B4-BE49-F238E27FC236}">
                <a16:creationId xmlns:a16="http://schemas.microsoft.com/office/drawing/2014/main" id="{9A5B7DC8-55B2-4ABC-95E8-3EE8CC77180E}"/>
              </a:ext>
            </a:extLst>
          </p:cNvPr>
          <p:cNvSpPr/>
          <p:nvPr/>
        </p:nvSpPr>
        <p:spPr>
          <a:xfrm rot="13777688">
            <a:off x="5614828" y="5116033"/>
            <a:ext cx="457200" cy="274320"/>
          </a:xfrm>
          <a:prstGeom prst="stripedRightArrow">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pic>
        <p:nvPicPr>
          <p:cNvPr id="6" name="Picture 5">
            <a:extLst>
              <a:ext uri="{FF2B5EF4-FFF2-40B4-BE49-F238E27FC236}">
                <a16:creationId xmlns:a16="http://schemas.microsoft.com/office/drawing/2014/main" id="{66EEE5D8-A662-4AEB-B300-10471DC09171}"/>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10650731" y="843381"/>
            <a:ext cx="1483394" cy="900632"/>
          </a:xfrm>
          <a:prstGeom prst="rect">
            <a:avLst/>
          </a:prstGeom>
        </p:spPr>
      </p:pic>
    </p:spTree>
    <p:extLst>
      <p:ext uri="{BB962C8B-B14F-4D97-AF65-F5344CB8AC3E}">
        <p14:creationId xmlns:p14="http://schemas.microsoft.com/office/powerpoint/2010/main" val="408233428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98217" y="789074"/>
            <a:ext cx="9613861" cy="1080938"/>
          </a:xfrm>
        </p:spPr>
        <p:txBody>
          <a:bodyPr/>
          <a:lstStyle/>
          <a:p>
            <a:r>
              <a:rPr lang="en-US" b="1" dirty="0">
                <a:latin typeface="Montserrat" pitchFamily="2" charset="0"/>
              </a:rPr>
              <a:t>Making a Semester request part 3</a:t>
            </a:r>
          </a:p>
        </p:txBody>
      </p:sp>
      <p:sp>
        <p:nvSpPr>
          <p:cNvPr id="10" name="TextBox 9"/>
          <p:cNvSpPr txBox="1"/>
          <p:nvPr/>
        </p:nvSpPr>
        <p:spPr>
          <a:xfrm>
            <a:off x="1175656" y="2638425"/>
            <a:ext cx="4790138" cy="4278094"/>
          </a:xfrm>
          <a:prstGeom prst="rect">
            <a:avLst/>
          </a:prstGeom>
          <a:noFill/>
        </p:spPr>
        <p:txBody>
          <a:bodyPr wrap="square" rtlCol="0">
            <a:spAutoFit/>
          </a:bodyPr>
          <a:lstStyle/>
          <a:p>
            <a:pPr marL="342900" indent="-342900">
              <a:buFont typeface="+mj-lt"/>
              <a:buAutoNum type="arabicPeriod" startAt="6"/>
            </a:pPr>
            <a:r>
              <a:rPr lang="en-US" sz="1600" dirty="0">
                <a:solidFill>
                  <a:schemeClr val="bg1"/>
                </a:solidFill>
              </a:rPr>
              <a:t>A list of your courses for that semester should then appear on the right. Click the button listed "Review The Renewal.”</a:t>
            </a:r>
          </a:p>
          <a:p>
            <a:pPr marL="800100" lvl="1" indent="-342900">
              <a:buFont typeface="Arial" panose="020B0604020202020204" pitchFamily="34" charset="0"/>
              <a:buChar char="•"/>
            </a:pPr>
            <a:endParaRPr lang="en-US" sz="1600" dirty="0">
              <a:solidFill>
                <a:schemeClr val="bg1"/>
              </a:solidFill>
            </a:endParaRPr>
          </a:p>
          <a:p>
            <a:pPr marL="800100" lvl="1" indent="-342900">
              <a:buFont typeface="Arial" panose="020B0604020202020204" pitchFamily="34" charset="0"/>
              <a:buChar char="•"/>
            </a:pPr>
            <a:r>
              <a:rPr lang="en-US" sz="1600" dirty="0">
                <a:solidFill>
                  <a:schemeClr val="bg1"/>
                </a:solidFill>
              </a:rPr>
              <a:t>If you select </a:t>
            </a:r>
            <a:r>
              <a:rPr lang="en-US" sz="1600" b="1" dirty="0">
                <a:solidFill>
                  <a:schemeClr val="bg1"/>
                </a:solidFill>
              </a:rPr>
              <a:t>"Submit For All Accommodations," </a:t>
            </a:r>
            <a:r>
              <a:rPr lang="en-US" sz="1600" dirty="0">
                <a:solidFill>
                  <a:schemeClr val="bg1"/>
                </a:solidFill>
              </a:rPr>
              <a:t>this will indicate that you intend to use all your approved accommodations in every class in which you have enrolled this semester.</a:t>
            </a:r>
          </a:p>
          <a:p>
            <a:pPr marL="800100" lvl="1" indent="-342900">
              <a:buFont typeface="Arial" panose="020B0604020202020204" pitchFamily="34" charset="0"/>
              <a:buChar char="•"/>
            </a:pPr>
            <a:endParaRPr lang="en-US" sz="1600" dirty="0">
              <a:solidFill>
                <a:schemeClr val="bg1"/>
              </a:solidFill>
            </a:endParaRPr>
          </a:p>
          <a:p>
            <a:pPr marL="800100" lvl="1" indent="-342900">
              <a:buFont typeface="Arial" panose="020B0604020202020204" pitchFamily="34" charset="0"/>
              <a:buChar char="•"/>
            </a:pPr>
            <a:r>
              <a:rPr lang="en-US" sz="1600" dirty="0">
                <a:solidFill>
                  <a:schemeClr val="bg1"/>
                </a:solidFill>
              </a:rPr>
              <a:t>If you select </a:t>
            </a:r>
            <a:r>
              <a:rPr lang="en-US" sz="1600" b="1" dirty="0">
                <a:solidFill>
                  <a:schemeClr val="bg1"/>
                </a:solidFill>
              </a:rPr>
              <a:t>"Review The Renewal," </a:t>
            </a:r>
            <a:r>
              <a:rPr lang="en-US" sz="1600" dirty="0">
                <a:solidFill>
                  <a:schemeClr val="bg1"/>
                </a:solidFill>
              </a:rPr>
              <a:t>this will give you an opportunity to more selectively pick and choose which accommodations you intend to use in each individual class.</a:t>
            </a:r>
          </a:p>
          <a:p>
            <a:pPr marL="800100" lvl="1" indent="-342900">
              <a:buFont typeface="+mj-lt"/>
              <a:buAutoNum type="arabicPeriod" startAt="6"/>
            </a:pPr>
            <a:endParaRPr lang="en-US" sz="1600" dirty="0">
              <a:solidFill>
                <a:schemeClr val="bg1"/>
              </a:solidFill>
            </a:endParaRPr>
          </a:p>
          <a:p>
            <a:pPr marL="800100" lvl="1" indent="-342900">
              <a:buFont typeface="+mj-lt"/>
              <a:buAutoNum type="arabicPeriod" startAt="6"/>
            </a:pPr>
            <a:endParaRPr lang="en-US" sz="1600" dirty="0">
              <a:solidFill>
                <a:schemeClr val="bg1"/>
              </a:solidFill>
            </a:endParaRPr>
          </a:p>
        </p:txBody>
      </p:sp>
      <p:pic>
        <p:nvPicPr>
          <p:cNvPr id="3074" name="Picture 2" descr="Image preview">
            <a:extLst>
              <a:ext uri="{FF2B5EF4-FFF2-40B4-BE49-F238E27FC236}">
                <a16:creationId xmlns:a16="http://schemas.microsoft.com/office/drawing/2014/main" id="{58C072CC-B1DE-4C25-98C3-0D635D31D409}"/>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r="27365"/>
          <a:stretch/>
        </p:blipFill>
        <p:spPr bwMode="auto">
          <a:xfrm>
            <a:off x="6295690" y="2391355"/>
            <a:ext cx="4616388" cy="3825275"/>
          </a:xfrm>
          <a:prstGeom prst="rect">
            <a:avLst/>
          </a:prstGeom>
          <a:noFill/>
          <a:ln w="19050">
            <a:solidFill>
              <a:schemeClr val="bg1"/>
            </a:solidFill>
          </a:ln>
          <a:effectLst>
            <a:outerShdw blurRad="50800" dist="38100" dir="5400000" algn="t" rotWithShape="0">
              <a:prstClr val="black">
                <a:alpha val="40000"/>
              </a:prstClr>
            </a:outerShdw>
          </a:effectLst>
          <a:extLst>
            <a:ext uri="{909E8E84-426E-40DD-AFC4-6F175D3DCCD1}">
              <a14:hiddenFill xmlns:a14="http://schemas.microsoft.com/office/drawing/2010/main">
                <a:solidFill>
                  <a:srgbClr val="FFFFFF"/>
                </a:solidFill>
              </a14:hiddenFill>
            </a:ext>
          </a:extLst>
        </p:spPr>
      </p:pic>
      <p:sp>
        <p:nvSpPr>
          <p:cNvPr id="8" name="Arrow: Striped Right 7" descr="Screenshot of the Semester Request screen with a red arrow pointing to a button labeled &quot;review the renewal&quot;">
            <a:extLst>
              <a:ext uri="{FF2B5EF4-FFF2-40B4-BE49-F238E27FC236}">
                <a16:creationId xmlns:a16="http://schemas.microsoft.com/office/drawing/2014/main" id="{8D343035-A5C3-4E18-8957-CDD4F0EF76E1}"/>
              </a:ext>
            </a:extLst>
          </p:cNvPr>
          <p:cNvSpPr/>
          <p:nvPr/>
        </p:nvSpPr>
        <p:spPr>
          <a:xfrm rot="8850208">
            <a:off x="9791501" y="4054085"/>
            <a:ext cx="548640" cy="274320"/>
          </a:xfrm>
          <a:prstGeom prst="stripedRightArrow">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pic>
        <p:nvPicPr>
          <p:cNvPr id="6" name="Picture 5">
            <a:extLst>
              <a:ext uri="{FF2B5EF4-FFF2-40B4-BE49-F238E27FC236}">
                <a16:creationId xmlns:a16="http://schemas.microsoft.com/office/drawing/2014/main" id="{235409A4-3919-4AB4-AA5C-1153E10B5495}"/>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10650731" y="843381"/>
            <a:ext cx="1483394" cy="900632"/>
          </a:xfrm>
          <a:prstGeom prst="rect">
            <a:avLst/>
          </a:prstGeom>
        </p:spPr>
      </p:pic>
    </p:spTree>
    <p:extLst>
      <p:ext uri="{BB962C8B-B14F-4D97-AF65-F5344CB8AC3E}">
        <p14:creationId xmlns:p14="http://schemas.microsoft.com/office/powerpoint/2010/main" val="245083974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latin typeface="Montserrat" pitchFamily="2" charset="0"/>
              </a:rPr>
              <a:t>Making a Semester request part 4</a:t>
            </a:r>
          </a:p>
        </p:txBody>
      </p:sp>
      <p:sp>
        <p:nvSpPr>
          <p:cNvPr id="8" name="TextBox 7"/>
          <p:cNvSpPr txBox="1"/>
          <p:nvPr/>
        </p:nvSpPr>
        <p:spPr>
          <a:xfrm>
            <a:off x="680321" y="2598574"/>
            <a:ext cx="5033640" cy="2831544"/>
          </a:xfrm>
          <a:prstGeom prst="rect">
            <a:avLst/>
          </a:prstGeom>
          <a:noFill/>
        </p:spPr>
        <p:txBody>
          <a:bodyPr wrap="square" rtlCol="0">
            <a:spAutoFit/>
          </a:bodyPr>
          <a:lstStyle/>
          <a:p>
            <a:pPr marL="342900" indent="-342900">
              <a:buFont typeface="+mj-lt"/>
              <a:buAutoNum type="arabicPeriod" startAt="7"/>
            </a:pPr>
            <a:r>
              <a:rPr lang="en-US" sz="1600" dirty="0">
                <a:solidFill>
                  <a:schemeClr val="bg1"/>
                </a:solidFill>
              </a:rPr>
              <a:t>Once you have made your decisions, click the "Submit" button.  ACCESS will then be notified that you would like to use your currently approved accommodations for the upcoming semester. </a:t>
            </a:r>
          </a:p>
          <a:p>
            <a:pPr marL="285750" indent="-285750">
              <a:buFont typeface="Arial" panose="020B0604020202020204" pitchFamily="34" charset="0"/>
              <a:buChar char="•"/>
            </a:pPr>
            <a:endParaRPr lang="en-US" sz="1600" dirty="0">
              <a:solidFill>
                <a:schemeClr val="bg1"/>
              </a:solidFill>
            </a:endParaRPr>
          </a:p>
          <a:p>
            <a:pPr marL="342900" indent="-342900">
              <a:buFont typeface="+mj-lt"/>
              <a:buAutoNum type="arabicPeriod" startAt="8"/>
            </a:pPr>
            <a:r>
              <a:rPr lang="en-US" sz="1600" dirty="0">
                <a:solidFill>
                  <a:schemeClr val="bg1"/>
                </a:solidFill>
              </a:rPr>
              <a:t>After we review your requests, we will proceed with notifying both you and your chosen instructors of your approved accommodations, as well as the role(s) of each party going forward.</a:t>
            </a:r>
          </a:p>
          <a:p>
            <a:pPr marL="285750" indent="-285750">
              <a:buFont typeface="Arial" panose="020B0604020202020204" pitchFamily="34" charset="0"/>
              <a:buChar char="•"/>
            </a:pPr>
            <a:endParaRPr lang="en-US" dirty="0">
              <a:solidFill>
                <a:schemeClr val="bg1"/>
              </a:solidFill>
            </a:endParaRPr>
          </a:p>
        </p:txBody>
      </p:sp>
      <p:pic>
        <p:nvPicPr>
          <p:cNvPr id="1026" name="Picture 2" descr="Screenshot of semester and classes selected with a button labeled &quot;submit&quot; at the bottom.">
            <a:extLst>
              <a:ext uri="{FF2B5EF4-FFF2-40B4-BE49-F238E27FC236}">
                <a16:creationId xmlns:a16="http://schemas.microsoft.com/office/drawing/2014/main" id="{B04A3ECC-9DF4-4B87-ADC4-F10B03BFF8FF}"/>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3127" r="35361" b="3020"/>
          <a:stretch/>
        </p:blipFill>
        <p:spPr bwMode="auto">
          <a:xfrm>
            <a:off x="6944967" y="2681056"/>
            <a:ext cx="4285286" cy="3454273"/>
          </a:xfrm>
          <a:prstGeom prst="rect">
            <a:avLst/>
          </a:prstGeom>
          <a:noFill/>
          <a:ln w="38100">
            <a:solidFill>
              <a:schemeClr val="bg1"/>
            </a:solidFill>
          </a:ln>
          <a:effectLst>
            <a:outerShdw blurRad="50800" dist="38100" dir="5400000" algn="t" rotWithShape="0">
              <a:prstClr val="black">
                <a:alpha val="40000"/>
              </a:prstClr>
            </a:outerShdw>
          </a:effectLst>
          <a:extLst>
            <a:ext uri="{909E8E84-426E-40DD-AFC4-6F175D3DCCD1}">
              <a14:hiddenFill xmlns:a14="http://schemas.microsoft.com/office/drawing/2010/main">
                <a:solidFill>
                  <a:srgbClr val="FFFFFF"/>
                </a:solidFill>
              </a14:hiddenFill>
            </a:ext>
          </a:extLst>
        </p:spPr>
      </p:pic>
      <p:sp>
        <p:nvSpPr>
          <p:cNvPr id="9" name="Arrow: Striped Right 8">
            <a:extLst>
              <a:ext uri="{FF2B5EF4-FFF2-40B4-BE49-F238E27FC236}">
                <a16:creationId xmlns:a16="http://schemas.microsoft.com/office/drawing/2014/main" id="{8135F832-D54D-470C-A409-49A2D2B9F541}"/>
              </a:ext>
              <a:ext uri="{C183D7F6-B498-43B3-948B-1728B52AA6E4}">
                <adec:decorative xmlns:adec="http://schemas.microsoft.com/office/drawing/2017/decorative" val="1"/>
              </a:ext>
            </a:extLst>
          </p:cNvPr>
          <p:cNvSpPr/>
          <p:nvPr/>
        </p:nvSpPr>
        <p:spPr>
          <a:xfrm rot="2246659">
            <a:off x="6094854" y="5385078"/>
            <a:ext cx="782894" cy="357336"/>
          </a:xfrm>
          <a:prstGeom prst="stripedRightArrow">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pic>
        <p:nvPicPr>
          <p:cNvPr id="6" name="Picture 5">
            <a:extLst>
              <a:ext uri="{FF2B5EF4-FFF2-40B4-BE49-F238E27FC236}">
                <a16:creationId xmlns:a16="http://schemas.microsoft.com/office/drawing/2014/main" id="{73A3F510-EF1F-4A47-AE55-28304063AB01}"/>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10650731" y="843381"/>
            <a:ext cx="1483394" cy="900632"/>
          </a:xfrm>
          <a:prstGeom prst="rect">
            <a:avLst/>
          </a:prstGeom>
        </p:spPr>
      </p:pic>
    </p:spTree>
    <p:extLst>
      <p:ext uri="{BB962C8B-B14F-4D97-AF65-F5344CB8AC3E}">
        <p14:creationId xmlns:p14="http://schemas.microsoft.com/office/powerpoint/2010/main" val="155029773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95833D-078E-4A60-B4C4-748841BFC7D3}"/>
              </a:ext>
            </a:extLst>
          </p:cNvPr>
          <p:cNvSpPr>
            <a:spLocks noGrp="1"/>
          </p:cNvSpPr>
          <p:nvPr>
            <p:ph type="title"/>
          </p:nvPr>
        </p:nvSpPr>
        <p:spPr>
          <a:xfrm>
            <a:off x="1041419" y="823450"/>
            <a:ext cx="9613861" cy="1080938"/>
          </a:xfrm>
        </p:spPr>
        <p:txBody>
          <a:bodyPr/>
          <a:lstStyle/>
          <a:p>
            <a:r>
              <a:rPr lang="en-US" b="1" dirty="0">
                <a:latin typeface="Montserrat" pitchFamily="2" charset="0"/>
              </a:rPr>
              <a:t>Requesting an appointment</a:t>
            </a:r>
          </a:p>
        </p:txBody>
      </p:sp>
      <p:sp>
        <p:nvSpPr>
          <p:cNvPr id="3" name="Content Placeholder 2">
            <a:extLst>
              <a:ext uri="{FF2B5EF4-FFF2-40B4-BE49-F238E27FC236}">
                <a16:creationId xmlns:a16="http://schemas.microsoft.com/office/drawing/2014/main" id="{3BBA5724-86D4-43E5-B92D-94F8213B9ADA}"/>
              </a:ext>
            </a:extLst>
          </p:cNvPr>
          <p:cNvSpPr>
            <a:spLocks noGrp="1"/>
          </p:cNvSpPr>
          <p:nvPr>
            <p:ph idx="1"/>
          </p:nvPr>
        </p:nvSpPr>
        <p:spPr>
          <a:xfrm>
            <a:off x="968285" y="2862584"/>
            <a:ext cx="2669338" cy="3101983"/>
          </a:xfrm>
        </p:spPr>
        <p:txBody>
          <a:bodyPr/>
          <a:lstStyle/>
          <a:p>
            <a:pPr marL="342900" marR="0" lvl="0" indent="-342900" algn="l" defTabSz="457200" rtl="0" eaLnBrk="1" fontAlgn="auto" latinLnBrk="0" hangingPunct="1">
              <a:lnSpc>
                <a:spcPct val="100000"/>
              </a:lnSpc>
              <a:spcBef>
                <a:spcPts val="0"/>
              </a:spcBef>
              <a:spcAft>
                <a:spcPts val="0"/>
              </a:spcAft>
              <a:buClrTx/>
              <a:buSzTx/>
              <a:buFont typeface="+mj-lt"/>
              <a:buAutoNum type="arabicPeriod"/>
              <a:tabLst/>
              <a:defRPr/>
            </a:pPr>
            <a:r>
              <a:rPr kumimoji="0" lang="en-US" sz="1600" b="0" i="0" u="none" strike="noStrike" kern="1200" cap="none" spc="0" normalizeH="0" baseline="0" noProof="0" dirty="0">
                <a:ln>
                  <a:noFill/>
                </a:ln>
                <a:solidFill>
                  <a:srgbClr val="000000"/>
                </a:solidFill>
                <a:effectLst/>
                <a:uLnTx/>
                <a:uFillTx/>
                <a:latin typeface="Gill Sans MT" panose="020B0502020104020203"/>
                <a:ea typeface="+mn-ea"/>
                <a:cs typeface="+mn-cs"/>
              </a:rPr>
              <a:t>Log-in to Accommodate. </a:t>
            </a:r>
          </a:p>
          <a:p>
            <a:pPr marL="342900" marR="0" lvl="0" indent="-342900" algn="l" defTabSz="457200" rtl="0" eaLnBrk="1" fontAlgn="auto" latinLnBrk="0" hangingPunct="1">
              <a:lnSpc>
                <a:spcPct val="100000"/>
              </a:lnSpc>
              <a:spcBef>
                <a:spcPts val="0"/>
              </a:spcBef>
              <a:spcAft>
                <a:spcPts val="0"/>
              </a:spcAft>
              <a:buClrTx/>
              <a:buSzTx/>
              <a:buFont typeface="+mj-lt"/>
              <a:buAutoNum type="arabicPeriod"/>
              <a:tabLst/>
              <a:defRPr/>
            </a:pPr>
            <a:endParaRPr kumimoji="0" lang="en-US" sz="1600" b="0" i="0" u="none" strike="noStrike" kern="1200" cap="none" spc="0" normalizeH="0" baseline="0" noProof="0" dirty="0">
              <a:ln>
                <a:noFill/>
              </a:ln>
              <a:solidFill>
                <a:srgbClr val="000000"/>
              </a:solidFill>
              <a:effectLst/>
              <a:uLnTx/>
              <a:uFillTx/>
              <a:latin typeface="Gill Sans MT" panose="020B0502020104020203"/>
              <a:ea typeface="+mn-ea"/>
              <a:cs typeface="+mn-cs"/>
            </a:endParaRPr>
          </a:p>
          <a:p>
            <a:pPr marL="342900" marR="0" lvl="0" indent="-342900" algn="l" defTabSz="457200" rtl="0" eaLnBrk="1" fontAlgn="auto" latinLnBrk="0" hangingPunct="1">
              <a:lnSpc>
                <a:spcPct val="100000"/>
              </a:lnSpc>
              <a:spcBef>
                <a:spcPts val="0"/>
              </a:spcBef>
              <a:spcAft>
                <a:spcPts val="0"/>
              </a:spcAft>
              <a:buClrTx/>
              <a:buSzTx/>
              <a:buFont typeface="+mj-lt"/>
              <a:buAutoNum type="arabicPeriod"/>
              <a:tabLst/>
              <a:defRPr/>
            </a:pPr>
            <a:r>
              <a:rPr kumimoji="0" lang="en-US" sz="1600" b="0" i="0" u="none" strike="noStrike" kern="1200" cap="none" spc="0" normalizeH="0" baseline="0" noProof="0" dirty="0">
                <a:ln>
                  <a:noFill/>
                </a:ln>
                <a:solidFill>
                  <a:srgbClr val="000000"/>
                </a:solidFill>
                <a:effectLst/>
                <a:uLnTx/>
                <a:uFillTx/>
                <a:latin typeface="Gill Sans MT" panose="020B0502020104020203"/>
                <a:ea typeface="+mn-ea"/>
                <a:cs typeface="+mn-cs"/>
              </a:rPr>
              <a:t>Click on the third tab marked "Appointment.”</a:t>
            </a:r>
          </a:p>
          <a:p>
            <a:pPr marL="342900" marR="0" lvl="0" indent="-342900" algn="l" defTabSz="457200" rtl="0" eaLnBrk="1" fontAlgn="auto" latinLnBrk="0" hangingPunct="1">
              <a:lnSpc>
                <a:spcPct val="100000"/>
              </a:lnSpc>
              <a:spcBef>
                <a:spcPts val="0"/>
              </a:spcBef>
              <a:spcAft>
                <a:spcPts val="0"/>
              </a:spcAft>
              <a:buClrTx/>
              <a:buSzTx/>
              <a:buFont typeface="+mj-lt"/>
              <a:buAutoNum type="arabicPeriod"/>
              <a:tabLst/>
              <a:defRPr/>
            </a:pPr>
            <a:endParaRPr kumimoji="0" lang="en-US" sz="1600" b="0" i="0" u="none" strike="noStrike" kern="1200" cap="none" spc="0" normalizeH="0" baseline="0" noProof="0" dirty="0">
              <a:ln>
                <a:noFill/>
              </a:ln>
              <a:solidFill>
                <a:srgbClr val="000000"/>
              </a:solidFill>
              <a:effectLst/>
              <a:uLnTx/>
              <a:uFillTx/>
              <a:latin typeface="Gill Sans MT" panose="020B0502020104020203"/>
              <a:ea typeface="+mn-ea"/>
              <a:cs typeface="+mn-cs"/>
            </a:endParaRPr>
          </a:p>
          <a:p>
            <a:pPr marL="342900" marR="0" lvl="0" indent="-342900" algn="l" defTabSz="457200" rtl="0" eaLnBrk="1" fontAlgn="auto" latinLnBrk="0" hangingPunct="1">
              <a:lnSpc>
                <a:spcPct val="100000"/>
              </a:lnSpc>
              <a:spcBef>
                <a:spcPts val="0"/>
              </a:spcBef>
              <a:spcAft>
                <a:spcPts val="0"/>
              </a:spcAft>
              <a:buClrTx/>
              <a:buSzTx/>
              <a:buFont typeface="+mj-lt"/>
              <a:buAutoNum type="arabicPeriod"/>
              <a:tabLst/>
              <a:defRPr/>
            </a:pPr>
            <a:r>
              <a:rPr kumimoji="0" lang="en-US" sz="1600" b="0" i="0" u="none" strike="noStrike" kern="1200" cap="none" spc="0" normalizeH="0" baseline="0" noProof="0" dirty="0">
                <a:ln>
                  <a:noFill/>
                </a:ln>
                <a:solidFill>
                  <a:srgbClr val="000000"/>
                </a:solidFill>
                <a:effectLst/>
                <a:uLnTx/>
                <a:uFillTx/>
                <a:latin typeface="Gill Sans MT" panose="020B0502020104020203"/>
                <a:ea typeface="+mn-ea"/>
                <a:cs typeface="+mn-cs"/>
              </a:rPr>
              <a:t>Select “Request New Appointment.”</a:t>
            </a:r>
          </a:p>
          <a:p>
            <a:pPr marL="342900" marR="0" lvl="0" indent="-342900" algn="l" defTabSz="457200" rtl="0" eaLnBrk="1" fontAlgn="auto" latinLnBrk="0" hangingPunct="1">
              <a:lnSpc>
                <a:spcPct val="100000"/>
              </a:lnSpc>
              <a:spcBef>
                <a:spcPts val="0"/>
              </a:spcBef>
              <a:spcAft>
                <a:spcPts val="0"/>
              </a:spcAft>
              <a:buClrTx/>
              <a:buSzTx/>
              <a:buFont typeface="+mj-lt"/>
              <a:buAutoNum type="arabicPeriod"/>
              <a:tabLst/>
              <a:defRPr/>
            </a:pPr>
            <a:endParaRPr kumimoji="0" lang="en-US" sz="1600" b="0" i="0" u="none" strike="noStrike" kern="1200" cap="none" spc="0" normalizeH="0" baseline="0" noProof="0" dirty="0">
              <a:ln>
                <a:noFill/>
              </a:ln>
              <a:solidFill>
                <a:srgbClr val="000000"/>
              </a:solidFill>
              <a:effectLst/>
              <a:uLnTx/>
              <a:uFillTx/>
              <a:latin typeface="Gill Sans MT" panose="020B0502020104020203"/>
              <a:ea typeface="+mn-ea"/>
              <a:cs typeface="+mn-cs"/>
            </a:endParaRPr>
          </a:p>
          <a:p>
            <a:pPr marL="342900" marR="0" lvl="0" indent="-342900" algn="l" defTabSz="457200" rtl="0" eaLnBrk="1" fontAlgn="auto" latinLnBrk="0" hangingPunct="1">
              <a:lnSpc>
                <a:spcPct val="100000"/>
              </a:lnSpc>
              <a:spcBef>
                <a:spcPts val="0"/>
              </a:spcBef>
              <a:spcAft>
                <a:spcPts val="0"/>
              </a:spcAft>
              <a:buClrTx/>
              <a:buSzTx/>
              <a:buFont typeface="+mj-lt"/>
              <a:buAutoNum type="arabicPeriod"/>
              <a:tabLst/>
              <a:defRPr/>
            </a:pPr>
            <a:r>
              <a:rPr kumimoji="0" lang="en-US" sz="1600" b="0" i="0" u="none" strike="noStrike" kern="1200" cap="none" spc="0" normalizeH="0" baseline="0" noProof="0" dirty="0">
                <a:ln>
                  <a:noFill/>
                </a:ln>
                <a:solidFill>
                  <a:srgbClr val="000000"/>
                </a:solidFill>
                <a:effectLst/>
                <a:uLnTx/>
                <a:uFillTx/>
                <a:latin typeface="Gill Sans MT" panose="020B0502020104020203"/>
                <a:ea typeface="+mn-ea"/>
                <a:cs typeface="+mn-cs"/>
              </a:rPr>
              <a:t>A form will appear. S</a:t>
            </a:r>
            <a:r>
              <a:rPr lang="en-US" sz="1600" dirty="0">
                <a:solidFill>
                  <a:srgbClr val="000000"/>
                </a:solidFill>
                <a:latin typeface="Gill Sans MT" panose="020B0502020104020203"/>
              </a:rPr>
              <a:t>elect your choices and submit your request. </a:t>
            </a:r>
            <a:endParaRPr kumimoji="0" lang="en-US" sz="1600" b="0" i="0" u="none" strike="noStrike" kern="1200" cap="none" spc="0" normalizeH="0" baseline="0" noProof="0" dirty="0">
              <a:ln>
                <a:noFill/>
              </a:ln>
              <a:solidFill>
                <a:srgbClr val="000000"/>
              </a:solidFill>
              <a:effectLst/>
              <a:uLnTx/>
              <a:uFillTx/>
              <a:latin typeface="Gill Sans MT" panose="020B0502020104020203"/>
              <a:ea typeface="+mn-ea"/>
              <a:cs typeface="+mn-cs"/>
            </a:endParaRPr>
          </a:p>
          <a:p>
            <a:endParaRPr lang="en-US" dirty="0"/>
          </a:p>
        </p:txBody>
      </p:sp>
      <p:pic>
        <p:nvPicPr>
          <p:cNvPr id="5" name="Picture 4" descr="Screenshot of the Advising Appointment page in Accommodate with a red arrow pointing at the button for &quot;Request New Appointment&quot;">
            <a:extLst>
              <a:ext uri="{FF2B5EF4-FFF2-40B4-BE49-F238E27FC236}">
                <a16:creationId xmlns:a16="http://schemas.microsoft.com/office/drawing/2014/main" id="{E298C064-A3AA-47B1-B087-C69BC80D695A}"/>
              </a:ext>
            </a:extLst>
          </p:cNvPr>
          <p:cNvPicPr>
            <a:picLocks noChangeAspect="1"/>
          </p:cNvPicPr>
          <p:nvPr/>
        </p:nvPicPr>
        <p:blipFill rotWithShape="1">
          <a:blip r:embed="rId2"/>
          <a:srcRect b="5444"/>
          <a:stretch/>
        </p:blipFill>
        <p:spPr>
          <a:xfrm>
            <a:off x="4807161" y="2575898"/>
            <a:ext cx="6013683" cy="3675357"/>
          </a:xfrm>
          <a:prstGeom prst="rect">
            <a:avLst/>
          </a:prstGeom>
          <a:ln w="28575">
            <a:solidFill>
              <a:schemeClr val="bg1"/>
            </a:solidFill>
          </a:ln>
          <a:effectLst>
            <a:outerShdw blurRad="50800" dist="38100" dir="5400000" algn="t" rotWithShape="0">
              <a:prstClr val="black">
                <a:alpha val="40000"/>
              </a:prstClr>
            </a:outerShdw>
          </a:effectLst>
        </p:spPr>
      </p:pic>
      <p:sp>
        <p:nvSpPr>
          <p:cNvPr id="6" name="Arrow: Striped Right 5">
            <a:extLst>
              <a:ext uri="{FF2B5EF4-FFF2-40B4-BE49-F238E27FC236}">
                <a16:creationId xmlns:a16="http://schemas.microsoft.com/office/drawing/2014/main" id="{134D3554-E5EE-448D-B43A-5CF2983A1142}"/>
              </a:ext>
              <a:ext uri="{C183D7F6-B498-43B3-948B-1728B52AA6E4}">
                <adec:decorative xmlns:adec="http://schemas.microsoft.com/office/drawing/2017/decorative" val="1"/>
              </a:ext>
            </a:extLst>
          </p:cNvPr>
          <p:cNvSpPr/>
          <p:nvPr/>
        </p:nvSpPr>
        <p:spPr>
          <a:xfrm>
            <a:off x="4233662" y="3004629"/>
            <a:ext cx="457200" cy="182880"/>
          </a:xfrm>
          <a:prstGeom prst="stripedRightArrow">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dirty="0"/>
          </a:p>
        </p:txBody>
      </p:sp>
      <p:sp>
        <p:nvSpPr>
          <p:cNvPr id="7" name="Arrow: Striped Right 6">
            <a:extLst>
              <a:ext uri="{FF2B5EF4-FFF2-40B4-BE49-F238E27FC236}">
                <a16:creationId xmlns:a16="http://schemas.microsoft.com/office/drawing/2014/main" id="{045F36CA-0737-443E-A011-839BC40A042C}"/>
              </a:ext>
              <a:ext uri="{C183D7F6-B498-43B3-948B-1728B52AA6E4}">
                <adec:decorative xmlns:adec="http://schemas.microsoft.com/office/drawing/2017/decorative" val="1"/>
              </a:ext>
            </a:extLst>
          </p:cNvPr>
          <p:cNvSpPr/>
          <p:nvPr/>
        </p:nvSpPr>
        <p:spPr>
          <a:xfrm rot="2532127">
            <a:off x="5170303" y="5676485"/>
            <a:ext cx="457200" cy="274320"/>
          </a:xfrm>
          <a:prstGeom prst="stripedRightArrow">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dirty="0"/>
          </a:p>
        </p:txBody>
      </p:sp>
      <p:pic>
        <p:nvPicPr>
          <p:cNvPr id="8" name="Picture 7">
            <a:extLst>
              <a:ext uri="{FF2B5EF4-FFF2-40B4-BE49-F238E27FC236}">
                <a16:creationId xmlns:a16="http://schemas.microsoft.com/office/drawing/2014/main" id="{F81C36DF-7D86-47DD-B814-DCC044CA0185}"/>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10650731" y="843381"/>
            <a:ext cx="1483394" cy="900632"/>
          </a:xfrm>
          <a:prstGeom prst="rect">
            <a:avLst/>
          </a:prstGeom>
        </p:spPr>
      </p:pic>
    </p:spTree>
    <p:extLst>
      <p:ext uri="{BB962C8B-B14F-4D97-AF65-F5344CB8AC3E}">
        <p14:creationId xmlns:p14="http://schemas.microsoft.com/office/powerpoint/2010/main" val="284565918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theme/theme1.xml><?xml version="1.0" encoding="utf-8"?>
<a:theme xmlns:a="http://schemas.openxmlformats.org/drawingml/2006/main" name="Berlin">
  <a:themeElements>
    <a:clrScheme name="Custom 4">
      <a:dk1>
        <a:srgbClr val="FFFFFF"/>
      </a:dk1>
      <a:lt1>
        <a:srgbClr val="000000"/>
      </a:lt1>
      <a:dk2>
        <a:srgbClr val="002044"/>
      </a:dk2>
      <a:lt2>
        <a:srgbClr val="F5F0F3"/>
      </a:lt2>
      <a:accent1>
        <a:srgbClr val="FF0000"/>
      </a:accent1>
      <a:accent2>
        <a:srgbClr val="FF0000"/>
      </a:accent2>
      <a:accent3>
        <a:srgbClr val="17B4DF"/>
      </a:accent3>
      <a:accent4>
        <a:srgbClr val="E69500"/>
      </a:accent4>
      <a:accent5>
        <a:srgbClr val="276D77"/>
      </a:accent5>
      <a:accent6>
        <a:srgbClr val="386ECE"/>
      </a:accent6>
      <a:hlink>
        <a:srgbClr val="AF1DAF"/>
      </a:hlink>
      <a:folHlink>
        <a:srgbClr val="FE5C68"/>
      </a:folHlink>
    </a:clrScheme>
    <a:fontScheme name="Berlin">
      <a:majorFont>
        <a:latin typeface="Trebuchet MS" panose="020B060302020202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rebuchet MS" panose="020B060302020202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erlin">
      <a:fillStyleLst>
        <a:solidFill>
          <a:schemeClr val="phClr"/>
        </a:solidFill>
        <a:gradFill rotWithShape="1">
          <a:gsLst>
            <a:gs pos="0">
              <a:schemeClr val="phClr">
                <a:tint val="60000"/>
                <a:satMod val="100000"/>
                <a:lumMod val="110000"/>
              </a:schemeClr>
            </a:gs>
            <a:gs pos="100000">
              <a:schemeClr val="phClr">
                <a:tint val="70000"/>
                <a:satMod val="100000"/>
                <a:lumMod val="100000"/>
              </a:schemeClr>
            </a:gs>
          </a:gsLst>
          <a:lin ang="5400000" scaled="0"/>
        </a:gradFill>
        <a:gradFill rotWithShape="1">
          <a:gsLst>
            <a:gs pos="0">
              <a:schemeClr val="phClr">
                <a:tint val="94000"/>
                <a:satMod val="103000"/>
                <a:lumMod val="102000"/>
              </a:schemeClr>
            </a:gs>
            <a:gs pos="50000">
              <a:schemeClr val="phClr">
                <a:shade val="100000"/>
                <a:satMod val="110000"/>
                <a:lumMod val="100000"/>
              </a:schemeClr>
            </a:gs>
            <a:gs pos="100000">
              <a:schemeClr val="phClr">
                <a:shade val="78000"/>
                <a:satMod val="120000"/>
                <a:lumMod val="99000"/>
              </a:schemeClr>
            </a:gs>
          </a:gsLst>
          <a:lin ang="5400000" scaled="0"/>
        </a:gradFill>
      </a:fillStyleLst>
      <a:lnStyleLst>
        <a:ln w="9525"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6000"/>
                <a:shade val="100000"/>
                <a:hueMod val="270000"/>
                <a:satMod val="200000"/>
                <a:lumMod val="128000"/>
              </a:schemeClr>
            </a:gs>
            <a:gs pos="50000">
              <a:schemeClr val="phClr">
                <a:shade val="100000"/>
                <a:hueMod val="100000"/>
                <a:satMod val="110000"/>
                <a:lumMod val="130000"/>
              </a:schemeClr>
            </a:gs>
            <a:gs pos="100000">
              <a:schemeClr val="phClr">
                <a:shade val="78000"/>
                <a:hueMod val="44000"/>
                <a:satMod val="200000"/>
                <a:lumMod val="69000"/>
              </a:schemeClr>
            </a:gs>
          </a:gsLst>
          <a:lin ang="2520000" scaled="0"/>
        </a:gradFill>
      </a:bgFillStyleLst>
    </a:fmtScheme>
  </a:themeElements>
  <a:objectDefaults/>
  <a:extraClrSchemeLst/>
  <a:extLst>
    <a:ext uri="{05A4C25C-085E-4340-85A3-A5531E510DB2}">
      <thm15:themeFamily xmlns:thm15="http://schemas.microsoft.com/office/thememl/2012/main" name="Berlin" id="{7B5DBA9E-B069-418E-9360-A61BDD0615A4}" vid="{C0CBE056-4EF4-4D92-969E-947779DA7AA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1211F969488AF545BB245748981CEAE5" ma:contentTypeVersion="9" ma:contentTypeDescription="Create a new document." ma:contentTypeScope="" ma:versionID="81022e47f5243b7502e40f8dd735d019">
  <xsd:schema xmlns:xsd="http://www.w3.org/2001/XMLSchema" xmlns:xs="http://www.w3.org/2001/XMLSchema" xmlns:p="http://schemas.microsoft.com/office/2006/metadata/properties" xmlns:ns2="c118568b-83f0-47e2-9a60-22db1f4e35f1" targetNamespace="http://schemas.microsoft.com/office/2006/metadata/properties" ma:root="true" ma:fieldsID="3f95e762edc203e1ec533c159d022b3f" ns2:_="">
    <xsd:import namespace="c118568b-83f0-47e2-9a60-22db1f4e35f1"/>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DateTaken" minOccurs="0"/>
                <xsd:element ref="ns2:MediaServiceAutoTags" minOccurs="0"/>
                <xsd:element ref="ns2:MediaServiceOCR" minOccurs="0"/>
                <xsd:element ref="ns2:MediaServiceGenerationTime" minOccurs="0"/>
                <xsd:element ref="ns2:MediaServiceEventHashCod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118568b-83f0-47e2-9a60-22db1f4e35f1"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DateTaken" ma:index="12" nillable="true" ma:displayName="MediaServiceDateTaken" ma:hidden="true" ma:internalName="MediaServiceDateTaken" ma:readOnly="true">
      <xsd:simpleType>
        <xsd:restriction base="dms:Text"/>
      </xsd:simpleType>
    </xsd:element>
    <xsd:element name="MediaServiceAutoTags" ma:index="13" nillable="true" ma:displayName="Tags" ma:internalName="MediaServiceAutoTags" ma:readOnly="true">
      <xsd:simpleType>
        <xsd:restriction base="dms:Text"/>
      </xsd:simpleType>
    </xsd:element>
    <xsd:element name="MediaServiceOCR" ma:index="14" nillable="true" ma:displayName="Extracted Text" ma:internalName="MediaServiceOCR" ma:readOnly="true">
      <xsd:simpleType>
        <xsd:restriction base="dms:Note">
          <xsd:maxLength value="255"/>
        </xsd:restriction>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C05DCE2E-0C8C-496C-AC54-B462E525C290}">
  <ds:schemaRefs>
    <ds:schemaRef ds:uri="http://schemas.microsoft.com/sharepoint/v3/contenttype/forms"/>
  </ds:schemaRefs>
</ds:datastoreItem>
</file>

<file path=customXml/itemProps2.xml><?xml version="1.0" encoding="utf-8"?>
<ds:datastoreItem xmlns:ds="http://schemas.openxmlformats.org/officeDocument/2006/customXml" ds:itemID="{67F74CA5-BE2E-4EA3-9B33-684DD8F40512}">
  <ds:schemaRefs>
    <ds:schemaRef ds:uri="http://schemas.microsoft.com/office/2006/metadata/properties"/>
    <ds:schemaRef ds:uri="http://schemas.microsoft.com/office/infopath/2007/PartnerControls"/>
  </ds:schemaRefs>
</ds:datastoreItem>
</file>

<file path=customXml/itemProps3.xml><?xml version="1.0" encoding="utf-8"?>
<ds:datastoreItem xmlns:ds="http://schemas.openxmlformats.org/officeDocument/2006/customXml" ds:itemID="{C655FDFA-B1F8-4488-8D73-E89940A1BDB5}">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c118568b-83f0-47e2-9a60-22db1f4e35f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TM04033917[[fn=Berlin]]</Template>
  <TotalTime>2319</TotalTime>
  <Words>810</Words>
  <Application>Microsoft Office PowerPoint</Application>
  <PresentationFormat>Widescreen</PresentationFormat>
  <Paragraphs>64</Paragraphs>
  <Slides>16</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16</vt:i4>
      </vt:variant>
    </vt:vector>
  </HeadingPairs>
  <TitlesOfParts>
    <vt:vector size="21" baseType="lpstr">
      <vt:lpstr>Arial</vt:lpstr>
      <vt:lpstr>Gill Sans MT</vt:lpstr>
      <vt:lpstr>Montserrat</vt:lpstr>
      <vt:lpstr>Trebuchet MS</vt:lpstr>
      <vt:lpstr>Berlin</vt:lpstr>
      <vt:lpstr>ACCESSING ACCOMMODATE </vt:lpstr>
      <vt:lpstr>ACCESS ANYWHERE!</vt:lpstr>
      <vt:lpstr>Log-in from ACCESS website</vt:lpstr>
      <vt:lpstr>Log-in</vt:lpstr>
      <vt:lpstr>Making a Semester request</vt:lpstr>
      <vt:lpstr>Making a Semester request part 2</vt:lpstr>
      <vt:lpstr>Making a Semester request part 3</vt:lpstr>
      <vt:lpstr>Making a Semester request part 4</vt:lpstr>
      <vt:lpstr>Requesting an appointment</vt:lpstr>
      <vt:lpstr>Testing Accommodations</vt:lpstr>
      <vt:lpstr>Scheduling an Exam</vt:lpstr>
      <vt:lpstr>Scheduling an Exam part 2</vt:lpstr>
      <vt:lpstr>Scheduling an Exam part 3</vt:lpstr>
      <vt:lpstr>Scheduling an Exam part 4</vt:lpstr>
      <vt:lpstr>Scheduling an Exam part 5</vt:lpstr>
      <vt:lpstr>Still have questions?</vt:lpstr>
    </vt:vector>
  </TitlesOfParts>
  <Company>ITS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ACCESSING ACCOMMODATE</dc:title>
  <dc:creator>Dorsey, Dominic</dc:creator>
  <cp:lastModifiedBy>Dorsey, Dominic</cp:lastModifiedBy>
  <cp:revision>50</cp:revision>
  <dcterms:created xsi:type="dcterms:W3CDTF">2018-08-27T13:49:12Z</dcterms:created>
  <dcterms:modified xsi:type="dcterms:W3CDTF">2026-03-18T17:49:45Z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0x0101001211F969488AF545BB245748981CEAE5</vt:lpwstr>
  </property>
</Properties>
</file>