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3"/>
  </p:notesMasterIdLst>
  <p:sldIdLst>
    <p:sldId id="256" r:id="rId2"/>
    <p:sldId id="257" r:id="rId3"/>
    <p:sldId id="314" r:id="rId4"/>
    <p:sldId id="258" r:id="rId5"/>
    <p:sldId id="279" r:id="rId6"/>
    <p:sldId id="259" r:id="rId7"/>
    <p:sldId id="280" r:id="rId8"/>
    <p:sldId id="260" r:id="rId9"/>
    <p:sldId id="261" r:id="rId10"/>
    <p:sldId id="303" r:id="rId11"/>
    <p:sldId id="262" r:id="rId12"/>
    <p:sldId id="282" r:id="rId13"/>
    <p:sldId id="263" r:id="rId14"/>
    <p:sldId id="264" r:id="rId15"/>
    <p:sldId id="281" r:id="rId16"/>
    <p:sldId id="265" r:id="rId17"/>
    <p:sldId id="266" r:id="rId18"/>
    <p:sldId id="267" r:id="rId19"/>
    <p:sldId id="278" r:id="rId20"/>
    <p:sldId id="268" r:id="rId21"/>
    <p:sldId id="284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85" r:id="rId31"/>
    <p:sldId id="277" r:id="rId32"/>
    <p:sldId id="286" r:id="rId33"/>
    <p:sldId id="289" r:id="rId34"/>
    <p:sldId id="290" r:id="rId35"/>
    <p:sldId id="287" r:id="rId36"/>
    <p:sldId id="288" r:id="rId37"/>
    <p:sldId id="304" r:id="rId38"/>
    <p:sldId id="305" r:id="rId39"/>
    <p:sldId id="306" r:id="rId40"/>
    <p:sldId id="307" r:id="rId41"/>
    <p:sldId id="298" r:id="rId42"/>
    <p:sldId id="308" r:id="rId43"/>
    <p:sldId id="309" r:id="rId44"/>
    <p:sldId id="310" r:id="rId45"/>
    <p:sldId id="311" r:id="rId46"/>
    <p:sldId id="312" r:id="rId47"/>
    <p:sldId id="313" r:id="rId48"/>
    <p:sldId id="300" r:id="rId49"/>
    <p:sldId id="301" r:id="rId50"/>
    <p:sldId id="295" r:id="rId51"/>
    <p:sldId id="29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89698" autoAdjust="0"/>
  </p:normalViewPr>
  <p:slideViewPr>
    <p:cSldViewPr>
      <p:cViewPr varScale="1">
        <p:scale>
          <a:sx n="67" d="100"/>
          <a:sy n="67" d="100"/>
        </p:scale>
        <p:origin x="92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11A8C-0E64-4B23-B54C-E159A8044C83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598A5-C34A-4CE1-968E-0073F54E0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4D841-33B4-4521-AA70-8BECD321C76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1084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7B140-A24F-4761-BEAC-8C9D3FE31A0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386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34790-9B2B-4993-BADE-4843652997F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478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C22E3-CA8A-4C3F-8853-442527CFA0B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673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626FA-F67E-42C8-A479-965AB9CC778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7826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97A36-315E-4070-A8C4-5F27795EEF5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9939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E75B8-1078-466D-A2C9-09466D48823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0373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781C3-63BE-40B0-B1B4-E74C45C3306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3837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27BD3F-5A1F-4B66-9067-C73CAEB2219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1438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0C009-CCBA-4E25-B15E-C93EF804174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5864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1624F-F5AE-4670-93B9-677142C739F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672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4D841-33B4-4521-AA70-8BECD321C76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699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ABDFA-397E-4BEC-8711-A213E4A42D5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8192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10F6A-135E-4523-94F6-BC6EFCB2C0B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6980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25A66-AB8A-4303-996A-B84C3743BBD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6042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25A66-AB8A-4303-996A-B84C3743BBD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6172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Example Gerber layers</a:t>
            </a:r>
            <a:r>
              <a:rPr lang="en-US" dirty="0" smtClean="0"/>
              <a:t>, showing the top overlay (legend), top solder resist (protective film), top layer copper traces, and bottom layer copper traces of a printed circuit board.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98A5-C34A-4CE1-968E-0073F54E04B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10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Materials: Permanent black marker, blade cutter, sandpaper, kitchen paper, cotton wool, some old clothes.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98A5-C34A-4CE1-968E-0073F54E04B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06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61BF0-2988-4642-A00E-C695900D907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5461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61BF0-2988-4642-A00E-C695900D907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398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61BF0-2988-4642-A00E-C695900D907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4155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61BF0-2988-4642-A00E-C695900D9078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768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D84C1-7F40-458F-83F1-4619B808873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0112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61BF0-2988-4642-A00E-C695900D907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8632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61BF0-2988-4642-A00E-C695900D907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4554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61BF0-2988-4642-A00E-C695900D907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4502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32EFC-0782-4764-90AF-33E5CBA7055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18606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1DF6A-3DC0-4159-A9CC-9484222A4411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1223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61138-6A63-4F03-875B-BCC44DE989D7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35205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03A6F-64A6-4C1D-B094-B4B6B040B2A9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254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B5397-2A3A-4C5B-A952-718D5DDB6D2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299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A2C6C-7727-4875-9896-7B863059A70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534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52F29-3DB8-416E-BCEC-9BAD1F4F3E8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5142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B51F2-02FF-41E8-BF12-0EB0E8296B6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880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C4DA7-DD94-4DF1-A5F5-1FA643412FF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6313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97D9C-6283-4F58-889B-BE5971379F0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189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3A17-8135-4E37-80D3-8F8A662A2A6C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vancedcircuits.com/" TargetMode="External"/><Relationship Id="rId5" Type="http://schemas.openxmlformats.org/officeDocument/2006/relationships/hyperlink" Target="http://www.youtube.com/watch?v=Q6WJqjVleG0&amp;feature=related" TargetMode="Externa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edcircuits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dsoftusa.com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cbexpress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ECE 404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524000"/>
            <a:ext cx="6400800" cy="838200"/>
          </a:xfrm>
        </p:spPr>
        <p:txBody>
          <a:bodyPr/>
          <a:lstStyle/>
          <a:p>
            <a:r>
              <a:rPr lang="en-US" dirty="0" smtClean="0"/>
              <a:t>PCB Design Presentation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54864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3200" dirty="0" smtClean="0"/>
              <a:t>-Deependra Mishra</a:t>
            </a:r>
            <a:endParaRPr lang="en-US" sz="3200" dirty="0"/>
          </a:p>
        </p:txBody>
      </p:sp>
      <p:pic>
        <p:nvPicPr>
          <p:cNvPr id="4" name="Picture 2" descr="https://cdn.sparkfun.com/assets/2/d/1/2/b/51f829f4757b7fa81c1345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6" y="2286000"/>
            <a:ext cx="765532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Components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2050" name="Picture 2" descr="http://www.technologystudent.com/images5/pcbcir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543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000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Pads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Location that components connect to.</a:t>
            </a:r>
          </a:p>
          <a:p>
            <a:pPr eaLnBrk="1" hangingPunct="1"/>
            <a:r>
              <a:rPr lang="en-US" dirty="0" smtClean="0"/>
              <a:t>You will solder components to the pads on the PCB.</a:t>
            </a:r>
          </a:p>
          <a:p>
            <a:pPr eaLnBrk="1" hangingPunct="1"/>
            <a:r>
              <a:rPr lang="en-US" dirty="0" smtClean="0"/>
              <a:t> Pads will connect to traces.</a:t>
            </a:r>
          </a:p>
          <a:p>
            <a:pPr eaLnBrk="1" hangingPunct="1"/>
            <a:r>
              <a:rPr lang="en-US" dirty="0" smtClean="0"/>
              <a:t> Pads have an inner diameter and outer diameter.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Pads and Trace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098" name="Picture 2" descr="pcb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934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Traces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Traces connect pads together.</a:t>
            </a:r>
          </a:p>
          <a:p>
            <a:pPr eaLnBrk="1" hangingPunct="1"/>
            <a:r>
              <a:rPr lang="en-US" smtClean="0"/>
              <a:t> Traces are essentially the wiring of the PCB.</a:t>
            </a:r>
          </a:p>
          <a:p>
            <a:pPr eaLnBrk="1" hangingPunct="1"/>
            <a:r>
              <a:rPr lang="en-US" smtClean="0"/>
              <a:t>Equivalent to wire for conducting signals</a:t>
            </a:r>
          </a:p>
          <a:p>
            <a:pPr eaLnBrk="1" hangingPunct="1"/>
            <a:r>
              <a:rPr lang="en-US" smtClean="0"/>
              <a:t>Traces sometimes connect to vias.</a:t>
            </a:r>
          </a:p>
          <a:p>
            <a:pPr eaLnBrk="1" hangingPunct="1"/>
            <a:r>
              <a:rPr lang="en-US" smtClean="0"/>
              <a:t> High current traces should be wide.</a:t>
            </a:r>
          </a:p>
          <a:p>
            <a:pPr eaLnBrk="1" hangingPunct="1"/>
            <a:r>
              <a:rPr lang="en-US" smtClean="0"/>
              <a:t>Signal traces usually narrower than power or ground traces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0070C0"/>
                </a:solidFill>
              </a:rPr>
              <a:t>Vias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Pad with a plated hole connecting traces from one layer of board to other layers.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Attempt to minimize via use in your PCBs.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Some component leads can be used as </a:t>
            </a:r>
            <a:r>
              <a:rPr lang="en-US" dirty="0" err="1" smtClean="0"/>
              <a:t>vias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Vias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techdocs.altium.com/sites/default/files/wiki_attachments/209845/Pcb_Obj-Via_Via_LayerStack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670426"/>
            <a:ext cx="8229600" cy="1730374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Blind Via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Buried Via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Through hole Via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Top Metal Layer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4724400" cy="3962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Most of the components reside on the top layer</a:t>
            </a:r>
          </a:p>
          <a:p>
            <a:pPr eaLnBrk="1" hangingPunct="1"/>
            <a:r>
              <a:rPr lang="en-US" sz="2600" dirty="0" smtClean="0"/>
              <a:t>Fewer traces on the top layer</a:t>
            </a:r>
          </a:p>
          <a:p>
            <a:pPr eaLnBrk="1" hangingPunct="1"/>
            <a:r>
              <a:rPr lang="en-US" sz="2600" dirty="0" smtClean="0"/>
              <a:t>Components are soldered to the pads on the top layer of PCB </a:t>
            </a:r>
          </a:p>
          <a:p>
            <a:pPr eaLnBrk="1" hangingPunct="1"/>
            <a:r>
              <a:rPr lang="en-US" sz="2600" dirty="0" smtClean="0"/>
              <a:t>Higher circuit densities</a:t>
            </a:r>
          </a:p>
        </p:txBody>
      </p:sp>
      <p:pic>
        <p:nvPicPr>
          <p:cNvPr id="16388" name="Picture 4" descr="320px-Smt_close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2057400"/>
            <a:ext cx="4064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Bottom Metal Layer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Few components on this layer.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Many traces on this layer.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Most soldering done on this layer.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94456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Jumpers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620000" cy="27432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Often, many signal wires need to exist in too small of a space and must overlap.</a:t>
            </a:r>
          </a:p>
          <a:p>
            <a:pPr eaLnBrk="1" hangingPunct="1"/>
            <a:r>
              <a:rPr lang="en-US" dirty="0" smtClean="0"/>
              <a:t> Running traces on different PCB layers is an option.</a:t>
            </a:r>
          </a:p>
          <a:p>
            <a:pPr eaLnBrk="1" hangingPunct="1"/>
            <a:r>
              <a:rPr lang="en-US" dirty="0" smtClean="0"/>
              <a:t> Multilayer PCBs are often expensive.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Solution: use jumpers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3" descr="jump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465727"/>
            <a:ext cx="4876800" cy="33922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Jumpers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pcb-jumpers1-l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642" y="2057400"/>
            <a:ext cx="6046716" cy="220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Overview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6858000" cy="5467350"/>
          </a:xfrm>
        </p:spPr>
        <p:txBody>
          <a:bodyPr>
            <a:noAutofit/>
          </a:bodyPr>
          <a:lstStyle/>
          <a:p>
            <a:r>
              <a:rPr lang="en-US" sz="2600" dirty="0" smtClean="0"/>
              <a:t>Introduction – Why PCB?</a:t>
            </a:r>
          </a:p>
          <a:p>
            <a:r>
              <a:rPr lang="en-US" sz="2600" dirty="0" smtClean="0"/>
              <a:t>Materials of PCB</a:t>
            </a:r>
          </a:p>
          <a:p>
            <a:r>
              <a:rPr lang="en-US" sz="2600" dirty="0" smtClean="0"/>
              <a:t>Parts of PCB</a:t>
            </a:r>
          </a:p>
          <a:p>
            <a:r>
              <a:rPr lang="en-US" sz="2600" dirty="0" smtClean="0"/>
              <a:t>Jumpers</a:t>
            </a:r>
          </a:p>
          <a:p>
            <a:r>
              <a:rPr lang="en-US" sz="2600" dirty="0" smtClean="0"/>
              <a:t>Solder Mask</a:t>
            </a:r>
          </a:p>
          <a:p>
            <a:r>
              <a:rPr lang="en-US" sz="2600" dirty="0" smtClean="0"/>
              <a:t>Silkscreen</a:t>
            </a:r>
          </a:p>
          <a:p>
            <a:r>
              <a:rPr lang="en-US" sz="2600" dirty="0" smtClean="0"/>
              <a:t>Multilayer PCB</a:t>
            </a:r>
          </a:p>
          <a:p>
            <a:r>
              <a:rPr lang="en-US" sz="2600" dirty="0" smtClean="0"/>
              <a:t>Physical Design Issues</a:t>
            </a:r>
          </a:p>
          <a:p>
            <a:r>
              <a:rPr lang="en-US" sz="2600" dirty="0" smtClean="0"/>
              <a:t>Design Software</a:t>
            </a:r>
          </a:p>
          <a:p>
            <a:r>
              <a:rPr lang="en-US" sz="2600" dirty="0" smtClean="0"/>
              <a:t>Material Required to Design PCB</a:t>
            </a:r>
          </a:p>
          <a:p>
            <a:r>
              <a:rPr lang="en-US" sz="2600" dirty="0" smtClean="0"/>
              <a:t>Steps in PCB Design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Solder Mask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5486400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Protect copper traces on outer layers from corrosion</a:t>
            </a:r>
          </a:p>
          <a:p>
            <a:pPr eaLnBrk="1" hangingPunct="1"/>
            <a:r>
              <a:rPr lang="en-US" sz="2800" dirty="0" smtClean="0"/>
              <a:t>Areas that shouldn't be soldered may be covered with polymer resist  solder mask coating</a:t>
            </a:r>
          </a:p>
          <a:p>
            <a:pPr eaLnBrk="1" hangingPunct="1"/>
            <a:r>
              <a:rPr lang="en-US" sz="2800" dirty="0" smtClean="0"/>
              <a:t>Designed to keep solder only in certain areas</a:t>
            </a:r>
          </a:p>
          <a:p>
            <a:pPr eaLnBrk="1" hangingPunct="1"/>
            <a:r>
              <a:rPr lang="en-US" sz="2800" dirty="0" smtClean="0"/>
              <a:t>Prevents solder form binding between conductors and thereby creating short circuits(i.e. hides traces from solder)</a:t>
            </a:r>
          </a:p>
        </p:txBody>
      </p:sp>
      <p:pic>
        <p:nvPicPr>
          <p:cNvPr id="7170" name="Picture 2" descr="http://cdn.instructables.com/FIQ/16GW/H4VQR39H/FIQ16GWH4VQR39H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98617"/>
            <a:ext cx="29848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Soldering	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 Soldering- for through hole and SMT</a:t>
            </a:r>
          </a:p>
          <a:p>
            <a:endParaRPr lang="en-US" dirty="0" smtClean="0"/>
          </a:p>
          <a:p>
            <a:r>
              <a:rPr lang="en-US" dirty="0" smtClean="0"/>
              <a:t>Reflow Soldering- for SMT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Silkscreen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0"/>
            <a:ext cx="8001000" cy="1882774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Printing on the solder mask to designate component locations</a:t>
            </a:r>
          </a:p>
          <a:p>
            <a:pPr eaLnBrk="1" hangingPunct="1"/>
            <a:r>
              <a:rPr lang="en-US" dirty="0" smtClean="0"/>
              <a:t>Readable information about component part numbers and placement.</a:t>
            </a:r>
          </a:p>
          <a:p>
            <a:pPr eaLnBrk="1" hangingPunct="1"/>
            <a:r>
              <a:rPr lang="en-US" dirty="0" smtClean="0"/>
              <a:t>Helpful in assembling, testing and servicing the circuit board.</a:t>
            </a:r>
          </a:p>
        </p:txBody>
      </p:sp>
      <p:pic>
        <p:nvPicPr>
          <p:cNvPr id="8194" name="Picture 2" descr="http://www.robotroom.com/PCB/Silkscreen/Printed-circuit-board-with-tin-plating-solder-mask-and-silksc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930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Multilayer PCBs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More then a top and bottom layer.</a:t>
            </a:r>
          </a:p>
          <a:p>
            <a:pPr eaLnBrk="1" hangingPunct="1"/>
            <a:r>
              <a:rPr lang="en-US" smtClean="0"/>
              <a:t>Typically there will be a power plane, ground plane, top layer, and bottom layer.</a:t>
            </a:r>
          </a:p>
          <a:p>
            <a:pPr eaLnBrk="1" hangingPunct="1"/>
            <a:r>
              <a:rPr lang="en-US" smtClean="0"/>
              <a:t>Sometimes signal layers are added as needed.</a:t>
            </a:r>
          </a:p>
          <a:p>
            <a:pPr eaLnBrk="1" hangingPunct="1"/>
            <a:r>
              <a:rPr lang="en-US" smtClean="0"/>
              <a:t>Sometimes RF planes made of more expensive materials are added.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010" y="705485"/>
            <a:ext cx="8229600" cy="1143000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Physical Design Issues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Component Size</a:t>
            </a:r>
          </a:p>
          <a:p>
            <a:pPr eaLnBrk="1" hangingPunct="1"/>
            <a:r>
              <a:rPr lang="en-US" sz="4000" dirty="0" smtClean="0"/>
              <a:t>Heat Dissipation</a:t>
            </a:r>
          </a:p>
          <a:p>
            <a:pPr eaLnBrk="1" hangingPunct="1"/>
            <a:r>
              <a:rPr lang="en-US" sz="4000" dirty="0" smtClean="0"/>
              <a:t>Input and Output</a:t>
            </a:r>
          </a:p>
          <a:p>
            <a:pPr eaLnBrk="1" hangingPunct="1"/>
            <a:r>
              <a:rPr lang="en-US" sz="4000" dirty="0" smtClean="0"/>
              <a:t>Mounting Points</a:t>
            </a:r>
          </a:p>
          <a:p>
            <a:pPr eaLnBrk="1" hangingPunct="1"/>
            <a:endParaRPr lang="en-US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Component Size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Make sure components will actually fit.</a:t>
            </a:r>
          </a:p>
          <a:p>
            <a:pPr eaLnBrk="1" hangingPunct="1"/>
            <a:r>
              <a:rPr lang="en-US" smtClean="0"/>
              <a:t>This especially applies for circuits that require high component densities.</a:t>
            </a:r>
          </a:p>
          <a:p>
            <a:pPr eaLnBrk="1" hangingPunct="1"/>
            <a:r>
              <a:rPr lang="en-US" smtClean="0"/>
              <a:t>Some components come in multiple sizes. SMT vs Through Hole</a:t>
            </a:r>
          </a:p>
          <a:p>
            <a:pPr eaLnBrk="1" hangingPunct="1"/>
            <a:r>
              <a:rPr lang="en-US" smtClean="0"/>
              <a:t>Sometimes you can get tall and narrow caps or short and wide capacitors.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Heat Dissipation-Heat Sinks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Heat sink dissipates heat off the component</a:t>
            </a:r>
          </a:p>
          <a:p>
            <a:pPr eaLnBrk="1" hangingPunct="1"/>
            <a:r>
              <a:rPr lang="en-US" dirty="0" smtClean="0"/>
              <a:t>Does not </a:t>
            </a:r>
            <a:r>
              <a:rPr lang="en-US" dirty="0" smtClean="0"/>
              <a:t>remove </a:t>
            </a:r>
            <a:r>
              <a:rPr lang="en-US" dirty="0" smtClean="0"/>
              <a:t>heat, </a:t>
            </a:r>
            <a:r>
              <a:rPr lang="en-US" dirty="0" smtClean="0"/>
              <a:t>just moves it</a:t>
            </a:r>
          </a:p>
          <a:p>
            <a:pPr eaLnBrk="1" hangingPunct="1"/>
            <a:r>
              <a:rPr lang="en-US" dirty="0" smtClean="0"/>
              <a:t>Some components </a:t>
            </a:r>
            <a:r>
              <a:rPr lang="en-US" dirty="0" smtClean="0"/>
              <a:t>get hot, requiring heat sink</a:t>
            </a:r>
            <a:endParaRPr lang="en-US" dirty="0" smtClean="0"/>
          </a:p>
          <a:p>
            <a:pPr eaLnBrk="1" hangingPunct="1"/>
            <a:r>
              <a:rPr lang="en-US" dirty="0" smtClean="0"/>
              <a:t>Data sheets specify the size of the heat sink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/>
              <a:t>A short circuit may result when two devices share the same heat sink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Mounting Points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PCB </a:t>
            </a:r>
            <a:r>
              <a:rPr lang="en-US" dirty="0" smtClean="0"/>
              <a:t>needs to be mechanically </a:t>
            </a:r>
            <a:r>
              <a:rPr lang="en-US" dirty="0" smtClean="0"/>
              <a:t>secured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/>
              <a:t> To chassis-consist </a:t>
            </a:r>
            <a:r>
              <a:rPr lang="en-US" sz="3200" dirty="0" smtClean="0"/>
              <a:t>of metal frame on which the circuit boards and other electronic components are </a:t>
            </a:r>
            <a:r>
              <a:rPr lang="en-US" sz="3200" dirty="0" smtClean="0"/>
              <a:t>mounted</a:t>
            </a:r>
            <a:endParaRPr lang="en-US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/>
              <a:t> To another </a:t>
            </a:r>
            <a:r>
              <a:rPr lang="en-US" sz="3200" dirty="0" smtClean="0"/>
              <a:t>PCB/socket on </a:t>
            </a:r>
            <a:r>
              <a:rPr lang="en-US" sz="3200" dirty="0" smtClean="0"/>
              <a:t>PCB</a:t>
            </a:r>
            <a:endParaRPr lang="en-US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/>
              <a:t> To attachments </a:t>
            </a:r>
            <a:r>
              <a:rPr lang="en-US" sz="3200" dirty="0" smtClean="0"/>
              <a:t>to a </a:t>
            </a:r>
            <a:r>
              <a:rPr lang="en-US" sz="3200" dirty="0" smtClean="0"/>
              <a:t>heatsink</a:t>
            </a:r>
            <a:endParaRPr lang="en-US" sz="3200" dirty="0" smtClean="0"/>
          </a:p>
          <a:p>
            <a:pPr lvl="1"/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0070C0"/>
                </a:solidFill>
              </a:rPr>
              <a:t>Parasitics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4400" b="1" dirty="0" smtClean="0"/>
              <a:t>High frequency circuits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Series Inductance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Shunt Capacitance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Inductive Coupling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Capacitive Coupling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Series Inductance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Not an issue for low frequency circuits(&lt;10 </a:t>
            </a:r>
            <a:r>
              <a:rPr lang="en-US" dirty="0" err="1" smtClean="0"/>
              <a:t>Mhz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I</a:t>
            </a:r>
            <a:r>
              <a:rPr lang="en-US" dirty="0" smtClean="0"/>
              <a:t>nductance </a:t>
            </a:r>
            <a:r>
              <a:rPr lang="en-US" dirty="0" smtClean="0"/>
              <a:t>of a trace may be </a:t>
            </a:r>
            <a:r>
              <a:rPr lang="en-US" dirty="0" smtClean="0"/>
              <a:t>significant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P</a:t>
            </a:r>
            <a:r>
              <a:rPr lang="en-US" dirty="0" smtClean="0"/>
              <a:t>ower connections - add </a:t>
            </a:r>
            <a:r>
              <a:rPr lang="en-US" dirty="0" smtClean="0"/>
              <a:t>shunt capacitor </a:t>
            </a:r>
            <a:r>
              <a:rPr lang="en-US" dirty="0" smtClean="0"/>
              <a:t>to </a:t>
            </a:r>
            <a:r>
              <a:rPr lang="en-US" dirty="0" smtClean="0"/>
              <a:t>counter the series inductance of a long </a:t>
            </a:r>
            <a:r>
              <a:rPr lang="en-US" dirty="0" smtClean="0"/>
              <a:t>trace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C</a:t>
            </a:r>
            <a:r>
              <a:rPr lang="en-US" dirty="0" smtClean="0"/>
              <a:t>apacitor </a:t>
            </a:r>
            <a:r>
              <a:rPr lang="en-US" dirty="0" smtClean="0"/>
              <a:t>has a low AC impedance 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A </a:t>
            </a:r>
            <a:r>
              <a:rPr lang="en-US" dirty="0" smtClean="0"/>
              <a:t>100nF capacitor is often used along with a larger capacitor. 100 </a:t>
            </a:r>
            <a:r>
              <a:rPr lang="en-US" dirty="0" err="1" smtClean="0"/>
              <a:t>nF</a:t>
            </a:r>
            <a:r>
              <a:rPr lang="en-US" dirty="0" smtClean="0"/>
              <a:t> ceramics have very low impedance at higher frequencies.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Introduction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Printed circuit board</a:t>
            </a:r>
          </a:p>
          <a:p>
            <a:endParaRPr lang="en-US" dirty="0" smtClean="0"/>
          </a:p>
          <a:p>
            <a:r>
              <a:rPr lang="en-US" dirty="0" smtClean="0"/>
              <a:t>Mechanical support</a:t>
            </a:r>
          </a:p>
          <a:p>
            <a:endParaRPr lang="en-US" dirty="0" smtClean="0"/>
          </a:p>
          <a:p>
            <a:r>
              <a:rPr lang="en-US" dirty="0" smtClean="0"/>
              <a:t>Electrically </a:t>
            </a:r>
            <a:r>
              <a:rPr lang="en-US" dirty="0"/>
              <a:t>connect electronic components </a:t>
            </a:r>
            <a:r>
              <a:rPr lang="en-US" dirty="0" smtClean="0"/>
              <a:t>using </a:t>
            </a:r>
            <a:r>
              <a:rPr lang="en-US" dirty="0"/>
              <a:t>conductive pathways, or </a:t>
            </a:r>
            <a:r>
              <a:rPr lang="en-US" dirty="0" smtClean="0"/>
              <a:t>traces</a:t>
            </a:r>
          </a:p>
          <a:p>
            <a:endParaRPr lang="en-US" dirty="0" smtClean="0"/>
          </a:p>
          <a:p>
            <a:r>
              <a:rPr lang="en-US" dirty="0" smtClean="0"/>
              <a:t>PCB populated with electronic components is a printed circuit assembly (PCA)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Shunt Capacitance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Result of wide wires over a ground plane.</a:t>
            </a:r>
          </a:p>
          <a:p>
            <a:pPr eaLnBrk="1" hangingPunct="1"/>
            <a:r>
              <a:rPr lang="en-US" sz="3600" dirty="0" smtClean="0"/>
              <a:t>Limits speed of circuits, including digital circuits</a:t>
            </a:r>
          </a:p>
          <a:p>
            <a:pPr eaLnBrk="1" hangingPunct="1"/>
            <a:r>
              <a:rPr lang="en-US" sz="3600" dirty="0" smtClean="0"/>
              <a:t>Insignificant </a:t>
            </a:r>
            <a:r>
              <a:rPr lang="en-US" sz="3600" dirty="0" smtClean="0"/>
              <a:t>for low </a:t>
            </a:r>
            <a:r>
              <a:rPr lang="en-US" sz="3600" dirty="0" smtClean="0"/>
              <a:t>performance circuits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Capacitor </a:t>
            </a:r>
            <a:r>
              <a:rPr lang="en-US" sz="3600" dirty="0" smtClean="0"/>
              <a:t>from voltage to </a:t>
            </a:r>
            <a:r>
              <a:rPr lang="en-US" sz="3600" dirty="0" smtClean="0"/>
              <a:t>ground will minimize</a:t>
            </a:r>
            <a:endParaRPr lang="en-US" sz="36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Inductive Coupling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Transfer of energy from one circuit component to another through shared magnetic field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Change in current flow through one device induces current flow in other device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Current flow in one trace induces current in another trace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Minimize the long parallel runs of traces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Run traces perpendicular to each 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Capacitive Coupling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Transfer of energy in electrical n/w due to capacitance between circuit nodes</a:t>
            </a:r>
          </a:p>
          <a:p>
            <a:pPr eaLnBrk="1" hangingPunct="1"/>
            <a:r>
              <a:rPr lang="en-US" sz="3600" dirty="0" smtClean="0"/>
              <a:t>Minimizing long traces on adjacent layers will reduce capacitive coupling</a:t>
            </a:r>
          </a:p>
          <a:p>
            <a:pPr eaLnBrk="1" hangingPunct="1"/>
            <a:r>
              <a:rPr lang="en-US" sz="3600" dirty="0" smtClean="0"/>
              <a:t>Ground planes are run between the signals that might affect each other.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Routing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rout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43" y="1752600"/>
            <a:ext cx="8804946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Trace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connection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with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Pads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necked dow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667000"/>
            <a:ext cx="4506205" cy="2337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Pre-work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Thoroughly simulate your circuit-make sure the circuit worked in simulations</a:t>
            </a:r>
          </a:p>
          <a:p>
            <a:pPr eaLnBrk="1" hangingPunct="1"/>
            <a:r>
              <a:rPr lang="en-US" sz="3600" dirty="0" smtClean="0"/>
              <a:t>Thoroughly test the prototype-make sure the circuit worked on the bread board</a:t>
            </a:r>
          </a:p>
          <a:p>
            <a:pPr eaLnBrk="1" hangingPunct="1"/>
            <a:r>
              <a:rPr lang="en-US" sz="3600" dirty="0" smtClean="0"/>
              <a:t>Have all the data sheets </a:t>
            </a:r>
            <a:r>
              <a:rPr lang="en-US" sz="3600" dirty="0" smtClean="0"/>
              <a:t>handy for all components</a:t>
            </a:r>
          </a:p>
          <a:p>
            <a:pPr eaLnBrk="1" hangingPunct="1"/>
            <a:r>
              <a:rPr lang="en-US" sz="3600" dirty="0" smtClean="0"/>
              <a:t>Try various component configurations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Simulations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Important to simulate the circuits before building them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Allow margin for component tolerances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Avoid using precise components. </a:t>
            </a:r>
            <a:r>
              <a:rPr lang="en-US" dirty="0" err="1" smtClean="0"/>
              <a:t>e.g</a:t>
            </a:r>
            <a:r>
              <a:rPr lang="en-US" dirty="0" smtClean="0"/>
              <a:t> a PWM controller that requires exact 10 V DC to work and will fail if there is 10.01V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High performance circuits or SMT devices require PCBs and should be simulated extensively </a:t>
            </a:r>
            <a:r>
              <a:rPr lang="en-US" dirty="0" smtClean="0"/>
              <a:t>first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>
              <a:defRPr/>
            </a:pPr>
            <a:r>
              <a:rPr lang="en-US" b="1" dirty="0">
                <a:solidFill>
                  <a:srgbClr val="0070C0"/>
                </a:solidFill>
              </a:rPr>
              <a:t>Transferring your design to a board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99025"/>
          </a:xfrm>
        </p:spPr>
        <p:txBody>
          <a:bodyPr>
            <a:normAutofit/>
          </a:bodyPr>
          <a:lstStyle/>
          <a:p>
            <a:r>
              <a:rPr lang="en-US" sz="3600" dirty="0"/>
              <a:t>Direct Transfer using </a:t>
            </a:r>
            <a:r>
              <a:rPr lang="en-US" sz="3600" dirty="0" smtClean="0"/>
              <a:t>marker</a:t>
            </a:r>
          </a:p>
          <a:p>
            <a:endParaRPr lang="en-US" sz="1800" dirty="0" smtClean="0"/>
          </a:p>
          <a:p>
            <a:r>
              <a:rPr lang="en-US" sz="3600" dirty="0" smtClean="0"/>
              <a:t>"</a:t>
            </a:r>
            <a:r>
              <a:rPr lang="en-US" sz="3600" dirty="0"/>
              <a:t>Press-N-Peel" sheets and Variations use of </a:t>
            </a:r>
            <a:r>
              <a:rPr lang="en-US" sz="3600" dirty="0" smtClean="0"/>
              <a:t>heat</a:t>
            </a:r>
          </a:p>
          <a:p>
            <a:endParaRPr lang="en-US" sz="1800" dirty="0" smtClean="0"/>
          </a:p>
          <a:p>
            <a:r>
              <a:rPr lang="en-US" sz="3600" dirty="0" smtClean="0"/>
              <a:t>Blender pen</a:t>
            </a:r>
          </a:p>
          <a:p>
            <a:endParaRPr lang="en-US" sz="1800" dirty="0" smtClean="0"/>
          </a:p>
          <a:p>
            <a:r>
              <a:rPr lang="en-US" sz="3600" dirty="0" smtClean="0"/>
              <a:t>Photolithography </a:t>
            </a:r>
            <a:r>
              <a:rPr lang="en-US" sz="3600" dirty="0"/>
              <a:t>use of UV light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5289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Design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Software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900" dirty="0" smtClean="0"/>
              <a:t>PCB Artist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900" dirty="0" err="1" smtClean="0"/>
              <a:t>CadSoft</a:t>
            </a:r>
            <a:r>
              <a:rPr lang="en-US" sz="3900" dirty="0" smtClean="0"/>
              <a:t> EAGLE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900" dirty="0" err="1" smtClean="0"/>
              <a:t>PCBWizard</a:t>
            </a:r>
            <a:endParaRPr lang="en-US" sz="3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900" dirty="0" err="1" smtClean="0"/>
              <a:t>OrCAD</a:t>
            </a:r>
            <a:r>
              <a:rPr lang="en-US" sz="3900" dirty="0" smtClean="0"/>
              <a:t> etc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u="sng" dirty="0" smtClean="0"/>
              <a:t>Gerber </a:t>
            </a:r>
            <a:r>
              <a:rPr lang="en-US" u="sng" dirty="0" smtClean="0"/>
              <a:t>files</a:t>
            </a:r>
            <a:r>
              <a:rPr lang="en-US" dirty="0" smtClean="0"/>
              <a:t>: </a:t>
            </a:r>
            <a:r>
              <a:rPr lang="en-US" dirty="0" smtClean="0"/>
              <a:t>describe the images of a printed circuit board (copper layers, solder mask, legend, etc.) as well as the drilling and milling data, de facto standard used by industry to describe PCB images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20px-Gerber-layers-example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599" y="1066801"/>
            <a:ext cx="2675681" cy="5791200"/>
          </a:xfrm>
        </p:spPr>
      </p:pic>
      <p:pic>
        <p:nvPicPr>
          <p:cNvPr id="7" name="Picture 6" descr="220px-Gerber-layers-exampl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990600"/>
            <a:ext cx="2681538" cy="586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Example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Gerber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files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Why PCB?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Rugged</a:t>
            </a:r>
            <a:r>
              <a:rPr lang="en-US" dirty="0"/>
              <a:t>, inexpensive, and can be highly </a:t>
            </a:r>
            <a:r>
              <a:rPr lang="en-US" dirty="0" smtClean="0"/>
              <a:t>reliable</a:t>
            </a:r>
          </a:p>
          <a:p>
            <a:endParaRPr lang="en-US" dirty="0" smtClean="0"/>
          </a:p>
          <a:p>
            <a:r>
              <a:rPr lang="en-US" dirty="0" smtClean="0"/>
              <a:t>Faster (due to automation) and </a:t>
            </a:r>
            <a:r>
              <a:rPr lang="en-US" dirty="0"/>
              <a:t>consistent in high volume </a:t>
            </a:r>
            <a:r>
              <a:rPr lang="en-US" dirty="0" smtClean="0"/>
              <a:t>production</a:t>
            </a:r>
          </a:p>
          <a:p>
            <a:endParaRPr lang="en-US" dirty="0" smtClean="0"/>
          </a:p>
          <a:p>
            <a:r>
              <a:rPr lang="en-US" dirty="0" smtClean="0"/>
              <a:t>Professional(more neater look)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Materials Required to make PCB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620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5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534400" cy="761999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/>
              <a:t>Step 1: Take printout of PCB layout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1"/>
            <a:ext cx="3200400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2209800"/>
            <a:ext cx="4343400" cy="272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endParaRPr lang="en-US" dirty="0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20486" y="2286000"/>
            <a:ext cx="4561114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Using laser printer &amp; glossy paper</a:t>
            </a:r>
          </a:p>
          <a:p>
            <a:r>
              <a:rPr lang="en-US" dirty="0" smtClean="0"/>
              <a:t>Mirror image</a:t>
            </a:r>
          </a:p>
          <a:p>
            <a:endParaRPr lang="en-US" dirty="0" smtClean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3886200"/>
            <a:ext cx="85344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r>
              <a:rPr lang="en-US" dirty="0" smtClean="0"/>
              <a:t>Step 2: Cutting the copper plate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" y="4603227"/>
            <a:ext cx="3509963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97" y="4603227"/>
            <a:ext cx="3657600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534400" cy="761999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/>
              <a:t>Step 3: Make it smooth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2209800"/>
            <a:ext cx="4343400" cy="272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endParaRPr lang="en-US" dirty="0" smtClean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4267200"/>
            <a:ext cx="8534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Rub the copper side</a:t>
            </a:r>
          </a:p>
          <a:p>
            <a:r>
              <a:rPr lang="en-US" dirty="0" smtClean="0"/>
              <a:t>Removes top oxide layer and photo resist layer</a:t>
            </a:r>
          </a:p>
          <a:p>
            <a:r>
              <a:rPr lang="en-US" dirty="0" smtClean="0"/>
              <a:t>Sanded surface allow image to stick better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599"/>
            <a:ext cx="3926681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66256"/>
            <a:ext cx="3733800" cy="194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513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534400" cy="761999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/>
              <a:t>Step 4: Printing Design layout to board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2209800"/>
            <a:ext cx="4343400" cy="272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endParaRPr lang="en-US" dirty="0" smtClean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4267200"/>
            <a:ext cx="8534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Method 1: Iron on glossy paper ( transfers the toner)</a:t>
            </a:r>
          </a:p>
          <a:p>
            <a:r>
              <a:rPr lang="en-US" dirty="0" smtClean="0"/>
              <a:t>Method 2: Circuit by hand (using marker)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66256"/>
            <a:ext cx="3657600" cy="194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66256"/>
            <a:ext cx="3733800" cy="194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763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534400" cy="761999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/>
              <a:t>Step 5: Apply heat (Iron it !!)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2209800"/>
            <a:ext cx="4343400" cy="272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endParaRPr lang="en-US" dirty="0" smtClean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81000" y="2133599"/>
            <a:ext cx="4648200" cy="3200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Iron it image down to copper side</a:t>
            </a:r>
          </a:p>
          <a:p>
            <a:r>
              <a:rPr lang="en-US" dirty="0" smtClean="0"/>
              <a:t>Apply little pressure for 10-15 min</a:t>
            </a:r>
          </a:p>
          <a:p>
            <a:r>
              <a:rPr lang="en-US" dirty="0" smtClean="0"/>
              <a:t>Iron heat transfer toner to cooper plate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4338" name="Picture 2" descr="http://cdn.instructables.com/FAB/QP84/GS4EIYSH/FABQP84GS4EIYSH.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24074"/>
            <a:ext cx="35814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" y="5667373"/>
            <a:ext cx="92964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r>
              <a:rPr lang="en-US" sz="2000" b="1" dirty="0"/>
              <a:t>CAUTION: Do not directly touch copper plate because it is very hot due to ironing.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88892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534400" cy="761999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/>
              <a:t>Step 6: Peeling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2209800"/>
            <a:ext cx="4343400" cy="272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endParaRPr lang="en-US" dirty="0" smtClean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83475" y="4622007"/>
            <a:ext cx="7950925" cy="1728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Place printed plate in Luke warm water (10 min)</a:t>
            </a:r>
          </a:p>
          <a:p>
            <a:r>
              <a:rPr lang="en-US" sz="2800" dirty="0" smtClean="0"/>
              <a:t>Remove the paper</a:t>
            </a:r>
          </a:p>
          <a:p>
            <a:r>
              <a:rPr lang="en-US" sz="2800" dirty="0" smtClean="0"/>
              <a:t>Use black marker to dark lighted track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51535"/>
            <a:ext cx="3636168" cy="246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978819"/>
            <a:ext cx="3886200" cy="244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736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534400" cy="761999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/>
              <a:t>Step 7: Etching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2209800"/>
            <a:ext cx="4343400" cy="272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endParaRPr lang="en-US" dirty="0" smtClean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83475" y="2209800"/>
            <a:ext cx="5969725" cy="4140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Dissolve 2-3 tea spoon ferric chloride in water</a:t>
            </a:r>
          </a:p>
          <a:p>
            <a:r>
              <a:rPr lang="en-US" dirty="0" smtClean="0"/>
              <a:t>Dip PCB in etching solution for 30 min</a:t>
            </a:r>
          </a:p>
          <a:p>
            <a:r>
              <a:rPr lang="en-US" dirty="0" smtClean="0"/>
              <a:t>FeCl</a:t>
            </a:r>
            <a:r>
              <a:rPr lang="en-US" baseline="-25000" dirty="0" smtClean="0"/>
              <a:t>3</a:t>
            </a:r>
            <a:r>
              <a:rPr lang="en-US" dirty="0" smtClean="0"/>
              <a:t> reacts with unmasked Cu and removes unwanted Cu</a:t>
            </a:r>
          </a:p>
          <a:p>
            <a:r>
              <a:rPr lang="en-US" b="1" dirty="0" smtClean="0"/>
              <a:t>Cu </a:t>
            </a:r>
            <a:r>
              <a:rPr lang="en-US" b="1" dirty="0"/>
              <a:t>+ </a:t>
            </a:r>
            <a:r>
              <a:rPr lang="en-US" b="1" dirty="0" smtClean="0"/>
              <a:t>FeCl</a:t>
            </a:r>
            <a:r>
              <a:rPr lang="en-US" b="1" baseline="-25000" dirty="0" smtClean="0"/>
              <a:t>3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CuCl</a:t>
            </a:r>
            <a:r>
              <a:rPr lang="en-US" b="1" baseline="-25000" dirty="0" smtClean="0"/>
              <a:t>3</a:t>
            </a:r>
            <a:r>
              <a:rPr lang="en-US" b="1" dirty="0" smtClean="0"/>
              <a:t> </a:t>
            </a:r>
            <a:r>
              <a:rPr lang="en-US" b="1" dirty="0"/>
              <a:t>+ </a:t>
            </a:r>
            <a:r>
              <a:rPr lang="en-US" b="1" dirty="0" smtClean="0"/>
              <a:t>Fe</a:t>
            </a:r>
            <a:endParaRPr lang="en-US" baseline="-250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2057400" cy="199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9" y="4343400"/>
            <a:ext cx="1981200" cy="198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307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534400" cy="761999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/>
              <a:t>Step 8: Apply thinner ( Final touch)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2209800"/>
            <a:ext cx="4343400" cy="272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endParaRPr lang="en-US" dirty="0" smtClean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83475" y="4622007"/>
            <a:ext cx="7950925" cy="1728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Few drops of thinner (acetone or nail polish) on pinch of cotton will remove the remaining toner </a:t>
            </a:r>
          </a:p>
          <a:p>
            <a:r>
              <a:rPr lang="en-US" dirty="0" smtClean="0"/>
              <a:t>Rinse carefully and dry with a clean cloth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810375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884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31888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pic>
        <p:nvPicPr>
          <p:cNvPr id="35846" name="Picture 8" descr="step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1602" y="2286000"/>
            <a:ext cx="21939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762000" y="1447800"/>
            <a:ext cx="7005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Step 9:  Drill holes and apply Solder </a:t>
            </a:r>
            <a:r>
              <a:rPr lang="en-US" sz="3200" dirty="0"/>
              <a:t>Mask</a:t>
            </a: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1524000" y="5029200"/>
            <a:ext cx="594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Apply solder mask area to entire board with the exception of solder pads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414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pic>
        <p:nvPicPr>
          <p:cNvPr id="36867" name="Picture 4" descr="step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81200"/>
            <a:ext cx="2376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step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057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1143000" y="14478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Step 10. </a:t>
            </a:r>
            <a:r>
              <a:rPr lang="en-US" sz="2800" dirty="0"/>
              <a:t>Solder Coat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4800600" y="1424557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Step 11: </a:t>
            </a:r>
            <a:r>
              <a:rPr lang="en-US" sz="2800" dirty="0"/>
              <a:t>Silkscreen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029200" y="44958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Apply white letter marking using screen printing process 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1219200" y="45720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Apply solder to pads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5410200"/>
            <a:ext cx="5715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hlinkClick r:id="rId5"/>
              </a:rPr>
              <a:t>http://www.youtube.com/watch?v=Q6WJqjVleG0&amp;feature=related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90800" y="6324600"/>
            <a:ext cx="441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http://</a:t>
            </a:r>
            <a:r>
              <a:rPr lang="en-US" u="sng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6"/>
              </a:rPr>
              <a:t>www.advancedcircuits.com</a:t>
            </a:r>
            <a:r>
              <a:rPr lang="en-US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Example of wire wrapping circuit board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wire wrap ciru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477" y="1600200"/>
            <a:ext cx="68310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WEBSITES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609600" indent="-609600" eaLnBrk="1" hangingPunct="1"/>
            <a:r>
              <a:rPr lang="en-US" sz="2400" dirty="0" smtClean="0">
                <a:hlinkClick r:id="rId3"/>
              </a:rPr>
              <a:t>http://www.advancedcircuits.com</a:t>
            </a:r>
            <a:endParaRPr lang="en-US" sz="2400" dirty="0" smtClean="0"/>
          </a:p>
          <a:p>
            <a:pPr marL="609600" indent="-609600" eaLnBrk="1" hangingPunct="1"/>
            <a:r>
              <a:rPr lang="en-US" sz="2400" dirty="0" smtClean="0"/>
              <a:t>How to download the software (EAGLE Layout editor)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Go to http://</a:t>
            </a:r>
            <a:r>
              <a:rPr lang="en-US" sz="2400" dirty="0" smtClean="0">
                <a:hlinkClick r:id="rId4"/>
              </a:rPr>
              <a:t>www.cadsoftusa.com</a:t>
            </a:r>
            <a:endParaRPr lang="en-US" sz="24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Click ‘Freeware’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Click ‘Download’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Find the correct version (Windows/</a:t>
            </a:r>
            <a:r>
              <a:rPr lang="en-US" sz="2400" dirty="0" err="1" smtClean="0"/>
              <a:t>Linux,English</a:t>
            </a:r>
            <a:r>
              <a:rPr lang="en-US" sz="2400" dirty="0" smtClean="0"/>
              <a:t>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Also download Manual and Tutorial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References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dirty="0" smtClean="0"/>
              <a:t>PCB Design slides by </a:t>
            </a:r>
            <a:r>
              <a:rPr lang="en-US" sz="3200" dirty="0" err="1" smtClean="0"/>
              <a:t>Jakia</a:t>
            </a:r>
            <a:r>
              <a:rPr lang="en-US" sz="3200" dirty="0" smtClean="0"/>
              <a:t> </a:t>
            </a:r>
            <a:r>
              <a:rPr lang="en-US" sz="3200" dirty="0" err="1" smtClean="0"/>
              <a:t>Afruz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3"/>
              </a:rPr>
              <a:t>www.wikipedia.org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4"/>
              </a:rPr>
              <a:t>www.pcbexpress.com</a:t>
            </a:r>
            <a:endParaRPr lang="en-US" dirty="0" smtClean="0"/>
          </a:p>
          <a:p>
            <a:pPr eaLnBrk="1" hangingPunct="1"/>
            <a:r>
              <a:rPr lang="en-US" dirty="0" smtClean="0"/>
              <a:t>A Practical Guide to high-speed printed circuit board layout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Materials of PCB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4582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Conducting layers are typically made of thin copper foil.</a:t>
            </a:r>
          </a:p>
          <a:p>
            <a:pPr eaLnBrk="1" hangingPunct="1"/>
            <a:r>
              <a:rPr lang="en-US" dirty="0" smtClean="0"/>
              <a:t>The board is typically coated with a solder mask that is green in color. Other colors that are normally available are blue and red.</a:t>
            </a:r>
          </a:p>
          <a:p>
            <a:pPr eaLnBrk="1" hangingPunct="1"/>
            <a:r>
              <a:rPr lang="en-US" sz="3200" dirty="0" smtClean="0"/>
              <a:t>Unwanted copper is removed from the substrate after etching leaving only the desired copper traces or pathways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Different Layers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cross section of multilayer pc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742" y="1447801"/>
            <a:ext cx="6756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Parts </a:t>
            </a:r>
            <a:r>
              <a:rPr lang="en-US" dirty="0">
                <a:solidFill>
                  <a:srgbClr val="0070C0"/>
                </a:solidFill>
              </a:rPr>
              <a:t>of a PCB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32236"/>
            <a:ext cx="7315200" cy="457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Components</a:t>
            </a:r>
          </a:p>
          <a:p>
            <a:pPr eaLnBrk="1" hangingPunct="1"/>
            <a:r>
              <a:rPr lang="en-US" sz="3600" dirty="0" smtClean="0"/>
              <a:t> Pads</a:t>
            </a:r>
          </a:p>
          <a:p>
            <a:pPr eaLnBrk="1" hangingPunct="1"/>
            <a:r>
              <a:rPr lang="en-US" sz="3600" dirty="0" smtClean="0"/>
              <a:t> Traces</a:t>
            </a:r>
          </a:p>
          <a:p>
            <a:pPr eaLnBrk="1" hangingPunct="1"/>
            <a:r>
              <a:rPr lang="en-US" sz="3600" dirty="0" smtClean="0"/>
              <a:t> </a:t>
            </a:r>
            <a:r>
              <a:rPr lang="en-US" sz="3600" dirty="0" err="1" smtClean="0"/>
              <a:t>Vias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 Top Metal Layer</a:t>
            </a:r>
          </a:p>
          <a:p>
            <a:pPr eaLnBrk="1" hangingPunct="1"/>
            <a:r>
              <a:rPr lang="en-US" sz="3600" dirty="0" smtClean="0"/>
              <a:t> Bottom Metal Layer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Components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4038600" cy="436562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Components are the actual devices used in the circuit.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This includes input/output connections.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I/O ports, including power supply connections, are also important in the PCB design.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2" descr="http://www.smtnet.com/media/images/12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572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2784</TotalTime>
  <Words>1546</Words>
  <Application>Microsoft Office PowerPoint</Application>
  <PresentationFormat>On-screen Show (4:3)</PresentationFormat>
  <Paragraphs>282</Paragraphs>
  <Slides>51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Office Theme</vt:lpstr>
      <vt:lpstr>ECE 404</vt:lpstr>
      <vt:lpstr>Overview</vt:lpstr>
      <vt:lpstr>Introduction</vt:lpstr>
      <vt:lpstr>Why PCB?</vt:lpstr>
      <vt:lpstr>Example of wire wrapping circuit board</vt:lpstr>
      <vt:lpstr>Materials of PCB</vt:lpstr>
      <vt:lpstr>Different Layers</vt:lpstr>
      <vt:lpstr>Parts of a PCB </vt:lpstr>
      <vt:lpstr>Components </vt:lpstr>
      <vt:lpstr>Components </vt:lpstr>
      <vt:lpstr>Pads</vt:lpstr>
      <vt:lpstr>Pads and Trace</vt:lpstr>
      <vt:lpstr>Traces</vt:lpstr>
      <vt:lpstr>Vias</vt:lpstr>
      <vt:lpstr>Vias</vt:lpstr>
      <vt:lpstr>Top Metal Layer</vt:lpstr>
      <vt:lpstr>Bottom Metal Layer</vt:lpstr>
      <vt:lpstr>Jumpers</vt:lpstr>
      <vt:lpstr>Jumpers</vt:lpstr>
      <vt:lpstr>Solder Mask</vt:lpstr>
      <vt:lpstr>Soldering </vt:lpstr>
      <vt:lpstr>Silkscreen</vt:lpstr>
      <vt:lpstr>Multilayer PCBs</vt:lpstr>
      <vt:lpstr>Physical Design Issues </vt:lpstr>
      <vt:lpstr>Component Size</vt:lpstr>
      <vt:lpstr>Heat Dissipation-Heat Sinks</vt:lpstr>
      <vt:lpstr>Mounting Points</vt:lpstr>
      <vt:lpstr>Parasitics</vt:lpstr>
      <vt:lpstr>Series Inductance</vt:lpstr>
      <vt:lpstr>Shunt Capacitance</vt:lpstr>
      <vt:lpstr>Inductive Coupling</vt:lpstr>
      <vt:lpstr>Capacitive Coupling </vt:lpstr>
      <vt:lpstr>Routing</vt:lpstr>
      <vt:lpstr>Trace connection with Pads</vt:lpstr>
      <vt:lpstr>Pre-work</vt:lpstr>
      <vt:lpstr>Simulations</vt:lpstr>
      <vt:lpstr>Transferring your design to a board</vt:lpstr>
      <vt:lpstr>Design Software</vt:lpstr>
      <vt:lpstr>PowerPoint Presentation</vt:lpstr>
      <vt:lpstr>Materials Required to make PCB</vt:lpstr>
      <vt:lpstr>Steps in PCB design</vt:lpstr>
      <vt:lpstr>Steps in PCB design</vt:lpstr>
      <vt:lpstr>Steps in PCB design</vt:lpstr>
      <vt:lpstr>Steps in PCB design</vt:lpstr>
      <vt:lpstr>Steps in PCB design</vt:lpstr>
      <vt:lpstr>Steps in PCB design</vt:lpstr>
      <vt:lpstr>Steps in PCB design</vt:lpstr>
      <vt:lpstr>Steps in PCB Design</vt:lpstr>
      <vt:lpstr>Steps in PCB Design</vt:lpstr>
      <vt:lpstr>WEBSITES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404</dc:title>
  <dc:creator>Binod</dc:creator>
  <cp:lastModifiedBy>Umbaugh, Scott</cp:lastModifiedBy>
  <cp:revision>36</cp:revision>
  <dcterms:created xsi:type="dcterms:W3CDTF">2011-06-13T00:16:08Z</dcterms:created>
  <dcterms:modified xsi:type="dcterms:W3CDTF">2016-07-06T15:27:27Z</dcterms:modified>
</cp:coreProperties>
</file>