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256" r:id="rId2"/>
    <p:sldId id="258" r:id="rId3"/>
    <p:sldId id="259" r:id="rId4"/>
    <p:sldId id="257" r:id="rId5"/>
    <p:sldId id="261" r:id="rId6"/>
    <p:sldId id="262" r:id="rId7"/>
    <p:sldId id="264" r:id="rId8"/>
    <p:sldId id="263" r:id="rId9"/>
    <p:sldId id="265" r:id="rId10"/>
    <p:sldId id="267" r:id="rId11"/>
    <p:sldId id="266" r:id="rId12"/>
    <p:sldId id="260" r:id="rId13"/>
    <p:sldId id="268" r:id="rId14"/>
    <p:sldId id="269" r:id="rId15"/>
    <p:sldId id="270" r:id="rId16"/>
    <p:sldId id="272" r:id="rId17"/>
    <p:sldId id="271"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576"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94BB1-338B-984A-917C-C2FF7161626C}" type="datetimeFigureOut">
              <a:rPr lang="en-US" smtClean="0"/>
              <a:pPr/>
              <a:t>2/11/13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5BEC2-32F6-C249-9D35-4DB2C6F22400}" type="slidenum">
              <a:rPr lang="en-US" smtClean="0"/>
              <a:pPr/>
              <a:t>‹#›</a:t>
            </a:fld>
            <a:endParaRPr lang="en-US"/>
          </a:p>
        </p:txBody>
      </p:sp>
    </p:spTree>
    <p:extLst>
      <p:ext uri="{BB962C8B-B14F-4D97-AF65-F5344CB8AC3E}">
        <p14:creationId xmlns:p14="http://schemas.microsoft.com/office/powerpoint/2010/main" val="3909213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eclaimdemocracy.org/political_reform_money_not_speech/" TargetMode="External"/><Relationship Id="rId4" Type="http://schemas.openxmlformats.org/officeDocument/2006/relationships/hyperlink" Target="http://reclaimdemocracy.org/overturn_bellotti_initiatives/"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 Smith, author of wealth</a:t>
            </a:r>
            <a:r>
              <a:rPr lang="en-US" baseline="0" dirty="0" smtClean="0"/>
              <a:t> of the nations, was very worried about corporations because he thought separating managers from owners would allow more fraud.</a:t>
            </a:r>
            <a:endParaRPr lang="en-US" dirty="0"/>
          </a:p>
        </p:txBody>
      </p:sp>
      <p:sp>
        <p:nvSpPr>
          <p:cNvPr id="4" name="Slide Number Placeholder 3"/>
          <p:cNvSpPr>
            <a:spLocks noGrp="1"/>
          </p:cNvSpPr>
          <p:nvPr>
            <p:ph type="sldNum" sz="quarter" idx="10"/>
          </p:nvPr>
        </p:nvSpPr>
        <p:spPr/>
        <p:txBody>
          <a:bodyPr/>
          <a:lstStyle/>
          <a:p>
            <a:fld id="{C7D5BEC2-32F6-C249-9D35-4DB2C6F22400}" type="slidenum">
              <a:rPr lang="en-US" smtClean="0"/>
              <a:pPr/>
              <a:t>3</a:t>
            </a:fld>
            <a:endParaRPr lang="en-US"/>
          </a:p>
        </p:txBody>
      </p:sp>
    </p:spTree>
    <p:extLst>
      <p:ext uri="{BB962C8B-B14F-4D97-AF65-F5344CB8AC3E}">
        <p14:creationId xmlns:p14="http://schemas.microsoft.com/office/powerpoint/2010/main" val="703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a:t>
            </a:r>
            <a:r>
              <a:rPr lang="en-US" dirty="0" smtClean="0"/>
              <a:t> 1976 the Supreme Court determined in </a:t>
            </a:r>
            <a:r>
              <a:rPr lang="en-US" dirty="0" smtClean="0">
                <a:hlinkClick r:id="rId3" tooltip="It’s Time to Overrule the Supreme Court"/>
              </a:rPr>
              <a:t>Buckley v. Valeo</a:t>
            </a:r>
            <a:r>
              <a:rPr lang="en-US" dirty="0" smtClean="0"/>
              <a:t> that money spent for political purposes is equal to exercising free speech, and since “corporate persons” have </a:t>
            </a:r>
            <a:r>
              <a:rPr lang="en-US" dirty="0" smtClean="0">
                <a:hlinkClick r:id="rId4" tooltip="Ballot Initiatives Hijacked by Corporations"/>
              </a:rPr>
              <a:t>First Amendment rights</a:t>
            </a:r>
            <a:r>
              <a:rPr lang="en-US" dirty="0" smtClean="0"/>
              <a:t>, they can contribute as much money as they want to overturn ballot initiatives or referenda </a:t>
            </a:r>
            <a:endParaRPr lang="en-US" dirty="0"/>
          </a:p>
        </p:txBody>
      </p:sp>
      <p:sp>
        <p:nvSpPr>
          <p:cNvPr id="4" name="Slide Number Placeholder 3"/>
          <p:cNvSpPr>
            <a:spLocks noGrp="1"/>
          </p:cNvSpPr>
          <p:nvPr>
            <p:ph type="sldNum" sz="quarter" idx="10"/>
          </p:nvPr>
        </p:nvSpPr>
        <p:spPr/>
        <p:txBody>
          <a:bodyPr/>
          <a:lstStyle/>
          <a:p>
            <a:fld id="{C7D5BEC2-32F6-C249-9D35-4DB2C6F22400}"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5BEC2-32F6-C249-9D35-4DB2C6F22400}" type="slidenum">
              <a:rPr lang="en-US" smtClean="0"/>
              <a:pPr/>
              <a:t>13</a:t>
            </a:fld>
            <a:endParaRPr lang="en-US"/>
          </a:p>
        </p:txBody>
      </p:sp>
    </p:spTree>
    <p:extLst>
      <p:ext uri="{BB962C8B-B14F-4D97-AF65-F5344CB8AC3E}">
        <p14:creationId xmlns:p14="http://schemas.microsoft.com/office/powerpoint/2010/main" val="365916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2010 but there isn’t much change. http://</a:t>
            </a:r>
            <a:r>
              <a:rPr lang="en-US" baseline="0" dirty="0" err="1" smtClean="0"/>
              <a:t>www.advancedtechnologykorea.com</a:t>
            </a:r>
            <a:r>
              <a:rPr lang="en-US" baseline="0" smtClean="0"/>
              <a:t>/9942</a:t>
            </a:r>
            <a:endParaRPr lang="en-US"/>
          </a:p>
        </p:txBody>
      </p:sp>
      <p:sp>
        <p:nvSpPr>
          <p:cNvPr id="4" name="Slide Number Placeholder 3"/>
          <p:cNvSpPr>
            <a:spLocks noGrp="1"/>
          </p:cNvSpPr>
          <p:nvPr>
            <p:ph type="sldNum" sz="quarter" idx="10"/>
          </p:nvPr>
        </p:nvSpPr>
        <p:spPr/>
        <p:txBody>
          <a:bodyPr/>
          <a:lstStyle/>
          <a:p>
            <a:fld id="{C7D5BEC2-32F6-C249-9D35-4DB2C6F22400}" type="slidenum">
              <a:rPr lang="en-US" smtClean="0"/>
              <a:pPr/>
              <a:t>19</a:t>
            </a:fld>
            <a:endParaRPr lang="en-US"/>
          </a:p>
        </p:txBody>
      </p:sp>
    </p:spTree>
    <p:extLst>
      <p:ext uri="{BB962C8B-B14F-4D97-AF65-F5344CB8AC3E}">
        <p14:creationId xmlns:p14="http://schemas.microsoft.com/office/powerpoint/2010/main" val="364872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a:t>
            </a:r>
            <a:r>
              <a:rPr lang="en-US" baseline="0" dirty="0" smtClean="0"/>
              <a:t> by Susan Crawford. http://business.time.com/2013/01/09/is-broadband-internet-access-a-public-utility/</a:t>
            </a:r>
            <a:endParaRPr lang="en-US" dirty="0"/>
          </a:p>
        </p:txBody>
      </p:sp>
      <p:sp>
        <p:nvSpPr>
          <p:cNvPr id="4" name="Slide Number Placeholder 3"/>
          <p:cNvSpPr>
            <a:spLocks noGrp="1"/>
          </p:cNvSpPr>
          <p:nvPr>
            <p:ph type="sldNum" sz="quarter" idx="10"/>
          </p:nvPr>
        </p:nvSpPr>
        <p:spPr/>
        <p:txBody>
          <a:bodyPr/>
          <a:lstStyle/>
          <a:p>
            <a:fld id="{C7D5BEC2-32F6-C249-9D35-4DB2C6F2240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2/11/13</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transition xmlns:p14="http://schemas.microsoft.com/office/powerpoint/2010/mai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xmlns:p14="http://schemas.microsoft.com/office/powerpoint/2010/mai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xmlns:p14="http://schemas.microsoft.com/office/powerpoint/2010/mai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xmlns:p14="http://schemas.microsoft.com/office/powerpoint/2010/mai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xmlns:p14="http://schemas.microsoft.com/office/powerpoint/2010/mai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xmlns:p14="http://schemas.microsoft.com/office/powerpoint/2010/mai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xmlns:p14="http://schemas.microsoft.com/office/powerpoint/2010/mai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xmlns:p14="http://schemas.microsoft.com/office/powerpoint/2010/mai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2/11/13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transition xmlns:p14="http://schemas.microsoft.com/office/powerpoint/2010/mai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2/11/13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transition xmlns:p14="http://schemas.microsoft.com/office/powerpoint/2010/main" spd="med">
    <p:cut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2/11/13</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spd="med">
    <p:cut thruBlk="1"/>
  </p:transition>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ntheleft.org/forums/index.php?showtopic=12891" TargetMode="External"/><Relationship Id="rId3" Type="http://schemas.openxmlformats.org/officeDocument/2006/relationships/hyperlink" Target="http://www.multinationalmonitor.org/hyper/issues/1993/04/mm0493_09.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Corporations</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900332" y="466175"/>
            <a:ext cx="184666" cy="369332"/>
          </a:xfrm>
          <a:prstGeom prst="rect">
            <a:avLst/>
          </a:prstGeom>
          <a:noFill/>
        </p:spPr>
        <p:txBody>
          <a:bodyPr wrap="none" rtlCol="0">
            <a:spAutoFit/>
          </a:bodyPr>
          <a:lstStyle/>
          <a:p>
            <a:endParaRPr lang="en-US" dirty="0"/>
          </a:p>
        </p:txBody>
      </p:sp>
      <p:sp>
        <p:nvSpPr>
          <p:cNvPr id="5" name="TextBox 4"/>
          <p:cNvSpPr txBox="1"/>
          <p:nvPr/>
        </p:nvSpPr>
        <p:spPr>
          <a:xfrm>
            <a:off x="3537020" y="11895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2754181"/>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Vertical </a:t>
            </a:r>
            <a:r>
              <a:rPr lang="en-US" dirty="0" err="1" smtClean="0"/>
              <a:t>Integrtation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Vertical Integration of a Multinational Car </a:t>
            </a:r>
            <a:endParaRPr lang="en-US" b="1" dirty="0" smtClean="0"/>
          </a:p>
          <a:p>
            <a:r>
              <a:rPr lang="en-US" dirty="0" smtClean="0"/>
              <a:t>Car dealership</a:t>
            </a:r>
          </a:p>
          <a:p>
            <a:r>
              <a:rPr lang="en-US" dirty="0" smtClean="0"/>
              <a:t>Car wholesaling</a:t>
            </a:r>
          </a:p>
          <a:p>
            <a:r>
              <a:rPr lang="en-US" b="1" dirty="0" smtClean="0"/>
              <a:t>Car manufacturing</a:t>
            </a:r>
          </a:p>
          <a:p>
            <a:r>
              <a:rPr lang="en-US" dirty="0" smtClean="0"/>
              <a:t>Electrical engineering</a:t>
            </a:r>
          </a:p>
          <a:p>
            <a:r>
              <a:rPr lang="en-US" dirty="0" smtClean="0"/>
              <a:t>Mechanical engineering</a:t>
            </a:r>
          </a:p>
          <a:p>
            <a:r>
              <a:rPr lang="en-US" dirty="0" smtClean="0"/>
              <a:t>Steel mill</a:t>
            </a:r>
          </a:p>
          <a:p>
            <a:r>
              <a:rPr lang="en-US" dirty="0" smtClean="0"/>
              <a:t>Rubber </a:t>
            </a:r>
            <a:r>
              <a:rPr lang="en-US" dirty="0" err="1"/>
              <a:t>plantationIron</a:t>
            </a:r>
            <a:r>
              <a:rPr lang="en-US" dirty="0"/>
              <a:t> ore/coke mill</a:t>
            </a:r>
          </a:p>
        </p:txBody>
      </p:sp>
    </p:spTree>
    <p:extLst>
      <p:ext uri="{BB962C8B-B14F-4D97-AF65-F5344CB8AC3E}">
        <p14:creationId xmlns:p14="http://schemas.microsoft.com/office/powerpoint/2010/main" val="1039369634"/>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l_fi" descr="http://brazilianbubble.com/wp-content/uploads/2012/04/petrobras-forbes-top-ten.pn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74420"/>
            <a:ext cx="5486400" cy="4709160"/>
          </a:xfrm>
          <a:prstGeom prst="rect">
            <a:avLst/>
          </a:prstGeom>
          <a:noFill/>
          <a:ln>
            <a:noFill/>
          </a:ln>
        </p:spPr>
      </p:pic>
    </p:spTree>
    <p:extLst>
      <p:ext uri="{BB962C8B-B14F-4D97-AF65-F5344CB8AC3E}">
        <p14:creationId xmlns:p14="http://schemas.microsoft.com/office/powerpoint/2010/main" val="2545634096"/>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87400"/>
            <a:ext cx="6400800" cy="1193800"/>
          </a:xfrm>
        </p:spPr>
        <p:txBody>
          <a:bodyPr>
            <a:normAutofit fontScale="90000"/>
          </a:bodyPr>
          <a:lstStyle/>
          <a:p>
            <a:r>
              <a:rPr lang="en-US" dirty="0" smtClean="0"/>
              <a:t>Social Construction of Corporations in US</a:t>
            </a:r>
            <a:endParaRPr lang="en-US" dirty="0"/>
          </a:p>
        </p:txBody>
      </p:sp>
      <p:sp>
        <p:nvSpPr>
          <p:cNvPr id="3" name="Content Placeholder 2"/>
          <p:cNvSpPr>
            <a:spLocks noGrp="1"/>
          </p:cNvSpPr>
          <p:nvPr>
            <p:ph idx="1"/>
          </p:nvPr>
        </p:nvSpPr>
        <p:spPr/>
        <p:txBody>
          <a:bodyPr>
            <a:normAutofit fontScale="92500"/>
          </a:bodyPr>
          <a:lstStyle/>
          <a:p>
            <a:r>
              <a:rPr lang="en-US" dirty="0" smtClean="0"/>
              <a:t>Corporations look different in different countries (and over time).</a:t>
            </a:r>
          </a:p>
          <a:p>
            <a:r>
              <a:rPr lang="en-US" dirty="0" smtClean="0"/>
              <a:t>For example, </a:t>
            </a:r>
          </a:p>
          <a:p>
            <a:pPr lvl="1">
              <a:buNone/>
            </a:pPr>
            <a:r>
              <a:rPr lang="en-US" dirty="0" smtClean="0"/>
              <a:t>	CAUSAL FACTORS THAT AFFECT THE GROWTH OF CORPORATIONS:</a:t>
            </a:r>
          </a:p>
          <a:p>
            <a:pPr lvl="1">
              <a:buNone/>
            </a:pPr>
            <a:endParaRPr lang="en-US" dirty="0" smtClean="0"/>
          </a:p>
          <a:p>
            <a:pPr lvl="1">
              <a:buNone/>
            </a:pPr>
            <a:r>
              <a:rPr lang="en-US" dirty="0" smtClean="0"/>
              <a:t>	Political Factors: For example, U.S. laws made monopolies illegal.</a:t>
            </a:r>
          </a:p>
          <a:p>
            <a:pPr lvl="1">
              <a:buNone/>
            </a:pPr>
            <a:r>
              <a:rPr lang="en-US" dirty="0" smtClean="0"/>
              <a:t>	Institutional  Factors:  Businesses responded to the illegality by getting larger and growing vertically.</a:t>
            </a:r>
          </a:p>
          <a:p>
            <a:pPr lvl="1">
              <a:buNone/>
            </a:pPr>
            <a:r>
              <a:rPr lang="en-US" dirty="0" smtClean="0"/>
              <a:t>	Social Factors:  Ideologies accepted large corporations and the power they hold which allows them to grow even more.  We LOVE our </a:t>
            </a:r>
            <a:r>
              <a:rPr lang="en-US" dirty="0" err="1" smtClean="0"/>
              <a:t>MNCs</a:t>
            </a:r>
            <a:r>
              <a:rPr lang="en-US" dirty="0" smtClean="0"/>
              <a:t>!</a:t>
            </a:r>
            <a:endParaRPr lang="en-US" dirty="0"/>
          </a:p>
        </p:txBody>
      </p:sp>
    </p:spTree>
    <p:extLst>
      <p:ext uri="{BB962C8B-B14F-4D97-AF65-F5344CB8AC3E}">
        <p14:creationId xmlns:p14="http://schemas.microsoft.com/office/powerpoint/2010/main" val="181667046"/>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Concerns about Corporate Power</a:t>
            </a:r>
            <a:endParaRPr lang="en-US" dirty="0"/>
          </a:p>
        </p:txBody>
      </p:sp>
      <p:sp>
        <p:nvSpPr>
          <p:cNvPr id="3" name="Content Placeholder 2"/>
          <p:cNvSpPr>
            <a:spLocks noGrp="1"/>
          </p:cNvSpPr>
          <p:nvPr>
            <p:ph idx="1"/>
          </p:nvPr>
        </p:nvSpPr>
        <p:spPr/>
        <p:txBody>
          <a:bodyPr>
            <a:normAutofit lnSpcReduction="10000"/>
          </a:bodyPr>
          <a:lstStyle/>
          <a:p>
            <a:r>
              <a:rPr lang="en-US" dirty="0" smtClean="0"/>
              <a:t>1) Economic power:</a:t>
            </a:r>
          </a:p>
          <a:p>
            <a:pPr lvl="1"/>
            <a:r>
              <a:rPr lang="en-US" dirty="0" smtClean="0"/>
              <a:t>Economies of scale and control over technology prevent entry and sustainability of smaller businesses.</a:t>
            </a:r>
          </a:p>
          <a:p>
            <a:pPr lvl="2"/>
            <a:r>
              <a:rPr lang="en-US" dirty="0" smtClean="0"/>
              <a:t>Lack of competition = price control, innovation, growth and jobs (</a:t>
            </a:r>
            <a:r>
              <a:rPr lang="en-US" dirty="0" err="1" smtClean="0"/>
              <a:t>Wal</a:t>
            </a:r>
            <a:r>
              <a:rPr lang="en-US" dirty="0" smtClean="0"/>
              <a:t> mart and predatory pricing)</a:t>
            </a:r>
          </a:p>
          <a:p>
            <a:pPr lvl="1"/>
            <a:r>
              <a:rPr lang="en-US" dirty="0" smtClean="0"/>
              <a:t>Downsizing: Moving to other countries, technological displacement, marginal employment, while increasing stock prices, reduces employment.</a:t>
            </a:r>
          </a:p>
          <a:p>
            <a:pPr lvl="1"/>
            <a:r>
              <a:rPr lang="en-US" dirty="0" smtClean="0"/>
              <a:t>Interlocking Economies –</a:t>
            </a:r>
          </a:p>
          <a:p>
            <a:pPr lvl="2"/>
            <a:r>
              <a:rPr lang="en-US" dirty="0" smtClean="0"/>
              <a:t>Interlocking Directorates coordinating different industries</a:t>
            </a:r>
          </a:p>
          <a:p>
            <a:pPr lvl="2"/>
            <a:r>
              <a:rPr lang="en-US" dirty="0" smtClean="0"/>
              <a:t>Banks Control – Banks get to decide who gets money</a:t>
            </a:r>
          </a:p>
        </p:txBody>
      </p:sp>
    </p:spTree>
    <p:extLst>
      <p:ext uri="{BB962C8B-B14F-4D97-AF65-F5344CB8AC3E}">
        <p14:creationId xmlns:p14="http://schemas.microsoft.com/office/powerpoint/2010/main" val="3651055195"/>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Concerns about Corporate Power</a:t>
            </a:r>
            <a:endParaRPr lang="en-US" b="1" dirty="0"/>
          </a:p>
        </p:txBody>
      </p:sp>
      <p:sp>
        <p:nvSpPr>
          <p:cNvPr id="3" name="Content Placeholder 2"/>
          <p:cNvSpPr>
            <a:spLocks noGrp="1"/>
          </p:cNvSpPr>
          <p:nvPr>
            <p:ph idx="1"/>
          </p:nvPr>
        </p:nvSpPr>
        <p:spPr/>
        <p:txBody>
          <a:bodyPr>
            <a:normAutofit lnSpcReduction="10000"/>
          </a:bodyPr>
          <a:lstStyle/>
          <a:p>
            <a:pPr>
              <a:buNone/>
            </a:pPr>
            <a:r>
              <a:rPr lang="en-US" dirty="0" smtClean="0"/>
              <a:t>2) Political Power</a:t>
            </a:r>
          </a:p>
          <a:p>
            <a:pPr>
              <a:buNone/>
            </a:pPr>
            <a:r>
              <a:rPr lang="en-US" dirty="0" smtClean="0"/>
              <a:t>	Lobbying:  Corporations are more likely than groups 	without money to have the opportunity to explain their 	position to lawmakers.</a:t>
            </a:r>
          </a:p>
          <a:p>
            <a:pPr>
              <a:buNone/>
            </a:pPr>
            <a:r>
              <a:rPr lang="en-US" dirty="0" smtClean="0"/>
              <a:t>	</a:t>
            </a:r>
            <a:r>
              <a:rPr lang="en-US" dirty="0" smtClean="0">
                <a:hlinkClick r:id="rId2"/>
              </a:rPr>
              <a:t>Bush’s Cabinet</a:t>
            </a:r>
            <a:endParaRPr lang="en-US" dirty="0" smtClean="0"/>
          </a:p>
          <a:p>
            <a:pPr>
              <a:buNone/>
            </a:pPr>
            <a:r>
              <a:rPr lang="en-US" dirty="0" smtClean="0"/>
              <a:t>	</a:t>
            </a:r>
            <a:r>
              <a:rPr lang="en-US" dirty="0" smtClean="0">
                <a:hlinkClick r:id="rId3"/>
              </a:rPr>
              <a:t>Clinton’s Cabinet</a:t>
            </a:r>
            <a:endParaRPr lang="en-US" dirty="0" smtClean="0"/>
          </a:p>
          <a:p>
            <a:pPr>
              <a:buNone/>
            </a:pPr>
            <a:r>
              <a:rPr lang="en-US" dirty="0" smtClean="0"/>
              <a:t>	</a:t>
            </a:r>
            <a:endParaRPr lang="en-US" dirty="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Concerns about Corporate Power</a:t>
            </a:r>
            <a:endParaRPr lang="en-US" dirty="0"/>
          </a:p>
        </p:txBody>
      </p:sp>
      <p:sp>
        <p:nvSpPr>
          <p:cNvPr id="3" name="Content Placeholder 2"/>
          <p:cNvSpPr>
            <a:spLocks noGrp="1"/>
          </p:cNvSpPr>
          <p:nvPr>
            <p:ph idx="1"/>
          </p:nvPr>
        </p:nvSpPr>
        <p:spPr/>
        <p:txBody>
          <a:bodyPr/>
          <a:lstStyle/>
          <a:p>
            <a:r>
              <a:rPr lang="en-US" dirty="0" smtClean="0"/>
              <a:t>3) Disrupt Democracy:</a:t>
            </a:r>
          </a:p>
          <a:p>
            <a:pPr lvl="1"/>
            <a:r>
              <a:rPr lang="en-US" dirty="0" smtClean="0"/>
              <a:t>Prevent Innovation</a:t>
            </a:r>
          </a:p>
          <a:p>
            <a:pPr lvl="1"/>
            <a:r>
              <a:rPr lang="en-US" dirty="0" smtClean="0"/>
              <a:t>Harm Environment</a:t>
            </a:r>
          </a:p>
          <a:p>
            <a:pPr lvl="1"/>
            <a:r>
              <a:rPr lang="en-US" dirty="0" smtClean="0"/>
              <a:t>Prevent meaningful work</a:t>
            </a:r>
          </a:p>
          <a:p>
            <a:pPr lvl="1"/>
            <a:r>
              <a:rPr lang="en-US" dirty="0" smtClean="0"/>
              <a:t>Reward those in power</a:t>
            </a:r>
          </a:p>
          <a:p>
            <a:pPr lvl="1"/>
            <a:r>
              <a:rPr lang="en-US" dirty="0" smtClean="0"/>
              <a:t>Prevents meritocracy</a:t>
            </a:r>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Concerns about Corporate Power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4) Control over media</a:t>
            </a:r>
          </a:p>
          <a:p>
            <a:pPr>
              <a:buNone/>
            </a:pPr>
            <a:r>
              <a:rPr lang="en-US" dirty="0" smtClean="0"/>
              <a:t>Concentration of Ownership </a:t>
            </a:r>
          </a:p>
          <a:p>
            <a:pPr lvl="1"/>
            <a:r>
              <a:rPr lang="en-US" dirty="0" smtClean="0"/>
              <a:t>In 1981, there were 46 owned or controlled media outlets.</a:t>
            </a:r>
          </a:p>
          <a:p>
            <a:pPr lvl="1"/>
            <a:r>
              <a:rPr lang="en-US" dirty="0" smtClean="0"/>
              <a:t>In 2007, there were 8: Disney, Vivendi Universal, Time Werner, Sony, Viacom, The News Corporation, GE, Bertelsmann.</a:t>
            </a:r>
          </a:p>
          <a:p>
            <a:pPr>
              <a:buNone/>
            </a:pPr>
            <a:r>
              <a:rPr lang="en-US" sz="1760" dirty="0" smtClean="0"/>
              <a:t>Manufacturing Consent: Counter-ideological ideas are less likely to be heard on media….</a:t>
            </a:r>
          </a:p>
          <a:p>
            <a:endParaRPr lang="en-US" dirty="0" smtClean="0"/>
          </a:p>
          <a:p>
            <a:pPr lvl="1"/>
            <a:r>
              <a:rPr lang="en-US" dirty="0" smtClean="0"/>
              <a:t>FILTER 1: “MEDIA ARE OVERWHELMINGLY CONTROLLED BY A SMALL NUMBER OF CORPORATIONS”</a:t>
            </a:r>
          </a:p>
          <a:p>
            <a:pPr lvl="1"/>
            <a:r>
              <a:rPr lang="en-US" dirty="0" smtClean="0"/>
              <a:t>FILTER2: MEDIA CORPORATIONS MUST ATTRACT ADVERTISERS</a:t>
            </a:r>
          </a:p>
          <a:p>
            <a:pPr lvl="1"/>
            <a:r>
              <a:rPr lang="en-US" dirty="0" smtClean="0"/>
              <a:t>FILTER 3: MEDIA CONNECTED WITH OTHER POWERFUL GROUPS – GOVERNMENT, POLITICAL PARTIES</a:t>
            </a:r>
          </a:p>
          <a:p>
            <a:pPr lvl="1"/>
            <a:r>
              <a:rPr lang="en-US" dirty="0" smtClean="0"/>
              <a:t>FILTER 4: NEGATIVE CONSEQUENCES FROM COUNTER-IDEOLOGICAL MESSAGES</a:t>
            </a:r>
          </a:p>
          <a:p>
            <a:pPr lvl="1"/>
            <a:r>
              <a:rPr lang="en-US" dirty="0" smtClean="0"/>
              <a:t>FILTER 5: Those who criticize are called anti-American</a:t>
            </a:r>
          </a:p>
          <a:p>
            <a:endParaRPr lang="en-US" b="1" dirty="0" smtClean="0"/>
          </a:p>
          <a:p>
            <a:endParaRPr lang="en-US" b="1" dirty="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Aren’t Monopolies Illegal?</a:t>
            </a:r>
            <a:endParaRPr lang="en-US" dirty="0"/>
          </a:p>
        </p:txBody>
      </p:sp>
      <p:sp>
        <p:nvSpPr>
          <p:cNvPr id="3" name="Content Placeholder 2"/>
          <p:cNvSpPr>
            <a:spLocks noGrp="1"/>
          </p:cNvSpPr>
          <p:nvPr>
            <p:ph idx="1"/>
          </p:nvPr>
        </p:nvSpPr>
        <p:spPr/>
        <p:txBody>
          <a:bodyPr/>
          <a:lstStyle/>
          <a:p>
            <a:r>
              <a:rPr lang="en-US" dirty="0" smtClean="0"/>
              <a:t>If monopolies are illegal, how do large corporations have power?</a:t>
            </a:r>
          </a:p>
          <a:p>
            <a:pPr lvl="1"/>
            <a:r>
              <a:rPr lang="en-US" dirty="0" smtClean="0"/>
              <a:t>Oligopolies:  As we saw in media, only a few industries hold power.</a:t>
            </a:r>
          </a:p>
          <a:p>
            <a:pPr lvl="1"/>
            <a:r>
              <a:rPr lang="en-US" dirty="0" smtClean="0"/>
              <a:t>Vertical Integration: Own so much of production process, control other industries</a:t>
            </a:r>
          </a:p>
          <a:p>
            <a:pPr lvl="1"/>
            <a:r>
              <a:rPr lang="en-US" dirty="0" smtClean="0"/>
              <a:t>Size as Power:  Hold a majority of market so can dictate rules of game (for example </a:t>
            </a:r>
            <a:r>
              <a:rPr lang="en-US" dirty="0" err="1" smtClean="0"/>
              <a:t>Wal</a:t>
            </a:r>
            <a:r>
              <a:rPr lang="en-US" dirty="0" smtClean="0"/>
              <a:t> Mart and music industry) or “too big </a:t>
            </a:r>
            <a:r>
              <a:rPr lang="en-US" smtClean="0"/>
              <a:t>too fail.”</a:t>
            </a:r>
            <a:endParaRPr lang="en-US" dirty="0" smtClean="0"/>
          </a:p>
          <a:p>
            <a:pPr lvl="1"/>
            <a:endParaRPr lang="en-US" dirty="0" smtClean="0"/>
          </a:p>
          <a:p>
            <a:pPr lvl="1"/>
            <a:r>
              <a:rPr lang="en-US" dirty="0" smtClean="0"/>
              <a:t>(Students: Make sure to look at </a:t>
            </a:r>
            <a:r>
              <a:rPr lang="en-US" dirty="0" err="1" smtClean="0"/>
              <a:t>mulitnational</a:t>
            </a:r>
            <a:r>
              <a:rPr lang="en-US" dirty="0" smtClean="0"/>
              <a:t> monitor list in box)</a:t>
            </a:r>
            <a:endParaRPr lang="en-US" dirty="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t>
            </a:r>
            <a:r>
              <a:rPr lang="en-US" dirty="0" err="1" smtClean="0"/>
              <a:t>BroadBand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What’s going on with U.S internet?</a:t>
            </a:r>
          </a:p>
          <a:p>
            <a:endParaRPr lang="en-US" dirty="0" smtClean="0"/>
          </a:p>
          <a:p>
            <a:pPr indent="0">
              <a:buNone/>
            </a:pPr>
            <a:r>
              <a:rPr lang="en-US" dirty="0" smtClean="0"/>
              <a:t>South Korean and most European countries have internet that is faster, cheaper and serves more people.  What’s going on?</a:t>
            </a:r>
          </a:p>
          <a:p>
            <a:pPr indent="0">
              <a:buNone/>
            </a:pPr>
            <a:endParaRPr lang="en-US" dirty="0"/>
          </a:p>
          <a:p>
            <a:pPr indent="0">
              <a:buNone/>
            </a:pPr>
            <a:r>
              <a:rPr lang="en-US" dirty="0" smtClean="0"/>
              <a:t>For examples, South Korea has must faster speed than we do in the US., it’s twice as cheap and reaches 94% of the population.</a:t>
            </a:r>
          </a:p>
          <a:p>
            <a:pPr indent="0">
              <a:buNone/>
            </a:pPr>
            <a:endParaRPr lang="en-US" dirty="0" smtClean="0"/>
          </a:p>
          <a:p>
            <a:pPr indent="0">
              <a:buNone/>
            </a:pPr>
            <a:r>
              <a:rPr lang="en-US" dirty="0" smtClean="0"/>
              <a:t>, </a:t>
            </a:r>
            <a:endParaRPr lang="en-US" dirty="0"/>
          </a:p>
        </p:txBody>
      </p:sp>
    </p:spTree>
    <p:extLst>
      <p:ext uri="{BB962C8B-B14F-4D97-AF65-F5344CB8AC3E}">
        <p14:creationId xmlns:p14="http://schemas.microsoft.com/office/powerpoint/2010/main" val="861108568"/>
      </p:ext>
    </p:extLst>
  </p:cSld>
  <p:clrMapOvr>
    <a:masterClrMapping/>
  </p:clrMapOvr>
  <p:transition xmlns:p14="http://schemas.microsoft.com/office/powerpoint/2010/main" spd="med">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news.cnet.com/i/bto/20100114/Internet_connect_speeds_by_country.png"/>
          <p:cNvPicPr/>
          <p:nvPr/>
        </p:nvPicPr>
        <p:blipFill>
          <a:blip r:embed="rId3">
            <a:extLst>
              <a:ext uri="{28A0092B-C50C-407E-A947-70E740481C1C}">
                <a14:useLocalDpi xmlns:a14="http://schemas.microsoft.com/office/drawing/2010/main" val="0"/>
              </a:ext>
            </a:extLst>
          </a:blip>
          <a:srcRect/>
          <a:stretch>
            <a:fillRect/>
          </a:stretch>
        </p:blipFill>
        <p:spPr bwMode="auto">
          <a:xfrm>
            <a:off x="1727200" y="946467"/>
            <a:ext cx="5486400" cy="4584065"/>
          </a:xfrm>
          <a:prstGeom prst="rect">
            <a:avLst/>
          </a:prstGeom>
          <a:noFill/>
          <a:ln>
            <a:noFill/>
          </a:ln>
        </p:spPr>
      </p:pic>
    </p:spTree>
    <p:extLst>
      <p:ext uri="{BB962C8B-B14F-4D97-AF65-F5344CB8AC3E}">
        <p14:creationId xmlns:p14="http://schemas.microsoft.com/office/powerpoint/2010/main" val="2164238397"/>
      </p:ext>
    </p:extLst>
  </p:cSld>
  <p:clrMapOvr>
    <a:masterClrMapping/>
  </p:clrMapOvr>
  <p:transition xmlns:p14="http://schemas.microsoft.com/office/powerpoint/2010/main" spd="med">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CORPORATION?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Entity that has a legal status separate from the individuals that 	make it up and whose goal is to carry on business.</a:t>
            </a:r>
          </a:p>
          <a:p>
            <a:r>
              <a:rPr lang="en-US" dirty="0" smtClean="0"/>
              <a:t>Corporations may sell stock and have shareholders which provide 	capital and legally own the company.  </a:t>
            </a:r>
          </a:p>
          <a:p>
            <a:r>
              <a:rPr lang="en-US" dirty="0" smtClean="0"/>
              <a:t>Board of directors and managers act as checks and balances.</a:t>
            </a:r>
          </a:p>
          <a:p>
            <a:r>
              <a:rPr lang="en-US" dirty="0"/>
              <a:t>C</a:t>
            </a:r>
            <a:r>
              <a:rPr lang="en-US" dirty="0" smtClean="0"/>
              <a:t>orporations have the status and rights of an individual, which means 	that they can be sued and the individuals within them are 	protected unless they have been found guilty of fraud.</a:t>
            </a:r>
          </a:p>
          <a:p>
            <a:endParaRPr lang="en-US" dirty="0" smtClean="0"/>
          </a:p>
          <a:p>
            <a:endParaRPr lang="en-US" dirty="0"/>
          </a:p>
        </p:txBody>
      </p:sp>
    </p:spTree>
    <p:extLst>
      <p:ext uri="{BB962C8B-B14F-4D97-AF65-F5344CB8AC3E}">
        <p14:creationId xmlns:p14="http://schemas.microsoft.com/office/powerpoint/2010/main" val="1656618424"/>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Broadband and Comcast</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1) Comcast is the biggest digital provider in the U.S.  </a:t>
            </a:r>
          </a:p>
          <a:p>
            <a:pPr>
              <a:buNone/>
            </a:pPr>
            <a:r>
              <a:rPr lang="en-US" dirty="0" smtClean="0"/>
              <a:t>	It controls banks – the ability for rivals to come into market</a:t>
            </a:r>
          </a:p>
          <a:p>
            <a:pPr>
              <a:buNone/>
            </a:pPr>
            <a:r>
              <a:rPr lang="en-US" dirty="0" smtClean="0"/>
              <a:t>	It just bought NBC – what is shown on television</a:t>
            </a:r>
          </a:p>
          <a:p>
            <a:pPr>
              <a:buNone/>
            </a:pPr>
            <a:r>
              <a:rPr lang="en-US" dirty="0" smtClean="0"/>
              <a:t>	It controls costs – we pay more for slower internet; cable bills keep 	rising. </a:t>
            </a:r>
          </a:p>
          <a:p>
            <a:pPr>
              <a:buNone/>
            </a:pPr>
            <a:endParaRPr lang="en-US" dirty="0" smtClean="0"/>
          </a:p>
          <a:p>
            <a:pPr>
              <a:buNone/>
            </a:pPr>
            <a:r>
              <a:rPr lang="en-US" dirty="0" smtClean="0"/>
              <a:t>PROBLEM:  Cable is not as quick as fiber optics…..but fiber optics cost money and those companies are not getting help from government like Comcast.</a:t>
            </a:r>
          </a:p>
          <a:p>
            <a:pPr>
              <a:buNone/>
            </a:pPr>
            <a:endParaRPr lang="en-US" dirty="0" smtClean="0"/>
          </a:p>
          <a:p>
            <a:pPr>
              <a:buNone/>
            </a:pPr>
            <a:endParaRPr lang="en-US" dirty="0" smtClean="0"/>
          </a:p>
          <a:p>
            <a:pPr>
              <a:buNone/>
            </a:pPr>
            <a:endParaRPr lang="en-US" dirty="0"/>
          </a:p>
        </p:txBody>
      </p:sp>
    </p:spTree>
  </p:cSld>
  <p:clrMapOvr>
    <a:masterClrMapping/>
  </p:clrMapOvr>
  <p:transition xmlns:p14="http://schemas.microsoft.com/office/powerpoint/2010/main" spd="med">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2) How did Comcast get so powerful?</a:t>
            </a:r>
          </a:p>
          <a:p>
            <a:pPr lvl="1">
              <a:buNone/>
            </a:pPr>
            <a:r>
              <a:rPr lang="en-US" dirty="0" smtClean="0"/>
              <a:t> 	A) Since 1998, it along with other cable providers, have spent 500,000,000 dollars lobbying the government.</a:t>
            </a:r>
          </a:p>
          <a:p>
            <a:pPr lvl="1">
              <a:buNone/>
            </a:pPr>
            <a:r>
              <a:rPr lang="en-US" dirty="0" smtClean="0"/>
              <a:t>	B) People on the FCC (who control mergers of media giants) have moved into the industry to become the lobbyists.</a:t>
            </a:r>
          </a:p>
          <a:p>
            <a:pPr lvl="1">
              <a:buNone/>
            </a:pPr>
            <a:endParaRPr lang="en-US" dirty="0" smtClean="0"/>
          </a:p>
          <a:p>
            <a:pPr>
              <a:buNone/>
            </a:pPr>
            <a:r>
              <a:rPr lang="en-US" dirty="0" smtClean="0"/>
              <a:t>    3) Cable companies, like Comcast, have spent money on cable 	infrastructure and now they reap the rewards.  They must </a:t>
            </a:r>
            <a:r>
              <a:rPr lang="en-US" smtClean="0"/>
              <a:t>keep 	competition </a:t>
            </a:r>
            <a:r>
              <a:rPr lang="en-US" dirty="0" smtClean="0"/>
              <a:t>out to make money.</a:t>
            </a:r>
          </a:p>
          <a:p>
            <a:pPr lvl="1">
              <a:buNone/>
            </a:pPr>
            <a:r>
              <a:rPr lang="en-US" dirty="0" smtClean="0"/>
              <a:t>	</a:t>
            </a:r>
            <a:endParaRPr lang="en-US" dirty="0"/>
          </a:p>
        </p:txBody>
      </p:sp>
    </p:spTree>
  </p:cSld>
  <p:clrMapOvr>
    <a:masterClrMapping/>
  </p:clrMapOvr>
  <p:transition xmlns:p14="http://schemas.microsoft.com/office/powerpoint/2010/main" spd="med">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Adam Smith on Corporations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directors of such companies, however, being the managers rather of other people’s money rather than of their own, it cannot well be expected that they should watch over it with the same anxious vigilance with which the partners in a private </a:t>
            </a:r>
            <a:r>
              <a:rPr lang="en-US" dirty="0" err="1"/>
              <a:t>copartnery</a:t>
            </a:r>
            <a:r>
              <a:rPr lang="en-US" dirty="0"/>
              <a:t> would watch over their own….Negligence and profusion, therefore, must always prevail, more or less, in the management of the affairs of such a company…They have, accordingly, very seldom succeeded without an exclusive privilege, and frequently have not succeeded with </a:t>
            </a:r>
            <a:r>
              <a:rPr lang="en-US" dirty="0" smtClean="0"/>
              <a:t>one” </a:t>
            </a:r>
            <a:r>
              <a:rPr lang="en-US" dirty="0"/>
              <a:t>(1776: 439).</a:t>
            </a:r>
          </a:p>
        </p:txBody>
      </p:sp>
    </p:spTree>
    <p:extLst>
      <p:ext uri="{BB962C8B-B14F-4D97-AF65-F5344CB8AC3E}">
        <p14:creationId xmlns:p14="http://schemas.microsoft.com/office/powerpoint/2010/main" val="237510288"/>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Corporations</a:t>
            </a:r>
            <a:endParaRPr lang="en-US" dirty="0"/>
          </a:p>
        </p:txBody>
      </p:sp>
      <p:sp>
        <p:nvSpPr>
          <p:cNvPr id="3" name="Content Placeholder 2"/>
          <p:cNvSpPr>
            <a:spLocks noGrp="1"/>
          </p:cNvSpPr>
          <p:nvPr>
            <p:ph idx="1"/>
          </p:nvPr>
        </p:nvSpPr>
        <p:spPr/>
        <p:txBody>
          <a:bodyPr/>
          <a:lstStyle/>
          <a:p>
            <a:r>
              <a:rPr lang="en-US" dirty="0" smtClean="0"/>
              <a:t>First commercial corporation in modern times: Dutch East India 	Company (1602) which traded spices in Europe.  This corporation 	sold stocks to increase investments.</a:t>
            </a:r>
          </a:p>
          <a:p>
            <a:pPr lvl="1"/>
            <a:r>
              <a:rPr lang="en-US" dirty="0" smtClean="0"/>
              <a:t>Monopolistic</a:t>
            </a:r>
          </a:p>
          <a:p>
            <a:pPr lvl="1"/>
            <a:r>
              <a:rPr lang="en-US" dirty="0" smtClean="0"/>
              <a:t>Controlled Dutch government</a:t>
            </a:r>
          </a:p>
          <a:p>
            <a:pPr lvl="1"/>
            <a:r>
              <a:rPr lang="en-US" dirty="0" smtClean="0"/>
              <a:t>Could wage wars</a:t>
            </a:r>
          </a:p>
          <a:p>
            <a:pPr lvl="1"/>
            <a:r>
              <a:rPr lang="en-US" dirty="0" smtClean="0"/>
              <a:t>Could establish colonies to ensure its goods</a:t>
            </a:r>
            <a:endParaRPr lang="en-US" dirty="0"/>
          </a:p>
        </p:txBody>
      </p:sp>
    </p:spTree>
    <p:extLst>
      <p:ext uri="{BB962C8B-B14F-4D97-AF65-F5344CB8AC3E}">
        <p14:creationId xmlns:p14="http://schemas.microsoft.com/office/powerpoint/2010/main" val="4159926048"/>
      </p:ext>
    </p:extLst>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74700"/>
            <a:ext cx="6400800" cy="1206500"/>
          </a:xfrm>
        </p:spPr>
        <p:txBody>
          <a:bodyPr>
            <a:normAutofit fontScale="90000"/>
          </a:bodyPr>
          <a:lstStyle/>
          <a:p>
            <a:r>
              <a:rPr lang="en-US" dirty="0" smtClean="0"/>
              <a:t>Social Construction of Corporations in US</a:t>
            </a:r>
            <a:endParaRPr lang="en-US" dirty="0"/>
          </a:p>
        </p:txBody>
      </p:sp>
      <p:sp>
        <p:nvSpPr>
          <p:cNvPr id="3" name="Content Placeholder 2"/>
          <p:cNvSpPr>
            <a:spLocks noGrp="1"/>
          </p:cNvSpPr>
          <p:nvPr>
            <p:ph idx="1"/>
          </p:nvPr>
        </p:nvSpPr>
        <p:spPr/>
        <p:txBody>
          <a:bodyPr/>
          <a:lstStyle/>
          <a:p>
            <a:r>
              <a:rPr lang="en-US" dirty="0" smtClean="0"/>
              <a:t>In the U.S, the government first allowed corporations to form only in cases in which goods were being produced that benefited the public at large, for example, railroads and roads.  </a:t>
            </a:r>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50900"/>
            <a:ext cx="6400800" cy="1130300"/>
          </a:xfrm>
        </p:spPr>
        <p:txBody>
          <a:bodyPr>
            <a:normAutofit fontScale="90000"/>
          </a:bodyPr>
          <a:lstStyle/>
          <a:p>
            <a:r>
              <a:rPr lang="en-US" dirty="0" smtClean="0"/>
              <a:t>Social Construction of Corporations in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Early in U.S history, it was illegal for corporations to:</a:t>
            </a:r>
          </a:p>
          <a:p>
            <a:pPr lvl="1"/>
            <a:r>
              <a:rPr lang="en-US" dirty="0" smtClean="0"/>
              <a:t>Own stock in other corporations nor own any property that was not essential to fulfilling their chartered purpose. </a:t>
            </a:r>
          </a:p>
          <a:p>
            <a:pPr lvl="1"/>
            <a:r>
              <a:rPr lang="en-US" dirty="0" smtClean="0"/>
              <a:t>Cause public harm. </a:t>
            </a:r>
          </a:p>
          <a:p>
            <a:pPr lvl="1"/>
            <a:r>
              <a:rPr lang="en-US" dirty="0" smtClean="0"/>
              <a:t>Make any political or charitable contributions nor spend money to influence law-making.</a:t>
            </a:r>
          </a:p>
          <a:p>
            <a:pPr lvl="1"/>
            <a:endParaRPr lang="en-US" dirty="0" smtClean="0"/>
          </a:p>
          <a:p>
            <a:pPr lvl="1"/>
            <a:r>
              <a:rPr lang="en-US" dirty="0" smtClean="0"/>
              <a:t>Further, owners and managers were responsible for criminal acts committed on the job. </a:t>
            </a:r>
          </a:p>
          <a:p>
            <a:pPr lvl="1"/>
            <a:r>
              <a:rPr lang="en-US" dirty="0" smtClean="0"/>
              <a:t>Corporations were required upon application for a charter to cease after the public good was complete.</a:t>
            </a:r>
          </a:p>
          <a:p>
            <a:pPr lvl="1"/>
            <a:r>
              <a:rPr lang="en-US" dirty="0"/>
              <a:t>The laws and policies helped citizens in U.S maintain their farms because corporations couldn’t grow too large.</a:t>
            </a:r>
          </a:p>
          <a:p>
            <a:pPr lvl="1"/>
            <a:endParaRPr lang="en-US" dirty="0" smtClean="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47700"/>
            <a:ext cx="6400800" cy="1333500"/>
          </a:xfrm>
        </p:spPr>
        <p:txBody>
          <a:bodyPr>
            <a:normAutofit fontScale="90000"/>
          </a:bodyPr>
          <a:lstStyle/>
          <a:p>
            <a:r>
              <a:rPr lang="en-US" dirty="0" smtClean="0"/>
              <a:t>Social Construction of Corporations in US</a:t>
            </a:r>
            <a:endParaRPr lang="en-US" dirty="0"/>
          </a:p>
        </p:txBody>
      </p:sp>
      <p:sp>
        <p:nvSpPr>
          <p:cNvPr id="3" name="Content Placeholder 2"/>
          <p:cNvSpPr>
            <a:spLocks noGrp="1"/>
          </p:cNvSpPr>
          <p:nvPr>
            <p:ph idx="1"/>
          </p:nvPr>
        </p:nvSpPr>
        <p:spPr/>
        <p:txBody>
          <a:bodyPr/>
          <a:lstStyle/>
          <a:p>
            <a:pPr marL="0" lvl="1" indent="-274320">
              <a:lnSpc>
                <a:spcPct val="150000"/>
              </a:lnSpc>
              <a:buFont typeface="Wingdings" pitchFamily="2" charset="2"/>
              <a:buChar char="v"/>
            </a:pPr>
            <a:r>
              <a:rPr lang="en-US" dirty="0" smtClean="0"/>
              <a:t>BUT </a:t>
            </a:r>
            <a:r>
              <a:rPr lang="en-US" dirty="0"/>
              <a:t>THEN…..dah, dah, dah……</a:t>
            </a:r>
          </a:p>
          <a:p>
            <a:pPr indent="0">
              <a:buNone/>
            </a:pPr>
            <a:r>
              <a:rPr lang="en-US" dirty="0" smtClean="0"/>
              <a:t>	Corporations weren’t too happy with these constraints as 	they were very profitable and wanted to pursue more profit.</a:t>
            </a:r>
          </a:p>
          <a:p>
            <a:pPr lvl="1"/>
            <a:endParaRPr lang="en-US" dirty="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3100"/>
            <a:ext cx="6400800" cy="1308100"/>
          </a:xfrm>
        </p:spPr>
        <p:txBody>
          <a:bodyPr>
            <a:normAutofit fontScale="90000"/>
          </a:bodyPr>
          <a:lstStyle/>
          <a:p>
            <a:r>
              <a:rPr lang="en-US" dirty="0" smtClean="0"/>
              <a:t>Social Construction of Corporations in US</a:t>
            </a:r>
            <a:endParaRPr lang="en-US" dirty="0"/>
          </a:p>
        </p:txBody>
      </p:sp>
      <p:sp>
        <p:nvSpPr>
          <p:cNvPr id="3" name="Content Placeholder 2"/>
          <p:cNvSpPr>
            <a:spLocks noGrp="1"/>
          </p:cNvSpPr>
          <p:nvPr>
            <p:ph idx="1"/>
          </p:nvPr>
        </p:nvSpPr>
        <p:spPr/>
        <p:txBody>
          <a:bodyPr/>
          <a:lstStyle/>
          <a:p>
            <a:r>
              <a:rPr lang="en-US" dirty="0" smtClean="0"/>
              <a:t>So corporations</a:t>
            </a:r>
            <a:r>
              <a:rPr lang="en-US" dirty="0"/>
              <a:t> </a:t>
            </a:r>
            <a:r>
              <a:rPr lang="en-US" dirty="0" smtClean="0"/>
              <a:t>appealed to Supreme Court.  </a:t>
            </a:r>
          </a:p>
          <a:p>
            <a:r>
              <a:rPr lang="en-US" dirty="0" smtClean="0"/>
              <a:t>After 1886, Santa Clara Country vs. Southern Pacific Railroad, 	courts began to interpret the ruling such that  corporations 	could be treated as persons. </a:t>
            </a:r>
          </a:p>
          <a:p>
            <a:r>
              <a:rPr lang="en-US" dirty="0" smtClean="0"/>
              <a:t>Consequences: </a:t>
            </a:r>
          </a:p>
          <a:p>
            <a:pPr lvl="1"/>
            <a:r>
              <a:rPr lang="en-US" dirty="0" smtClean="0"/>
              <a:t>Limited Liability (managers are protected)</a:t>
            </a:r>
          </a:p>
          <a:p>
            <a:pPr lvl="1"/>
            <a:r>
              <a:rPr lang="en-US" dirty="0" smtClean="0"/>
              <a:t>Cloak of Privacy (right to </a:t>
            </a:r>
            <a:r>
              <a:rPr lang="en-US" dirty="0" err="1" smtClean="0"/>
              <a:t>privacy..thus</a:t>
            </a:r>
            <a:r>
              <a:rPr lang="en-US" dirty="0" smtClean="0"/>
              <a:t> employment at will)</a:t>
            </a:r>
          </a:p>
          <a:p>
            <a:pPr lvl="2"/>
            <a:endParaRPr lang="en-US" dirty="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Construction of Corporations in US</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very influential law was the 1890 Sherman anti-trust act 	which made monopolies illegal. </a:t>
            </a:r>
          </a:p>
          <a:p>
            <a:r>
              <a:rPr lang="en-US" dirty="0" smtClean="0"/>
              <a:t>Businesses responded to the illegality by getting larger and growing 	vertically ( gobbling up the “food chain” of the industry 	and organizing around vast hierarchies.)</a:t>
            </a:r>
          </a:p>
          <a:p>
            <a:r>
              <a:rPr lang="en-US" dirty="0" smtClean="0"/>
              <a:t>The U.S. now has some of the biggest corporations in the world 	because of the above law.</a:t>
            </a:r>
          </a:p>
          <a:p>
            <a:pPr lvl="1"/>
            <a:endParaRPr lang="en-US" dirty="0"/>
          </a:p>
        </p:txBody>
      </p:sp>
    </p:spTree>
  </p:cSld>
  <p:clrMapOvr>
    <a:masterClrMapping/>
  </p:clrMapOvr>
  <p:transition xmlns:p14="http://schemas.microsoft.com/office/powerpoint/2010/main" spd="med">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886</TotalTime>
  <Words>948</Words>
  <Application>Microsoft Macintosh PowerPoint</Application>
  <PresentationFormat>On-screen Show (4:3)</PresentationFormat>
  <Paragraphs>126</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Couture</vt:lpstr>
      <vt:lpstr>Corporations</vt:lpstr>
      <vt:lpstr>WHAT IS A CORPORATION?</vt:lpstr>
      <vt:lpstr>Adam Smith on Corporations</vt:lpstr>
      <vt:lpstr>History of Corporations</vt:lpstr>
      <vt:lpstr>Social Construction of Corporations in US</vt:lpstr>
      <vt:lpstr>Social Construction of Corporations in US</vt:lpstr>
      <vt:lpstr>Social Construction of Corporations in US</vt:lpstr>
      <vt:lpstr>Social Construction of Corporations in US</vt:lpstr>
      <vt:lpstr>Social Construction of Corporations in US</vt:lpstr>
      <vt:lpstr>Example of Vertical Integrtation</vt:lpstr>
      <vt:lpstr>PowerPoint Presentation</vt:lpstr>
      <vt:lpstr>Social Construction of Corporations in US</vt:lpstr>
      <vt:lpstr>4 Concerns about Corporate Power</vt:lpstr>
      <vt:lpstr>4 Concerns about Corporate Power</vt:lpstr>
      <vt:lpstr>4 Concerns about Corporate Power</vt:lpstr>
      <vt:lpstr>4 Concerns about Corporate Power</vt:lpstr>
      <vt:lpstr>Aren’t Monopolies Illegal?</vt:lpstr>
      <vt:lpstr>Case Study:  BroadBand</vt:lpstr>
      <vt:lpstr>PowerPoint Presentation</vt:lpstr>
      <vt:lpstr>Case Study: Broadband and Comcast</vt:lpstr>
      <vt:lpstr>PowerPoint Presentation</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Corporations</dc:title>
  <dc:creator>Linda Markowitz</dc:creator>
  <cp:lastModifiedBy>Linda Markowitz</cp:lastModifiedBy>
  <cp:revision>26</cp:revision>
  <dcterms:created xsi:type="dcterms:W3CDTF">2013-01-30T14:25:46Z</dcterms:created>
  <dcterms:modified xsi:type="dcterms:W3CDTF">2013-02-11T17:25:38Z</dcterms:modified>
</cp:coreProperties>
</file>