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256" r:id="rId2"/>
    <p:sldId id="257" r:id="rId3"/>
    <p:sldId id="262" r:id="rId4"/>
    <p:sldId id="279" r:id="rId5"/>
    <p:sldId id="280" r:id="rId6"/>
    <p:sldId id="263" r:id="rId7"/>
    <p:sldId id="267" r:id="rId8"/>
    <p:sldId id="277" r:id="rId9"/>
    <p:sldId id="276" r:id="rId10"/>
    <p:sldId id="275" r:id="rId11"/>
    <p:sldId id="281" r:id="rId12"/>
    <p:sldId id="282" r:id="rId13"/>
    <p:sldId id="272" r:id="rId14"/>
    <p:sldId id="273" r:id="rId15"/>
    <p:sldId id="274" r:id="rId16"/>
    <p:sldId id="258" r:id="rId17"/>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8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777" autoAdjust="0"/>
    <p:restoredTop sz="94622" autoAdjust="0"/>
  </p:normalViewPr>
  <p:slideViewPr>
    <p:cSldViewPr>
      <p:cViewPr>
        <p:scale>
          <a:sx n="95" d="100"/>
          <a:sy n="95" d="100"/>
        </p:scale>
        <p:origin x="-1866" y="-1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6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1440" tIns="45720" rIns="91440" bIns="45720" rtlCol="0"/>
          <a:lstStyle>
            <a:lvl1pPr algn="r">
              <a:defRPr sz="1200"/>
            </a:lvl1pPr>
          </a:lstStyle>
          <a:p>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1440" tIns="45720" rIns="91440" bIns="45720" rtlCol="0" anchor="b"/>
          <a:lstStyle>
            <a:lvl1pPr algn="r">
              <a:defRPr sz="1200"/>
            </a:lvl1pPr>
          </a:lstStyle>
          <a:p>
            <a:fld id="{44B76053-E94D-4C91-806E-CAFDA6FD4D33}" type="slidenum">
              <a:rPr lang="en-US" smtClean="0"/>
              <a:pPr/>
              <a:t>‹#›</a:t>
            </a:fld>
            <a:endParaRPr lang="en-US"/>
          </a:p>
        </p:txBody>
      </p:sp>
    </p:spTree>
    <p:extLst>
      <p:ext uri="{BB962C8B-B14F-4D97-AF65-F5344CB8AC3E}">
        <p14:creationId xmlns:p14="http://schemas.microsoft.com/office/powerpoint/2010/main" val="15101066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smtClean="0"/>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smtClean="0"/>
            </a:lvl1pPr>
          </a:lstStyle>
          <a:p>
            <a:pPr>
              <a:defRPr/>
            </a:pPr>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smtClean="0"/>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smtClean="0"/>
            </a:lvl1pPr>
          </a:lstStyle>
          <a:p>
            <a:pPr>
              <a:defRPr/>
            </a:pPr>
            <a:fld id="{E820134C-29F1-4512-B59D-EE10DE00D285}" type="slidenum">
              <a:rPr lang="en-US"/>
              <a:pPr>
                <a:defRPr/>
              </a:pPr>
              <a:t>‹#›</a:t>
            </a:fld>
            <a:endParaRPr lang="en-US"/>
          </a:p>
        </p:txBody>
      </p:sp>
    </p:spTree>
    <p:extLst>
      <p:ext uri="{BB962C8B-B14F-4D97-AF65-F5344CB8AC3E}">
        <p14:creationId xmlns:p14="http://schemas.microsoft.com/office/powerpoint/2010/main" val="4138021166"/>
      </p:ext>
    </p:extLst>
  </p:cSld>
  <p:clrMap bg1="lt1" tx1="dk1" bg2="lt2" tx2="dk2" accent1="accent1" accent2="accent2" accent3="accent3" accent4="accent4" accent5="accent5" accent6="accent6" hlink="hlink" folHlink="folHlink"/>
  <p:hf hdr="0" ftr="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8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487E891-A223-4C11-A752-7538B1A7F3DA}" type="slidenum">
              <a:rPr lang="en-US"/>
              <a:pPr/>
              <a:t>8</a:t>
            </a:fld>
            <a:endParaRPr lang="en-US"/>
          </a:p>
        </p:txBody>
      </p:sp>
      <p:sp>
        <p:nvSpPr>
          <p:cNvPr id="2" name="Date Placeholder 1"/>
          <p:cNvSpPr>
            <a:spLocks noGrp="1"/>
          </p:cNvSpPr>
          <p:nvPr>
            <p:ph type="dt" idx="10"/>
          </p:nvPr>
        </p:nvSpPr>
        <p:spPr/>
        <p:txBody>
          <a:bodyPr/>
          <a:lstStyle/>
          <a:p>
            <a:pPr>
              <a:defRPr/>
            </a:pP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820134C-29F1-4512-B59D-EE10DE00D285}" type="slidenum">
              <a:rPr lang="en-US" smtClean="0"/>
              <a:pPr>
                <a:defRPr/>
              </a:pPr>
              <a:t>13</a:t>
            </a:fld>
            <a:endParaRPr lang="en-US"/>
          </a:p>
        </p:txBody>
      </p:sp>
      <p:sp>
        <p:nvSpPr>
          <p:cNvPr id="5" name="Date Placeholder 4"/>
          <p:cNvSpPr>
            <a:spLocks noGrp="1"/>
          </p:cNvSpPr>
          <p:nvPr>
            <p:ph type="dt" idx="11"/>
          </p:nvPr>
        </p:nvSpPr>
        <p:spPr/>
        <p:txBody>
          <a:bodyPr/>
          <a:lstStyle/>
          <a:p>
            <a:pPr>
              <a:defRPr/>
            </a:pPr>
            <a:endParaRPr lang="en-US"/>
          </a:p>
        </p:txBody>
      </p:sp>
    </p:spTree>
    <p:extLst>
      <p:ext uri="{BB962C8B-B14F-4D97-AF65-F5344CB8AC3E}">
        <p14:creationId xmlns:p14="http://schemas.microsoft.com/office/powerpoint/2010/main" val="2468927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FB373B-793F-4457-B173-8E62D5C869F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CFAC3A-8C0E-4C3B-B575-A05A8286440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A7DCD7-D246-490F-ABEB-CF9037AAA86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12B59E-5771-42AD-9CA7-BE40D595C23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8F412E-47FA-4800-A087-7434D81A2A7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D6D3521-885B-4C6E-A249-44B0F70E8C3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FF41490-ADC0-4D9C-B0AC-17656B9ABE1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615E4C1-27A3-43E6-8311-5CC44E9F0A7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5461EDC-EA14-4B9B-93B1-A118F8B4C78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A8B851-A9E9-41B6-83B7-18E9E4A7065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BB2CBB-EF80-4527-BCB0-D8C783BFE6E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D1521119-3DDF-49AF-9D0A-632B6839FAE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7" Type="http://schemas.openxmlformats.org/officeDocument/2006/relationships/image" Target="../media/image3.png"/><Relationship Id="rId2" Type="http://schemas.microsoft.com/office/2007/relationships/media" Target="../media/media10.wav"/><Relationship Id="rId1" Type="http://schemas.openxmlformats.org/officeDocument/2006/relationships/tags" Target="../tags/tag5.x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audio" Target="../media/media12.wav"/><Relationship Id="rId7" Type="http://schemas.openxmlformats.org/officeDocument/2006/relationships/hyperlink" Target="https://commerce.cashnet.com/cashnetb/selfserve/browsecatalog.aspx" TargetMode="External"/><Relationship Id="rId2" Type="http://schemas.microsoft.com/office/2007/relationships/media" Target="../media/media12.wav"/><Relationship Id="rId1" Type="http://schemas.openxmlformats.org/officeDocument/2006/relationships/tags" Target="../tags/tag6.xml"/><Relationship Id="rId6" Type="http://schemas.openxmlformats.org/officeDocument/2006/relationships/hyperlink" Target="http://www.siue.edu/bursar/due_date.shtml" TargetMode="External"/><Relationship Id="rId5" Type="http://schemas.openxmlformats.org/officeDocument/2006/relationships/hyperlink" Target="https://commerce.cashnet.com/cashnetb/selfserve/accountdetails.aspx" TargetMode="External"/><Relationship Id="rId10" Type="http://schemas.openxmlformats.org/officeDocument/2006/relationships/image" Target="../media/image3.png"/><Relationship Id="rId4" Type="http://schemas.openxmlformats.org/officeDocument/2006/relationships/slideLayout" Target="../slideLayouts/slideLayout1.xml"/><Relationship Id="rId9" Type="http://schemas.openxmlformats.org/officeDocument/2006/relationships/image" Target="../media/image2.emf"/></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emf"/><Relationship Id="rId3" Type="http://schemas.openxmlformats.org/officeDocument/2006/relationships/audio" Target="../media/media13.wav"/><Relationship Id="rId7" Type="http://schemas.openxmlformats.org/officeDocument/2006/relationships/image" Target="../media/image9.png"/><Relationship Id="rId12" Type="http://schemas.openxmlformats.org/officeDocument/2006/relationships/hyperlink" Target="http://www.siue.edu/paymybill" TargetMode="External"/><Relationship Id="rId2" Type="http://schemas.microsoft.com/office/2007/relationships/media" Target="../media/media13.wav"/><Relationship Id="rId1" Type="http://schemas.openxmlformats.org/officeDocument/2006/relationships/tags" Target="../tags/tag7.xml"/><Relationship Id="rId6" Type="http://schemas.openxmlformats.org/officeDocument/2006/relationships/image" Target="../media/image8.png"/><Relationship Id="rId11" Type="http://schemas.openxmlformats.org/officeDocument/2006/relationships/hyperlink" Target="http://www.siue.edu/BURSAR/DeadLine.html" TargetMode="External"/><Relationship Id="rId5" Type="http://schemas.openxmlformats.org/officeDocument/2006/relationships/notesSlide" Target="../notesSlides/notesSlide2.xml"/><Relationship Id="rId10" Type="http://schemas.openxmlformats.org/officeDocument/2006/relationships/image" Target="../media/image12.png"/><Relationship Id="rId4" Type="http://schemas.openxmlformats.org/officeDocument/2006/relationships/slideLayout" Target="../slideLayouts/slideLayout7.xml"/><Relationship Id="rId9" Type="http://schemas.openxmlformats.org/officeDocument/2006/relationships/image" Target="../media/image11.png"/><Relationship Id="rId1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1.emf"/></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7" Type="http://schemas.openxmlformats.org/officeDocument/2006/relationships/image" Target="../media/image3.png"/><Relationship Id="rId2" Type="http://schemas.microsoft.com/office/2007/relationships/media" Target="../media/media15.wav"/><Relationship Id="rId1" Type="http://schemas.openxmlformats.org/officeDocument/2006/relationships/tags" Target="../tags/tag8.xml"/><Relationship Id="rId6" Type="http://schemas.openxmlformats.org/officeDocument/2006/relationships/image" Target="../media/image1.emf"/><Relationship Id="rId5" Type="http://schemas.openxmlformats.org/officeDocument/2006/relationships/image" Target="../media/image12.png"/><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hyperlink" Target="http://www.siue.edu/bursar"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hyperlink" Target="mailto:bursar@siue.edu"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audio" Target="../media/media6.wav"/><Relationship Id="rId7" Type="http://schemas.openxmlformats.org/officeDocument/2006/relationships/image" Target="../media/image1.emf"/><Relationship Id="rId2" Type="http://schemas.microsoft.com/office/2007/relationships/media" Target="../media/media6.wav"/><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hyperlink" Target="http://www.siue.edu/paymybill" TargetMode="External"/><Relationship Id="rId4" Type="http://schemas.openxmlformats.org/officeDocument/2006/relationships/slideLayout" Target="../slideLayouts/slideLayout1.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7.wav"/><Relationship Id="rId7" Type="http://schemas.openxmlformats.org/officeDocument/2006/relationships/image" Target="../media/image2.emf"/><Relationship Id="rId2" Type="http://schemas.microsoft.com/office/2007/relationships/media" Target="../media/media7.wav"/><Relationship Id="rId1" Type="http://schemas.openxmlformats.org/officeDocument/2006/relationships/tags" Target="../tags/tag3.xml"/><Relationship Id="rId6" Type="http://schemas.openxmlformats.org/officeDocument/2006/relationships/image" Target="../media/image1.emf"/><Relationship Id="rId5" Type="http://schemas.openxmlformats.org/officeDocument/2006/relationships/image" Target="../media/image5.png"/><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hyperlink" Target="http://www.google.com/imgres?q=credit+card+logos&amp;um=1&amp;hl=en&amp;sa=N&amp;rlz=1T4ADRA_enUS374US375&amp;biw=1440&amp;bih=701&amp;tbm=isch&amp;tbnid=zgiBgnVBII0bRM:&amp;imgrefurl=http://www.barrettpumpstop.com/&amp;docid=PG3QP3apxApf8M&amp;w=339&amp;h=77&amp;ei=6mNWTsC3E-eIsQKM-cihDA&amp;zoom=1&amp;iact=rc&amp;dur=813&amp;page=2&amp;tbnh=51&amp;tbnw=224&amp;start=27&amp;ndsp=26&amp;ved=1t:429,r:13,s:27&amp;tx=126&amp;ty=27" TargetMode="External"/><Relationship Id="rId3" Type="http://schemas.openxmlformats.org/officeDocument/2006/relationships/audio" Target="../media/media8.wav"/><Relationship Id="rId7" Type="http://schemas.openxmlformats.org/officeDocument/2006/relationships/image" Target="../media/image6.png"/><Relationship Id="rId2" Type="http://schemas.microsoft.com/office/2007/relationships/media" Target="../media/media8.wav"/><Relationship Id="rId1" Type="http://schemas.openxmlformats.org/officeDocument/2006/relationships/tags" Target="../tags/tag4.xml"/><Relationship Id="rId6" Type="http://schemas.openxmlformats.org/officeDocument/2006/relationships/hyperlink" Target="http://www.siue.edu/paymybill" TargetMode="External"/><Relationship Id="rId11" Type="http://schemas.openxmlformats.org/officeDocument/2006/relationships/image" Target="../media/image3.png"/><Relationship Id="rId5" Type="http://schemas.openxmlformats.org/officeDocument/2006/relationships/notesSlide" Target="../notesSlides/notesSlide1.xml"/><Relationship Id="rId10" Type="http://schemas.openxmlformats.org/officeDocument/2006/relationships/image" Target="../media/image1.emf"/><Relationship Id="rId4" Type="http://schemas.openxmlformats.org/officeDocument/2006/relationships/slideLayout" Target="../slideLayouts/slideLayout1.xml"/><Relationship Id="rId9"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990601"/>
            <a:ext cx="7772400" cy="2609850"/>
          </a:xfrm>
        </p:spPr>
        <p:txBody>
          <a:bodyPr/>
          <a:lstStyle/>
          <a:p>
            <a:pPr eaLnBrk="1" hangingPunct="1"/>
            <a:r>
              <a:rPr lang="en-US" dirty="0" smtClean="0"/>
              <a:t>Know Before You Owe</a:t>
            </a:r>
            <a:r>
              <a:rPr lang="en-US" dirty="0"/>
              <a:t/>
            </a:r>
            <a:br>
              <a:rPr lang="en-US" dirty="0"/>
            </a:br>
            <a:r>
              <a:rPr lang="en-US" sz="1800" dirty="0" smtClean="0"/>
              <a:t>     </a:t>
            </a:r>
            <a:r>
              <a:rPr lang="en-US" dirty="0" smtClean="0"/>
              <a:t/>
            </a:r>
            <a:br>
              <a:rPr lang="en-US" dirty="0" smtClean="0"/>
            </a:br>
            <a:r>
              <a:rPr lang="en-US" sz="2000" dirty="0" smtClean="0"/>
              <a:t>Presented by</a:t>
            </a:r>
            <a:r>
              <a:rPr lang="en-US" dirty="0" smtClean="0"/>
              <a:t/>
            </a:r>
            <a:br>
              <a:rPr lang="en-US" dirty="0" smtClean="0"/>
            </a:br>
            <a:r>
              <a:rPr lang="en-US" sz="4000" dirty="0" smtClean="0"/>
              <a:t>The Bursar’s Office</a:t>
            </a:r>
          </a:p>
        </p:txBody>
      </p:sp>
      <p:sp>
        <p:nvSpPr>
          <p:cNvPr id="2051" name="Rectangle 3"/>
          <p:cNvSpPr>
            <a:spLocks noGrp="1" noChangeArrowheads="1"/>
          </p:cNvSpPr>
          <p:nvPr>
            <p:ph type="subTitle" idx="1"/>
          </p:nvPr>
        </p:nvSpPr>
        <p:spPr/>
        <p:txBody>
          <a:bodyPr/>
          <a:lstStyle/>
          <a:p>
            <a:pPr eaLnBrk="1" hangingPunct="1"/>
            <a:r>
              <a:rPr lang="en-US" b="1" dirty="0" smtClean="0"/>
              <a:t>2012</a:t>
            </a:r>
          </a:p>
          <a:p>
            <a:pPr eaLnBrk="1" hangingPunct="1"/>
            <a:r>
              <a:rPr lang="en-US" b="1" dirty="0" smtClean="0"/>
              <a:t>Springboard to Success</a:t>
            </a:r>
          </a:p>
          <a:p>
            <a:pPr eaLnBrk="1" hangingPunct="1"/>
            <a:endParaRPr lang="en-US" dirty="0" smtClean="0"/>
          </a:p>
        </p:txBody>
      </p:sp>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5225" y="327026"/>
            <a:ext cx="1908175"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15150" y="6072189"/>
            <a:ext cx="16891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3"/>
          <p:cNvSpPr txBox="1">
            <a:spLocks noChangeArrowheads="1"/>
          </p:cNvSpPr>
          <p:nvPr/>
        </p:nvSpPr>
        <p:spPr bwMode="auto">
          <a:xfrm rot="16200000">
            <a:off x="5776913" y="471488"/>
            <a:ext cx="641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t>2012</a:t>
            </a:r>
          </a:p>
        </p:txBody>
      </p:sp>
      <p:sp>
        <p:nvSpPr>
          <p:cNvPr id="7" name="TextBox 14"/>
          <p:cNvSpPr txBox="1">
            <a:spLocks noChangeArrowheads="1"/>
          </p:cNvSpPr>
          <p:nvPr/>
        </p:nvSpPr>
        <p:spPr bwMode="auto">
          <a:xfrm>
            <a:off x="381000" y="6146801"/>
            <a:ext cx="20573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err="1"/>
              <a:t>siue.edu</a:t>
            </a:r>
            <a:r>
              <a:rPr lang="en-US" sz="1800" dirty="0" smtClean="0"/>
              <a:t>/bursar</a:t>
            </a:r>
            <a:endParaRPr lang="en-US" sz="18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940"/>
    </mc:Choice>
    <mc:Fallback xmlns="">
      <p:transition spd="slow" advTm="9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762000"/>
            <a:ext cx="7772400" cy="1371600"/>
          </a:xfrm>
        </p:spPr>
        <p:txBody>
          <a:bodyPr/>
          <a:lstStyle/>
          <a:p>
            <a:pPr eaLnBrk="1" hangingPunct="1"/>
            <a:r>
              <a:rPr lang="en-US" sz="3600" dirty="0" smtClean="0"/>
              <a:t>Fall Billing &amp; Payment Schedule</a:t>
            </a:r>
          </a:p>
        </p:txBody>
      </p:sp>
      <p:sp>
        <p:nvSpPr>
          <p:cNvPr id="8195" name="Rectangle 3"/>
          <p:cNvSpPr>
            <a:spLocks noGrp="1" noChangeArrowheads="1"/>
          </p:cNvSpPr>
          <p:nvPr>
            <p:ph type="subTitle" idx="1"/>
          </p:nvPr>
        </p:nvSpPr>
        <p:spPr>
          <a:xfrm>
            <a:off x="1447800" y="2209800"/>
            <a:ext cx="2895600" cy="2895600"/>
          </a:xfrm>
        </p:spPr>
        <p:txBody>
          <a:bodyPr/>
          <a:lstStyle/>
          <a:p>
            <a:pPr algn="l" eaLnBrk="1" hangingPunct="1"/>
            <a:r>
              <a:rPr lang="en-US" sz="2800" b="1" u="sng" dirty="0" smtClean="0"/>
              <a:t>Bill Date</a:t>
            </a:r>
          </a:p>
          <a:p>
            <a:pPr algn="l" eaLnBrk="1" hangingPunct="1"/>
            <a:r>
              <a:rPr lang="en-US" sz="2800" dirty="0" smtClean="0"/>
              <a:t>July 14</a:t>
            </a:r>
          </a:p>
          <a:p>
            <a:pPr algn="l" eaLnBrk="1" hangingPunct="1"/>
            <a:r>
              <a:rPr lang="en-US" sz="2800" dirty="0" smtClean="0"/>
              <a:t>September 08</a:t>
            </a:r>
          </a:p>
          <a:p>
            <a:pPr algn="l" eaLnBrk="1" hangingPunct="1"/>
            <a:r>
              <a:rPr lang="en-US" sz="2800" dirty="0" smtClean="0"/>
              <a:t>September 29</a:t>
            </a:r>
          </a:p>
          <a:p>
            <a:pPr algn="l" eaLnBrk="1" hangingPunct="1"/>
            <a:r>
              <a:rPr lang="en-US" sz="2800" dirty="0" smtClean="0"/>
              <a:t>October 20 </a:t>
            </a:r>
          </a:p>
          <a:p>
            <a:pPr algn="l" eaLnBrk="1" hangingPunct="1"/>
            <a:endParaRPr lang="en-US" sz="2800" dirty="0" smtClean="0"/>
          </a:p>
        </p:txBody>
      </p:sp>
      <p:sp>
        <p:nvSpPr>
          <p:cNvPr id="7" name="TextBox 6"/>
          <p:cNvSpPr txBox="1"/>
          <p:nvPr/>
        </p:nvSpPr>
        <p:spPr>
          <a:xfrm>
            <a:off x="5105400" y="2209800"/>
            <a:ext cx="2971800" cy="2678113"/>
          </a:xfrm>
          <a:prstGeom prst="rect">
            <a:avLst/>
          </a:prstGeom>
          <a:noFill/>
        </p:spPr>
        <p:txBody>
          <a:bodyPr>
            <a:spAutoFit/>
          </a:bodyPr>
          <a:lstStyle/>
          <a:p>
            <a:pPr>
              <a:defRPr/>
            </a:pPr>
            <a:r>
              <a:rPr lang="en-US" sz="2800" b="1" u="sng" dirty="0">
                <a:solidFill>
                  <a:srgbClr val="FF0000"/>
                </a:solidFill>
                <a:latin typeface="+mn-lt"/>
              </a:rPr>
              <a:t>Due Date</a:t>
            </a:r>
          </a:p>
          <a:p>
            <a:pPr>
              <a:lnSpc>
                <a:spcPct val="150000"/>
              </a:lnSpc>
              <a:defRPr/>
            </a:pPr>
            <a:r>
              <a:rPr lang="en-US" sz="2800" b="1" dirty="0">
                <a:solidFill>
                  <a:srgbClr val="FF0000"/>
                </a:solidFill>
                <a:latin typeface="+mn-lt"/>
              </a:rPr>
              <a:t>August </a:t>
            </a:r>
            <a:r>
              <a:rPr lang="en-US" sz="2800" b="1" dirty="0" smtClean="0">
                <a:solidFill>
                  <a:srgbClr val="FF0000"/>
                </a:solidFill>
                <a:latin typeface="+mn-lt"/>
              </a:rPr>
              <a:t>10</a:t>
            </a:r>
            <a:endParaRPr lang="en-US" sz="2800" b="1" dirty="0">
              <a:solidFill>
                <a:srgbClr val="FF0000"/>
              </a:solidFill>
              <a:latin typeface="+mn-lt"/>
            </a:endParaRPr>
          </a:p>
          <a:p>
            <a:pPr>
              <a:defRPr/>
            </a:pPr>
            <a:r>
              <a:rPr lang="en-US" sz="2800" dirty="0" smtClean="0">
                <a:latin typeface="+mn-lt"/>
              </a:rPr>
              <a:t>September 28</a:t>
            </a:r>
          </a:p>
          <a:p>
            <a:pPr>
              <a:lnSpc>
                <a:spcPct val="150000"/>
              </a:lnSpc>
              <a:defRPr/>
            </a:pPr>
            <a:r>
              <a:rPr lang="en-US" sz="2800" dirty="0" smtClean="0">
                <a:latin typeface="+mn-lt"/>
              </a:rPr>
              <a:t>October 19</a:t>
            </a:r>
          </a:p>
          <a:p>
            <a:pPr>
              <a:defRPr/>
            </a:pPr>
            <a:r>
              <a:rPr lang="en-US" sz="2800" dirty="0" smtClean="0">
                <a:latin typeface="+mn-lt"/>
              </a:rPr>
              <a:t>November 09</a:t>
            </a:r>
            <a:endParaRPr lang="en-US" sz="2800" dirty="0">
              <a:latin typeface="+mn-lt"/>
            </a:endParaRPr>
          </a:p>
        </p:txBody>
      </p:sp>
      <p:sp>
        <p:nvSpPr>
          <p:cNvPr id="8200" name="Rectangle 8"/>
          <p:cNvSpPr>
            <a:spLocks noChangeArrowheads="1"/>
          </p:cNvSpPr>
          <p:nvPr/>
        </p:nvSpPr>
        <p:spPr bwMode="auto">
          <a:xfrm>
            <a:off x="304800" y="5334000"/>
            <a:ext cx="8534400" cy="646113"/>
          </a:xfrm>
          <a:prstGeom prst="rect">
            <a:avLst/>
          </a:prstGeom>
          <a:noFill/>
          <a:ln w="9525">
            <a:noFill/>
            <a:miter lim="800000"/>
            <a:headEnd/>
            <a:tailEnd/>
          </a:ln>
        </p:spPr>
        <p:txBody>
          <a:bodyPr>
            <a:spAutoFit/>
          </a:bodyPr>
          <a:lstStyle/>
          <a:p>
            <a:pPr algn="ctr">
              <a:spcBef>
                <a:spcPct val="50000"/>
              </a:spcBef>
            </a:pPr>
            <a:r>
              <a:rPr lang="en-US" b="1" dirty="0"/>
              <a:t>Remember, if the first installment is not </a:t>
            </a:r>
            <a:r>
              <a:rPr lang="en-US" b="1" u="sng" dirty="0"/>
              <a:t>received in our office by August </a:t>
            </a:r>
            <a:r>
              <a:rPr lang="en-US" b="1" u="sng" dirty="0" smtClean="0"/>
              <a:t>10</a:t>
            </a:r>
            <a:r>
              <a:rPr lang="en-US" b="1" u="sng" baseline="30000" dirty="0" smtClean="0"/>
              <a:t>th</a:t>
            </a:r>
            <a:r>
              <a:rPr lang="en-US" b="1" dirty="0"/>
              <a:t>, the student’s registration will be cancelled.</a:t>
            </a:r>
          </a:p>
        </p:txBody>
      </p:sp>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5225" y="352425"/>
            <a:ext cx="1908175"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15150" y="6097588"/>
            <a:ext cx="16891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3"/>
          <p:cNvSpPr txBox="1">
            <a:spLocks noChangeArrowheads="1"/>
          </p:cNvSpPr>
          <p:nvPr/>
        </p:nvSpPr>
        <p:spPr bwMode="auto">
          <a:xfrm rot="16200000">
            <a:off x="5776913" y="496887"/>
            <a:ext cx="641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t>2012</a:t>
            </a:r>
          </a:p>
        </p:txBody>
      </p:sp>
      <p:sp>
        <p:nvSpPr>
          <p:cNvPr id="10" name="TextBox 14"/>
          <p:cNvSpPr txBox="1">
            <a:spLocks noChangeArrowheads="1"/>
          </p:cNvSpPr>
          <p:nvPr/>
        </p:nvSpPr>
        <p:spPr bwMode="auto">
          <a:xfrm>
            <a:off x="381000" y="6172200"/>
            <a:ext cx="20573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err="1"/>
              <a:t>siue.edu</a:t>
            </a:r>
            <a:r>
              <a:rPr lang="en-US" sz="1800" dirty="0" smtClean="0"/>
              <a:t>/bursar</a:t>
            </a:r>
            <a:endParaRPr lang="en-US" sz="1800"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0931"/>
    </mc:Choice>
    <mc:Fallback xmlns="">
      <p:transition spd="slow" advTm="20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35" presetClass="emph" presetSubtype="0" repeatCount="indefinite" fill="hold" nodeType="afterEffect">
                                  <p:stCondLst>
                                    <p:cond delay="0"/>
                                  </p:stCondLst>
                                  <p:childTnLst>
                                    <p:anim calcmode="discrete" valueType="str">
                                      <p:cBhvr>
                                        <p:cTn id="9" dur="1000" fill="hold"/>
                                        <p:tgtEl>
                                          <p:spTgt spid="7">
                                            <p:txEl>
                                              <p:pRg st="1" end="1"/>
                                            </p:txEl>
                                          </p:spTgt>
                                        </p:tgtEl>
                                        <p:attrNameLst>
                                          <p:attrName>style.visibility</p:attrName>
                                        </p:attrNameLst>
                                      </p:cBhvr>
                                      <p:tavLst>
                                        <p:tav tm="0">
                                          <p:val>
                                            <p:strVal val="hidden"/>
                                          </p:val>
                                        </p:tav>
                                        <p:tav tm="50000">
                                          <p:val>
                                            <p:strVal val="visible"/>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8200">
                                            <p:txEl>
                                              <p:pRg st="0" end="0"/>
                                            </p:txEl>
                                          </p:spTgt>
                                        </p:tgtEl>
                                        <p:attrNameLst>
                                          <p:attrName>style.visibility</p:attrName>
                                        </p:attrNameLst>
                                      </p:cBhvr>
                                      <p:to>
                                        <p:strVal val="visible"/>
                                      </p:to>
                                    </p:set>
                                    <p:animEffect transition="in" filter="fade">
                                      <p:cBhvr>
                                        <p:cTn id="14" dur="1000"/>
                                        <p:tgtEl>
                                          <p:spTgt spid="8200">
                                            <p:txEl>
                                              <p:pRg st="0" end="0"/>
                                            </p:txEl>
                                          </p:spTgt>
                                        </p:tgtEl>
                                      </p:cBhvr>
                                    </p:animEffect>
                                    <p:anim calcmode="lin" valueType="num">
                                      <p:cBhvr>
                                        <p:cTn id="15" dur="1000" fill="hold"/>
                                        <p:tgtEl>
                                          <p:spTgt spid="8200">
                                            <p:txEl>
                                              <p:pRg st="0" end="0"/>
                                            </p:txEl>
                                          </p:spTgt>
                                        </p:tgtEl>
                                        <p:attrNameLst>
                                          <p:attrName>ppt_x</p:attrName>
                                        </p:attrNameLst>
                                      </p:cBhvr>
                                      <p:tavLst>
                                        <p:tav tm="0">
                                          <p:val>
                                            <p:strVal val="#ppt_x"/>
                                          </p:val>
                                        </p:tav>
                                        <p:tav tm="100000">
                                          <p:val>
                                            <p:strVal val="#ppt_x"/>
                                          </p:val>
                                        </p:tav>
                                      </p:tavLst>
                                    </p:anim>
                                    <p:anim calcmode="lin" valueType="num">
                                      <p:cBhvr>
                                        <p:cTn id="16" dur="900" decel="100000" fill="hold"/>
                                        <p:tgtEl>
                                          <p:spTgt spid="8200">
                                            <p:txEl>
                                              <p:pRg st="0" end="0"/>
                                            </p:txEl>
                                          </p:spTgt>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8200">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371600" y="1524000"/>
            <a:ext cx="6705600" cy="1200329"/>
          </a:xfrm>
          <a:prstGeom prst="rect">
            <a:avLst/>
          </a:prstGeom>
        </p:spPr>
        <p:txBody>
          <a:bodyPr wrap="square">
            <a:spAutoFit/>
          </a:bodyPr>
          <a:lstStyle/>
          <a:p>
            <a:pPr algn="ctr"/>
            <a:r>
              <a:rPr lang="en-US" sz="3600" dirty="0" smtClean="0"/>
              <a:t>View Your Bill and Pay Online</a:t>
            </a:r>
          </a:p>
          <a:p>
            <a:pPr algn="ctr"/>
            <a:r>
              <a:rPr lang="en-US" sz="3600" dirty="0" smtClean="0"/>
              <a:t>www.siue.edu/paymybill</a:t>
            </a:r>
            <a:endParaRPr lang="en-US" sz="3600" dirty="0"/>
          </a:p>
        </p:txBody>
      </p:sp>
      <p:sp>
        <p:nvSpPr>
          <p:cNvPr id="12" name="Rectangle 11"/>
          <p:cNvSpPr/>
          <p:nvPr/>
        </p:nvSpPr>
        <p:spPr>
          <a:xfrm>
            <a:off x="3048000" y="2971800"/>
            <a:ext cx="1143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048000" y="3124200"/>
            <a:ext cx="1066800" cy="646331"/>
          </a:xfrm>
          <a:prstGeom prst="rect">
            <a:avLst/>
          </a:prstGeom>
          <a:noFill/>
        </p:spPr>
        <p:txBody>
          <a:bodyPr wrap="square" rtlCol="0">
            <a:spAutoFit/>
          </a:bodyPr>
          <a:lstStyle/>
          <a:p>
            <a:r>
              <a:rPr lang="en-US" dirty="0" smtClean="0">
                <a:solidFill>
                  <a:srgbClr val="FF0000"/>
                </a:solidFill>
              </a:rPr>
              <a:t>Student</a:t>
            </a:r>
          </a:p>
          <a:p>
            <a:r>
              <a:rPr lang="en-US" dirty="0" smtClean="0">
                <a:solidFill>
                  <a:srgbClr val="FF0000"/>
                </a:solidFill>
              </a:rPr>
              <a:t>Login</a:t>
            </a:r>
          </a:p>
        </p:txBody>
      </p:sp>
      <p:sp>
        <p:nvSpPr>
          <p:cNvPr id="15" name="Rectangle 14"/>
          <p:cNvSpPr/>
          <p:nvPr/>
        </p:nvSpPr>
        <p:spPr>
          <a:xfrm>
            <a:off x="5334000" y="2971800"/>
            <a:ext cx="1143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334000" y="3048000"/>
            <a:ext cx="1066800" cy="923330"/>
          </a:xfrm>
          <a:prstGeom prst="rect">
            <a:avLst/>
          </a:prstGeom>
          <a:noFill/>
        </p:spPr>
        <p:txBody>
          <a:bodyPr wrap="square" rtlCol="0">
            <a:spAutoFit/>
          </a:bodyPr>
          <a:lstStyle/>
          <a:p>
            <a:r>
              <a:rPr lang="en-US" dirty="0" smtClean="0">
                <a:solidFill>
                  <a:srgbClr val="FF0000"/>
                </a:solidFill>
              </a:rPr>
              <a:t>Third Party</a:t>
            </a:r>
          </a:p>
          <a:p>
            <a:r>
              <a:rPr lang="en-US" dirty="0" smtClean="0">
                <a:solidFill>
                  <a:srgbClr val="FF0000"/>
                </a:solidFill>
              </a:rPr>
              <a:t>Login</a:t>
            </a:r>
            <a:endParaRPr lang="en-US" dirty="0">
              <a:solidFill>
                <a:srgbClr val="FF0000"/>
              </a:solidFill>
            </a:endParaRPr>
          </a:p>
        </p:txBody>
      </p:sp>
      <p:sp>
        <p:nvSpPr>
          <p:cNvPr id="17" name="TextBox 16"/>
          <p:cNvSpPr txBox="1"/>
          <p:nvPr/>
        </p:nvSpPr>
        <p:spPr>
          <a:xfrm>
            <a:off x="457200" y="3581400"/>
            <a:ext cx="8534400" cy="2031325"/>
          </a:xfrm>
          <a:prstGeom prst="rect">
            <a:avLst/>
          </a:prstGeom>
          <a:noFill/>
        </p:spPr>
        <p:txBody>
          <a:bodyPr wrap="square" rtlCol="0">
            <a:spAutoFit/>
          </a:bodyPr>
          <a:lstStyle/>
          <a:p>
            <a:endParaRPr lang="en-US" dirty="0" smtClean="0"/>
          </a:p>
          <a:p>
            <a:endParaRPr lang="en-US" dirty="0" smtClean="0"/>
          </a:p>
          <a:p>
            <a:r>
              <a:rPr lang="en-US" dirty="0" smtClean="0"/>
              <a:t>Students:      Enter your eID (the first half of your </a:t>
            </a:r>
            <a:r>
              <a:rPr lang="en-US" dirty="0" err="1" smtClean="0"/>
              <a:t>SIU</a:t>
            </a:r>
            <a:r>
              <a:rPr lang="en-US" dirty="0" err="1" smtClean="0">
                <a:solidFill>
                  <a:srgbClr val="FF0000"/>
                </a:solidFill>
              </a:rPr>
              <a:t>e</a:t>
            </a:r>
            <a:r>
              <a:rPr lang="en-US" dirty="0" smtClean="0"/>
              <a:t> email address </a:t>
            </a:r>
          </a:p>
          <a:p>
            <a:r>
              <a:rPr lang="en-US" dirty="0"/>
              <a:t>	 </a:t>
            </a:r>
            <a:r>
              <a:rPr lang="en-US" dirty="0" smtClean="0"/>
              <a:t>      (example: </a:t>
            </a:r>
            <a:r>
              <a:rPr lang="en-US" dirty="0" err="1" smtClean="0"/>
              <a:t>jsmith</a:t>
            </a:r>
            <a:r>
              <a:rPr lang="en-US" dirty="0" smtClean="0"/>
              <a:t>) and password.</a:t>
            </a:r>
          </a:p>
          <a:p>
            <a:endParaRPr lang="en-US" dirty="0" smtClean="0"/>
          </a:p>
          <a:p>
            <a:r>
              <a:rPr lang="en-US" dirty="0" smtClean="0"/>
              <a:t>Third Party:  Enter your User Name (assigned by your student) and </a:t>
            </a:r>
          </a:p>
          <a:p>
            <a:r>
              <a:rPr lang="en-US" dirty="0" smtClean="0"/>
              <a:t>	       password (you chose when you registered).</a:t>
            </a:r>
            <a:endParaRPr lang="en-US" dirty="0"/>
          </a:p>
        </p:txBody>
      </p:sp>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5225" y="352425"/>
            <a:ext cx="1908175"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15150" y="6097588"/>
            <a:ext cx="16891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3"/>
          <p:cNvSpPr txBox="1">
            <a:spLocks noChangeArrowheads="1"/>
          </p:cNvSpPr>
          <p:nvPr/>
        </p:nvSpPr>
        <p:spPr bwMode="auto">
          <a:xfrm rot="16200000">
            <a:off x="5776913" y="496887"/>
            <a:ext cx="641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t>2012</a:t>
            </a:r>
          </a:p>
        </p:txBody>
      </p:sp>
      <p:sp>
        <p:nvSpPr>
          <p:cNvPr id="13" name="TextBox 14"/>
          <p:cNvSpPr txBox="1">
            <a:spLocks noChangeArrowheads="1"/>
          </p:cNvSpPr>
          <p:nvPr/>
        </p:nvSpPr>
        <p:spPr bwMode="auto">
          <a:xfrm>
            <a:off x="381000" y="6172200"/>
            <a:ext cx="20573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err="1"/>
              <a:t>siue.edu</a:t>
            </a:r>
            <a:r>
              <a:rPr lang="en-US" sz="1800" dirty="0" smtClean="0"/>
              <a:t>/bursar</a:t>
            </a:r>
            <a:endParaRPr lang="en-US" sz="18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949"/>
    </mc:Choice>
    <mc:Fallback xmlns="">
      <p:transition spd="slow" advTm="15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2194403097"/>
              </p:ext>
            </p:extLst>
          </p:nvPr>
        </p:nvGraphicFramePr>
        <p:xfrm>
          <a:off x="2133600" y="1219200"/>
          <a:ext cx="3505200" cy="3380138"/>
        </p:xfrm>
        <a:graphic>
          <a:graphicData uri="http://schemas.openxmlformats.org/drawingml/2006/table">
            <a:tbl>
              <a:tblPr/>
              <a:tblGrid>
                <a:gridCol w="701040"/>
                <a:gridCol w="701040"/>
                <a:gridCol w="701040"/>
                <a:gridCol w="701040"/>
                <a:gridCol w="701040"/>
              </a:tblGrid>
              <a:tr h="189113">
                <a:tc gridSpan="2">
                  <a:txBody>
                    <a:bodyPr/>
                    <a:lstStyle/>
                    <a:p>
                      <a:pPr algn="l" fontAlgn="b"/>
                      <a:r>
                        <a:rPr lang="en-US" sz="1100" b="0" i="0" u="none" strike="noStrike" dirty="0">
                          <a:solidFill>
                            <a:srgbClr val="000000"/>
                          </a:solidFill>
                          <a:latin typeface="Calibri"/>
                        </a:rPr>
                        <a:t>Your Account</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chemeClr val="accent5"/>
                    </a:solidFill>
                  </a:tcPr>
                </a:tc>
                <a:tc hMerge="1">
                  <a:txBody>
                    <a:bodyPr/>
                    <a:lstStyle/>
                    <a:p>
                      <a:endParaRPr lang="en-US"/>
                    </a:p>
                  </a:txBody>
                  <a:tcPr/>
                </a:tc>
                <a:tc>
                  <a:txBody>
                    <a:bodyPr/>
                    <a:lstStyle/>
                    <a:p>
                      <a:pPr algn="l" fontAlgn="b"/>
                      <a:r>
                        <a:rPr lang="en-US" sz="1100" b="0" i="0" u="none" strike="noStrike" dirty="0">
                          <a:solidFill>
                            <a:srgbClr val="000000"/>
                          </a:solidFill>
                          <a:latin typeface="Calibri"/>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chemeClr val="accent5"/>
                    </a:solidFill>
                  </a:tcPr>
                </a:tc>
                <a:tc>
                  <a:txBody>
                    <a:bodyPr/>
                    <a:lstStyle/>
                    <a:p>
                      <a:pPr algn="l" fontAlgn="b"/>
                      <a:r>
                        <a:rPr lang="en-US" sz="1100" b="0" i="0" u="none" strike="noStrike" dirty="0">
                          <a:solidFill>
                            <a:srgbClr val="000000"/>
                          </a:solidFill>
                          <a:latin typeface="Calibri"/>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chemeClr val="accent5"/>
                    </a:solidFill>
                  </a:tcPr>
                </a:tc>
                <a:tc>
                  <a:txBody>
                    <a:bodyPr/>
                    <a:lstStyle/>
                    <a:p>
                      <a:pPr algn="l" fontAlgn="b"/>
                      <a:r>
                        <a:rPr lang="en-US" sz="1100" b="0" i="0" u="none" strike="noStrike" dirty="0">
                          <a:solidFill>
                            <a:srgbClr val="000000"/>
                          </a:solidFill>
                          <a:latin typeface="Calibri"/>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5"/>
                    </a:solidFill>
                  </a:tcPr>
                </a:tc>
              </a:tr>
              <a:tr h="189113">
                <a:tc>
                  <a:txBody>
                    <a:bodyPr/>
                    <a:lstStyle/>
                    <a:p>
                      <a:pPr algn="l" fontAlgn="b"/>
                      <a:r>
                        <a:rPr lang="en-US" sz="1100" b="0" i="0" u="none" strike="noStrike">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latin typeface="Calibri"/>
                      </a:endParaRPr>
                    </a:p>
                  </a:txBody>
                  <a:tcPr marL="9525" marR="9525" marT="9525" marB="0" anchor="ctr">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9525" marR="9525" marT="9525" marB="0" anchor="ctr">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9525" marR="9525" marT="9525" marB="0" anchor="ctr">
                    <a:lnL>
                      <a:noFill/>
                    </a:lnL>
                    <a:lnR>
                      <a:noFill/>
                    </a:lnR>
                    <a:lnT>
                      <a:noFill/>
                    </a:lnT>
                    <a:lnB>
                      <a:noFill/>
                    </a:lnB>
                  </a:tcPr>
                </a:tc>
                <a:tc>
                  <a:txBody>
                    <a:bodyPr/>
                    <a:lstStyle/>
                    <a:p>
                      <a:pPr algn="l" fontAlgn="b"/>
                      <a:r>
                        <a:rPr lang="en-US" sz="1100" b="0" i="0" u="none" strike="noStrike">
                          <a:solidFill>
                            <a:srgbClr val="000000"/>
                          </a:solidFill>
                          <a:latin typeface="Calibri"/>
                        </a:rPr>
                        <a:t> </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r>
              <a:tr h="189113">
                <a:tc gridSpan="2">
                  <a:txBody>
                    <a:bodyPr/>
                    <a:lstStyle/>
                    <a:p>
                      <a:pPr algn="l" fontAlgn="b"/>
                      <a:r>
                        <a:rPr lang="en-US" sz="1100" b="0" i="0" u="none" strike="noStrike" dirty="0">
                          <a:solidFill>
                            <a:srgbClr val="000000"/>
                          </a:solidFill>
                          <a:latin typeface="Calibri"/>
                        </a:rPr>
                        <a:t>Account Balance</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a:txBody>
                    <a:bodyPr/>
                    <a:lstStyle/>
                    <a:p>
                      <a:pPr algn="l" fontAlgn="b"/>
                      <a:endParaRPr lang="en-US" sz="1100" b="0" i="0" u="none" strike="noStrike">
                        <a:solidFill>
                          <a:srgbClr val="000000"/>
                        </a:solidFill>
                        <a:latin typeface="Calibri"/>
                      </a:endParaRPr>
                    </a:p>
                  </a:txBody>
                  <a:tcPr marL="9525" marR="9525" marT="9525" marB="0" anchor="ctr">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9525" marR="9525" marT="9525" marB="0" anchor="ctr">
                    <a:lnL>
                      <a:noFill/>
                    </a:lnL>
                    <a:lnR>
                      <a:noFill/>
                    </a:lnR>
                    <a:lnT>
                      <a:noFill/>
                    </a:lnT>
                    <a:lnB>
                      <a:noFill/>
                    </a:lnB>
                  </a:tcPr>
                </a:tc>
                <a:tc>
                  <a:txBody>
                    <a:bodyPr/>
                    <a:lstStyle/>
                    <a:p>
                      <a:pPr algn="r" fontAlgn="b"/>
                      <a:r>
                        <a:rPr lang="en-US" sz="1100" b="0" i="0" u="none" strike="noStrike">
                          <a:solidFill>
                            <a:srgbClr val="000000"/>
                          </a:solidFill>
                          <a:latin typeface="Calibri"/>
                        </a:rPr>
                        <a:t>$3,419.66</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r>
              <a:tr h="189113">
                <a:tc gridSpan="3">
                  <a:txBody>
                    <a:bodyPr/>
                    <a:lstStyle/>
                    <a:p>
                      <a:pPr algn="l" fontAlgn="b"/>
                      <a:r>
                        <a:rPr lang="en-US" sz="1100" b="0" i="0" u="none" strike="noStrike">
                          <a:solidFill>
                            <a:srgbClr val="000000"/>
                          </a:solidFill>
                          <a:latin typeface="Calibri"/>
                        </a:rPr>
                        <a:t>Installment Amount Due</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latin typeface="Calibri"/>
                      </a:endParaRPr>
                    </a:p>
                  </a:txBody>
                  <a:tcPr marL="9525" marR="9525" marT="9525" marB="0" anchor="ctr">
                    <a:lnL>
                      <a:noFill/>
                    </a:lnL>
                    <a:lnR>
                      <a:noFill/>
                    </a:lnR>
                    <a:lnT>
                      <a:noFill/>
                    </a:lnT>
                    <a:lnB>
                      <a:noFill/>
                    </a:lnB>
                  </a:tcPr>
                </a:tc>
                <a:tc>
                  <a:txBody>
                    <a:bodyPr/>
                    <a:lstStyle/>
                    <a:p>
                      <a:pPr algn="r" fontAlgn="b"/>
                      <a:r>
                        <a:rPr lang="en-US" sz="1100" b="0" i="0" u="none" strike="noStrike">
                          <a:solidFill>
                            <a:srgbClr val="000000"/>
                          </a:solidFill>
                          <a:latin typeface="Calibri"/>
                        </a:rPr>
                        <a:t>$874.92</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r>
              <a:tr h="175876">
                <a:tc>
                  <a:txBody>
                    <a:bodyPr/>
                    <a:lstStyle/>
                    <a:p>
                      <a:pPr algn="l" fontAlgn="b"/>
                      <a:r>
                        <a:rPr lang="en-US" sz="1100" b="0" i="0" u="none" strike="noStrike">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latin typeface="Calibri"/>
                      </a:endParaRPr>
                    </a:p>
                  </a:txBody>
                  <a:tcPr marL="9525" marR="9525" marT="9525" marB="0" anchor="ctr">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9525" marR="9525" marT="9525" marB="0" anchor="ctr">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9525" marR="9525" marT="9525" marB="0" anchor="ctr">
                    <a:lnL>
                      <a:noFill/>
                    </a:lnL>
                    <a:lnR>
                      <a:noFill/>
                    </a:lnR>
                    <a:lnT>
                      <a:noFill/>
                    </a:lnT>
                    <a:lnB>
                      <a:noFill/>
                    </a:lnB>
                  </a:tcPr>
                </a:tc>
                <a:tc>
                  <a:txBody>
                    <a:bodyPr/>
                    <a:lstStyle/>
                    <a:p>
                      <a:pPr algn="l" fontAlgn="b"/>
                      <a:r>
                        <a:rPr lang="en-US" sz="1100" b="0" i="0" u="none" strike="noStrike">
                          <a:solidFill>
                            <a:srgbClr val="000000"/>
                          </a:solidFill>
                          <a:latin typeface="Calibri"/>
                        </a:rPr>
                        <a:t> </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r>
              <a:tr h="175876">
                <a:tc>
                  <a:txBody>
                    <a:bodyPr/>
                    <a:lstStyle/>
                    <a:p>
                      <a:pPr algn="l" fontAlgn="b"/>
                      <a:r>
                        <a:rPr lang="en-US" sz="1100" b="0" i="0" u="none" strike="noStrike">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latin typeface="Calibri"/>
                      </a:endParaRPr>
                    </a:p>
                  </a:txBody>
                  <a:tcPr marL="9525" marR="9525" marT="9525" marB="0" anchor="ctr">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9525" marR="9525" marT="9525" marB="0" anchor="ctr">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9525" marR="9525" marT="9525" marB="0" anchor="ctr">
                    <a:lnL>
                      <a:noFill/>
                    </a:lnL>
                    <a:lnR>
                      <a:noFill/>
                    </a:lnR>
                    <a:lnT>
                      <a:noFill/>
                    </a:lnT>
                    <a:lnB>
                      <a:noFill/>
                    </a:lnB>
                  </a:tcPr>
                </a:tc>
                <a:tc>
                  <a:txBody>
                    <a:bodyPr/>
                    <a:lstStyle/>
                    <a:p>
                      <a:pPr algn="l" fontAlgn="b"/>
                      <a:r>
                        <a:rPr lang="en-US" sz="1100" b="0" i="0" u="none" strike="noStrike">
                          <a:solidFill>
                            <a:srgbClr val="000000"/>
                          </a:solidFill>
                          <a:latin typeface="Calibri"/>
                        </a:rPr>
                        <a:t> </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r>
              <a:tr h="189113">
                <a:tc gridSpan="4">
                  <a:txBody>
                    <a:bodyPr/>
                    <a:lstStyle/>
                    <a:p>
                      <a:pPr algn="l" fontAlgn="b"/>
                      <a:r>
                        <a:rPr lang="en-US" sz="1100" b="0" i="0" u="sng" strike="noStrike">
                          <a:solidFill>
                            <a:srgbClr val="0000FF"/>
                          </a:solidFill>
                          <a:latin typeface="Calibri"/>
                          <a:hlinkClick r:id="rId5"/>
                        </a:rPr>
                        <a:t>View your student account detail     </a:t>
                      </a:r>
                      <a:endParaRPr lang="en-US" sz="1100" b="0" i="0" u="sng" strike="noStrike">
                        <a:solidFill>
                          <a:srgbClr val="0000FF"/>
                        </a:solidFill>
                        <a:latin typeface="Calibri"/>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r>
              <a:tr h="189113">
                <a:tc gridSpan="4">
                  <a:txBody>
                    <a:bodyPr/>
                    <a:lstStyle/>
                    <a:p>
                      <a:pPr algn="l" fontAlgn="b"/>
                      <a:r>
                        <a:rPr lang="en-US" sz="700" b="0" i="0" u="none" strike="noStrike" dirty="0">
                          <a:solidFill>
                            <a:srgbClr val="008000"/>
                          </a:solidFill>
                          <a:latin typeface="Calibri"/>
                        </a:rPr>
                        <a:t>(turn off pop-up blocker (see Help-MISC on how to)) </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dirty="0">
                          <a:solidFill>
                            <a:srgbClr val="000000"/>
                          </a:solidFill>
                          <a:latin typeface="Calibri"/>
                        </a:rPr>
                        <a:t> </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r>
              <a:tr h="189113">
                <a:tc>
                  <a:txBody>
                    <a:bodyPr/>
                    <a:lstStyle/>
                    <a:p>
                      <a:pPr algn="l" fontAlgn="b"/>
                      <a:r>
                        <a:rPr lang="en-US" sz="1100" b="0" i="0" u="none" strike="noStrike">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latin typeface="Calibri"/>
                      </a:endParaRPr>
                    </a:p>
                  </a:txBody>
                  <a:tcPr marL="9525" marR="9525" marT="9525" marB="0" anchor="ctr">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9525" marR="9525" marT="9525" marB="0" anchor="ctr">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9525" marR="9525" marT="9525" marB="0" anchor="ctr">
                    <a:lnL>
                      <a:noFill/>
                    </a:lnL>
                    <a:lnR>
                      <a:noFill/>
                    </a:lnR>
                    <a:lnT>
                      <a:noFill/>
                    </a:lnT>
                    <a:lnB>
                      <a:noFill/>
                    </a:lnB>
                  </a:tcPr>
                </a:tc>
                <a:tc>
                  <a:txBody>
                    <a:bodyPr/>
                    <a:lstStyle/>
                    <a:p>
                      <a:pPr algn="l" fontAlgn="b"/>
                      <a:r>
                        <a:rPr lang="en-US" sz="1100" b="0" i="0" u="none" strike="noStrike">
                          <a:solidFill>
                            <a:srgbClr val="000000"/>
                          </a:solidFill>
                          <a:latin typeface="Calibri"/>
                        </a:rPr>
                        <a:t> </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r>
              <a:tr h="189113">
                <a:tc gridSpan="3">
                  <a:txBody>
                    <a:bodyPr/>
                    <a:lstStyle/>
                    <a:p>
                      <a:pPr algn="l" fontAlgn="b"/>
                      <a:r>
                        <a:rPr lang="en-US" sz="1100" b="0" i="0" u="sng" strike="noStrike">
                          <a:solidFill>
                            <a:srgbClr val="0000FF"/>
                          </a:solidFill>
                          <a:latin typeface="Calibri"/>
                          <a:hlinkClick r:id="rId6"/>
                        </a:rPr>
                        <a:t>View Payment Due Date</a:t>
                      </a:r>
                      <a:r>
                        <a:rPr lang="en-US" sz="1100" b="0" i="0" u="sng" strike="noStrike">
                          <a:solidFill>
                            <a:srgbClr val="0000FF"/>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latin typeface="Calibri"/>
                      </a:endParaRPr>
                    </a:p>
                  </a:txBody>
                  <a:tcPr marL="9525" marR="9525" marT="9525" marB="0" anchor="ctr">
                    <a:lnL>
                      <a:noFill/>
                    </a:lnL>
                    <a:lnR>
                      <a:noFill/>
                    </a:lnR>
                    <a:lnT>
                      <a:noFill/>
                    </a:lnT>
                    <a:lnB>
                      <a:noFill/>
                    </a:lnB>
                  </a:tcPr>
                </a:tc>
                <a:tc>
                  <a:txBody>
                    <a:bodyPr/>
                    <a:lstStyle/>
                    <a:p>
                      <a:pPr algn="l" fontAlgn="b"/>
                      <a:r>
                        <a:rPr lang="en-US" sz="1100" b="0" i="0" u="none" strike="noStrike">
                          <a:solidFill>
                            <a:srgbClr val="000000"/>
                          </a:solidFill>
                          <a:latin typeface="Calibri"/>
                        </a:rPr>
                        <a:t> </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r>
              <a:tr h="189113">
                <a:tc>
                  <a:txBody>
                    <a:bodyPr/>
                    <a:lstStyle/>
                    <a:p>
                      <a:pPr algn="l" fontAlgn="b"/>
                      <a:r>
                        <a:rPr lang="en-US" sz="1100" b="0" i="0" u="none" strike="noStrike">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latin typeface="Calibri"/>
                      </a:endParaRPr>
                    </a:p>
                  </a:txBody>
                  <a:tcPr marL="9525" marR="9525" marT="9525" marB="0" anchor="ctr">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9525" marR="9525" marT="9525" marB="0" anchor="ctr">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9525" marR="9525" marT="9525" marB="0" anchor="ctr">
                    <a:lnL>
                      <a:noFill/>
                    </a:lnL>
                    <a:lnR>
                      <a:noFill/>
                    </a:lnR>
                    <a:lnT>
                      <a:noFill/>
                    </a:lnT>
                    <a:lnB>
                      <a:noFill/>
                    </a:lnB>
                  </a:tcPr>
                </a:tc>
                <a:tc>
                  <a:txBody>
                    <a:bodyPr/>
                    <a:lstStyle/>
                    <a:p>
                      <a:pPr algn="l" fontAlgn="b"/>
                      <a:r>
                        <a:rPr lang="en-US" sz="1100" b="0" i="0" u="none" strike="noStrike">
                          <a:solidFill>
                            <a:srgbClr val="000000"/>
                          </a:solidFill>
                          <a:latin typeface="Calibri"/>
                        </a:rPr>
                        <a:t> </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r>
              <a:tr h="189113">
                <a:tc gridSpan="4">
                  <a:txBody>
                    <a:bodyPr/>
                    <a:lstStyle/>
                    <a:p>
                      <a:pPr algn="l" fontAlgn="b"/>
                      <a:r>
                        <a:rPr lang="en-US" sz="1100" b="0" i="0" u="sng" strike="noStrike">
                          <a:solidFill>
                            <a:srgbClr val="0000FF"/>
                          </a:solidFill>
                          <a:latin typeface="Calibri"/>
                          <a:hlinkClick r:id="rId7"/>
                        </a:rPr>
                        <a:t>Click here to make a payment  </a:t>
                      </a:r>
                      <a:endParaRPr lang="en-US" sz="1100" b="0" i="0" u="sng" strike="noStrike">
                        <a:solidFill>
                          <a:srgbClr val="0000FF"/>
                        </a:solidFill>
                        <a:latin typeface="Calibri"/>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r>
              <a:tr h="189113">
                <a:tc gridSpan="3">
                  <a:txBody>
                    <a:bodyPr/>
                    <a:lstStyle/>
                    <a:p>
                      <a:pPr algn="l" fontAlgn="b"/>
                      <a:r>
                        <a:rPr lang="en-US" sz="800" b="0" i="0" u="none" strike="noStrike">
                          <a:solidFill>
                            <a:srgbClr val="000000"/>
                          </a:solidFill>
                          <a:latin typeface="Calibri"/>
                        </a:rPr>
                        <a:t>(Credit balances are not displayed)   </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latin typeface="Calibri"/>
                      </a:endParaRPr>
                    </a:p>
                  </a:txBody>
                  <a:tcPr marL="9525" marR="9525" marT="9525" marB="0" anchor="ctr">
                    <a:lnL>
                      <a:noFill/>
                    </a:lnL>
                    <a:lnR>
                      <a:noFill/>
                    </a:lnR>
                    <a:lnT>
                      <a:noFill/>
                    </a:lnT>
                    <a:lnB>
                      <a:noFill/>
                    </a:lnB>
                  </a:tcPr>
                </a:tc>
                <a:tc>
                  <a:txBody>
                    <a:bodyPr/>
                    <a:lstStyle/>
                    <a:p>
                      <a:pPr algn="l" fontAlgn="b"/>
                      <a:r>
                        <a:rPr lang="en-US" sz="1100" b="0" i="0" u="none" strike="noStrike">
                          <a:solidFill>
                            <a:srgbClr val="000000"/>
                          </a:solidFill>
                          <a:latin typeface="Calibri"/>
                        </a:rPr>
                        <a:t> </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r>
              <a:tr h="189113">
                <a:tc>
                  <a:txBody>
                    <a:bodyPr/>
                    <a:lstStyle/>
                    <a:p>
                      <a:pPr algn="l" fontAlgn="b"/>
                      <a:r>
                        <a:rPr lang="en-US" sz="1100" b="0" i="0" u="none" strike="noStrike">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latin typeface="Calibri"/>
                      </a:endParaRPr>
                    </a:p>
                  </a:txBody>
                  <a:tcPr marL="9525" marR="9525" marT="9525" marB="0" anchor="ctr">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9525" marR="9525" marT="9525" marB="0" anchor="ctr">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9525" marR="9525" marT="9525" marB="0" anchor="ctr">
                    <a:lnL>
                      <a:noFill/>
                    </a:lnL>
                    <a:lnR>
                      <a:noFill/>
                    </a:lnR>
                    <a:lnT>
                      <a:noFill/>
                    </a:lnT>
                    <a:lnB>
                      <a:noFill/>
                    </a:lnB>
                  </a:tcPr>
                </a:tc>
                <a:tc>
                  <a:txBody>
                    <a:bodyPr/>
                    <a:lstStyle/>
                    <a:p>
                      <a:pPr algn="l" fontAlgn="b"/>
                      <a:r>
                        <a:rPr lang="en-US" sz="1100" b="0" i="0" u="none" strike="noStrike">
                          <a:solidFill>
                            <a:srgbClr val="000000"/>
                          </a:solidFill>
                          <a:latin typeface="Calibri"/>
                        </a:rPr>
                        <a:t> </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r>
              <a:tr h="189113">
                <a:tc gridSpan="5">
                  <a:txBody>
                    <a:bodyPr/>
                    <a:lstStyle/>
                    <a:p>
                      <a:pPr algn="l" fontAlgn="b"/>
                      <a:r>
                        <a:rPr lang="en-US" sz="1100" b="0" i="0" u="sng" strike="noStrike" dirty="0">
                          <a:solidFill>
                            <a:srgbClr val="0000FF"/>
                          </a:solidFill>
                          <a:latin typeface="Calibri"/>
                          <a:hlinkClick r:id="rId7"/>
                        </a:rPr>
                        <a:t>Click here to signup for Springboard to </a:t>
                      </a:r>
                      <a:r>
                        <a:rPr lang="en-US" sz="1100" b="0" i="0" u="sng" strike="noStrike" dirty="0" smtClean="0">
                          <a:solidFill>
                            <a:srgbClr val="0000FF"/>
                          </a:solidFill>
                          <a:latin typeface="Calibri"/>
                          <a:hlinkClick r:id="rId7"/>
                        </a:rPr>
                        <a:t>Success</a:t>
                      </a:r>
                      <a:endParaRPr lang="en-US" sz="1100" b="0" i="0" u="sng" strike="noStrike" dirty="0">
                        <a:solidFill>
                          <a:srgbClr val="0000FF"/>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9113">
                <a:tc gridSpan="3">
                  <a:txBody>
                    <a:bodyPr/>
                    <a:lstStyle/>
                    <a:p>
                      <a:pPr algn="l" fontAlgn="b"/>
                      <a:r>
                        <a:rPr lang="en-US" sz="800" b="0" i="0" u="none" strike="noStrike">
                          <a:solidFill>
                            <a:srgbClr val="000000"/>
                          </a:solidFill>
                          <a:latin typeface="Calibri"/>
                          <a:hlinkClick r:id="rId7"/>
                        </a:rPr>
                        <a:t>(First-time Freshman Only )</a:t>
                      </a:r>
                      <a:r>
                        <a:rPr lang="en-US" sz="800" b="0" i="0" u="none" strike="noStrike">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latin typeface="Calibri"/>
                      </a:endParaRPr>
                    </a:p>
                  </a:txBody>
                  <a:tcPr marL="9525" marR="9525" marT="9525" marB="0" anchor="ctr">
                    <a:lnL>
                      <a:noFill/>
                    </a:lnL>
                    <a:lnR>
                      <a:noFill/>
                    </a:lnR>
                    <a:lnT>
                      <a:noFill/>
                    </a:lnT>
                    <a:lnB>
                      <a:noFill/>
                    </a:lnB>
                  </a:tcPr>
                </a:tc>
                <a:tc>
                  <a:txBody>
                    <a:bodyPr/>
                    <a:lstStyle/>
                    <a:p>
                      <a:pPr algn="l" fontAlgn="b"/>
                      <a:r>
                        <a:rPr lang="en-US" sz="1100" b="0" i="0" u="none" strike="noStrike">
                          <a:solidFill>
                            <a:srgbClr val="000000"/>
                          </a:solidFill>
                          <a:latin typeface="Calibri"/>
                        </a:rPr>
                        <a:t> </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r>
              <a:tr h="189113">
                <a:tc>
                  <a:txBody>
                    <a:bodyPr/>
                    <a:lstStyle/>
                    <a:p>
                      <a:pPr algn="l" fontAlgn="b"/>
                      <a:r>
                        <a:rPr lang="en-US" sz="1100" b="0" i="0" u="none" strike="noStrike">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latin typeface="Calibri"/>
                      </a:endParaRPr>
                    </a:p>
                  </a:txBody>
                  <a:tcPr marL="9525" marR="9525" marT="9525" marB="0" anchor="ctr">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9525" marR="9525" marT="9525" marB="0" anchor="ctr">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9525" marR="9525" marT="9525" marB="0" anchor="ctr">
                    <a:lnL>
                      <a:noFill/>
                    </a:lnL>
                    <a:lnR>
                      <a:noFill/>
                    </a:lnR>
                    <a:lnT>
                      <a:noFill/>
                    </a:lnT>
                    <a:lnB>
                      <a:noFill/>
                    </a:lnB>
                  </a:tcPr>
                </a:tc>
                <a:tc>
                  <a:txBody>
                    <a:bodyPr/>
                    <a:lstStyle/>
                    <a:p>
                      <a:pPr algn="l" fontAlgn="b"/>
                      <a:r>
                        <a:rPr lang="en-US" sz="1100" b="0" i="0" u="none" strike="noStrike">
                          <a:solidFill>
                            <a:srgbClr val="000000"/>
                          </a:solidFill>
                          <a:latin typeface="Calibri"/>
                        </a:rPr>
                        <a:t> </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r>
              <a:tr h="189113">
                <a:tc gridSpan="5">
                  <a:txBody>
                    <a:bodyPr/>
                    <a:lstStyle/>
                    <a:p>
                      <a:pPr algn="l" fontAlgn="b"/>
                      <a:r>
                        <a:rPr lang="en-US" sz="1000" b="0" i="0" u="none" strike="noStrike" dirty="0">
                          <a:solidFill>
                            <a:srgbClr val="000000"/>
                          </a:solidFill>
                          <a:latin typeface="Calibri"/>
                        </a:rPr>
                        <a:t>The last payment received was for $0.00 on x/x/20xx.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graphicFrame>
        <p:nvGraphicFramePr>
          <p:cNvPr id="14" name="Table 13"/>
          <p:cNvGraphicFramePr>
            <a:graphicFrameLocks noGrp="1"/>
          </p:cNvGraphicFramePr>
          <p:nvPr/>
        </p:nvGraphicFramePr>
        <p:xfrm>
          <a:off x="2133600" y="5257800"/>
          <a:ext cx="3505200" cy="1062990"/>
        </p:xfrm>
        <a:graphic>
          <a:graphicData uri="http://schemas.openxmlformats.org/drawingml/2006/table">
            <a:tbl>
              <a:tblPr/>
              <a:tblGrid>
                <a:gridCol w="701040"/>
                <a:gridCol w="701040"/>
                <a:gridCol w="701040"/>
                <a:gridCol w="701040"/>
                <a:gridCol w="701040"/>
              </a:tblGrid>
              <a:tr h="0">
                <a:tc gridSpan="2">
                  <a:txBody>
                    <a:bodyPr/>
                    <a:lstStyle/>
                    <a:p>
                      <a:pPr algn="l" fontAlgn="b"/>
                      <a:r>
                        <a:rPr lang="en-US" sz="1100" b="0" i="0" u="none" strike="noStrike" dirty="0">
                          <a:solidFill>
                            <a:srgbClr val="000000"/>
                          </a:solidFill>
                          <a:latin typeface="Calibri"/>
                        </a:rPr>
                        <a:t>Parent PINs</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chemeClr val="accent5"/>
                    </a:solidFill>
                  </a:tcPr>
                </a:tc>
                <a:tc hMerge="1">
                  <a:txBody>
                    <a:bodyPr/>
                    <a:lstStyle/>
                    <a:p>
                      <a:endParaRPr lang="en-US"/>
                    </a:p>
                  </a:txBody>
                  <a:tcPr/>
                </a:tc>
                <a:tc>
                  <a:txBody>
                    <a:bodyPr/>
                    <a:lstStyle/>
                    <a:p>
                      <a:pPr algn="l" fontAlgn="b"/>
                      <a:r>
                        <a:rPr lang="en-US" sz="1100" b="0" i="0" u="none" strike="noStrike" dirty="0">
                          <a:solidFill>
                            <a:srgbClr val="000000"/>
                          </a:solidFill>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accent5"/>
                    </a:solidFill>
                  </a:tcPr>
                </a:tc>
                <a:tc>
                  <a:txBody>
                    <a:bodyPr/>
                    <a:lstStyle/>
                    <a:p>
                      <a:pPr algn="l" fontAlgn="b"/>
                      <a:r>
                        <a:rPr lang="en-US" sz="1100" b="0" i="0" u="none" strike="noStrike" dirty="0">
                          <a:solidFill>
                            <a:srgbClr val="000000"/>
                          </a:solidFill>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accent5"/>
                    </a:solidFill>
                  </a:tcPr>
                </a:tc>
                <a:tc>
                  <a:txBody>
                    <a:bodyPr/>
                    <a:lstStyle/>
                    <a:p>
                      <a:pPr algn="l" fontAlgn="b"/>
                      <a:r>
                        <a:rPr lang="en-US" sz="1100" b="0" i="0" u="none" strike="noStrike" dirty="0">
                          <a:solidFill>
                            <a:srgbClr val="000000"/>
                          </a:solidFill>
                          <a:latin typeface="Calibri"/>
                        </a:rPr>
                        <a:t>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5"/>
                    </a:solidFill>
                  </a:tcPr>
                </a:tc>
              </a:tr>
              <a:tr h="0">
                <a:tc>
                  <a:txBody>
                    <a:bodyPr/>
                    <a:lstStyle/>
                    <a:p>
                      <a:pPr algn="l" fontAlgn="b"/>
                      <a:r>
                        <a:rPr lang="en-US" sz="1100" b="0" i="0" u="none" strike="noStrike">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l" fontAlgn="b"/>
                      <a:r>
                        <a:rPr lang="en-US" sz="1100" b="1" i="0" u="sng" strike="noStrike">
                          <a:solidFill>
                            <a:srgbClr val="0000CC"/>
                          </a:solidFill>
                          <a:latin typeface="Calibri"/>
                        </a:rPr>
                        <a:t>Add New</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r>
              <a:tr h="0">
                <a:tc>
                  <a:txBody>
                    <a:bodyPr/>
                    <a:lstStyle/>
                    <a:p>
                      <a:pPr algn="l" fontAlgn="b"/>
                      <a:r>
                        <a:rPr lang="en-US" sz="1100" b="0" i="0" u="none" strike="noStrike">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latin typeface="Calibri"/>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r>
              <a:tr h="0">
                <a:tc gridSpan="5">
                  <a:txBody>
                    <a:bodyPr/>
                    <a:lstStyle/>
                    <a:p>
                      <a:pPr algn="l" fontAlgn="b"/>
                      <a:r>
                        <a:rPr lang="en-US" sz="1100" b="0" i="0" u="none" strike="noStrike">
                          <a:solidFill>
                            <a:srgbClr val="000000"/>
                          </a:solidFill>
                          <a:latin typeface="Calibri"/>
                        </a:rPr>
                        <a:t>You currently do not have any Third Party Users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0">
                <a:tc>
                  <a:txBody>
                    <a:bodyPr/>
                    <a:lstStyle/>
                    <a:p>
                      <a:pPr algn="l" fontAlgn="b"/>
                      <a:r>
                        <a:rPr lang="en-US" sz="1100" b="0" i="0" u="none" strike="noStrike">
                          <a:solidFill>
                            <a:srgbClr val="000000"/>
                          </a:solidFill>
                          <a:latin typeface="Calibri"/>
                        </a:rPr>
                        <a:t>set up.</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latin typeface="Calibri"/>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r>
              <a:tr h="0">
                <a:tc>
                  <a:txBody>
                    <a:bodyPr/>
                    <a:lstStyle/>
                    <a:p>
                      <a:pPr algn="l" fontAlgn="b"/>
                      <a:r>
                        <a:rPr lang="en-US" sz="1100" b="0"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latin typeface="Calibri"/>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latin typeface="Calibri"/>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latin typeface="Calibri"/>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latin typeface="Calibri"/>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bl>
          </a:graphicData>
        </a:graphic>
      </p:graphicFrame>
      <p:sp>
        <p:nvSpPr>
          <p:cNvPr id="15" name="TextBox 14"/>
          <p:cNvSpPr txBox="1"/>
          <p:nvPr/>
        </p:nvSpPr>
        <p:spPr>
          <a:xfrm>
            <a:off x="2133600" y="4876800"/>
            <a:ext cx="3505200" cy="276999"/>
          </a:xfrm>
          <a:prstGeom prst="rect">
            <a:avLst/>
          </a:prstGeom>
          <a:noFill/>
        </p:spPr>
        <p:txBody>
          <a:bodyPr wrap="square" rtlCol="0">
            <a:spAutoFit/>
          </a:bodyPr>
          <a:lstStyle/>
          <a:p>
            <a:r>
              <a:rPr lang="en-US" sz="1200" dirty="0" smtClean="0"/>
              <a:t>Students, authorize parent or 3</a:t>
            </a:r>
            <a:r>
              <a:rPr lang="en-US" sz="1200" baseline="30000" dirty="0" smtClean="0"/>
              <a:t>rd</a:t>
            </a:r>
            <a:r>
              <a:rPr lang="en-US" sz="1200" dirty="0" smtClean="0"/>
              <a:t> party here:</a:t>
            </a:r>
            <a:endParaRPr lang="en-US" sz="1200" dirty="0"/>
          </a:p>
        </p:txBody>
      </p:sp>
      <p:grpSp>
        <p:nvGrpSpPr>
          <p:cNvPr id="20" name="Group 19"/>
          <p:cNvGrpSpPr/>
          <p:nvPr/>
        </p:nvGrpSpPr>
        <p:grpSpPr>
          <a:xfrm>
            <a:off x="5715000" y="1295400"/>
            <a:ext cx="1600200" cy="784086"/>
            <a:chOff x="3886200" y="1371600"/>
            <a:chExt cx="1600200" cy="784086"/>
          </a:xfrm>
        </p:grpSpPr>
        <p:sp>
          <p:nvSpPr>
            <p:cNvPr id="17" name="Left Arrow Callout 16"/>
            <p:cNvSpPr/>
            <p:nvPr/>
          </p:nvSpPr>
          <p:spPr>
            <a:xfrm>
              <a:off x="3886200" y="1371600"/>
              <a:ext cx="1600200" cy="685800"/>
            </a:xfrm>
            <a:prstGeom prst="leftArrowCallout">
              <a:avLst>
                <a:gd name="adj1" fmla="val 21970"/>
                <a:gd name="adj2" fmla="val 25000"/>
                <a:gd name="adj3" fmla="val 25000"/>
                <a:gd name="adj4" fmla="val 826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191000" y="1447800"/>
              <a:ext cx="1219200" cy="707886"/>
            </a:xfrm>
            <a:prstGeom prst="rect">
              <a:avLst/>
            </a:prstGeom>
            <a:noFill/>
          </p:spPr>
          <p:txBody>
            <a:bodyPr wrap="square" rtlCol="0">
              <a:spAutoFit/>
            </a:bodyPr>
            <a:lstStyle/>
            <a:p>
              <a:r>
                <a:rPr lang="en-US" sz="1000" dirty="0" smtClean="0"/>
                <a:t>Summary of balance &amp; amount due.</a:t>
              </a:r>
            </a:p>
            <a:p>
              <a:endParaRPr lang="en-US" sz="1000" dirty="0"/>
            </a:p>
          </p:txBody>
        </p:sp>
      </p:grpSp>
      <p:grpSp>
        <p:nvGrpSpPr>
          <p:cNvPr id="22" name="Group 21"/>
          <p:cNvGrpSpPr/>
          <p:nvPr/>
        </p:nvGrpSpPr>
        <p:grpSpPr>
          <a:xfrm>
            <a:off x="5715000" y="2133599"/>
            <a:ext cx="2057400" cy="838201"/>
            <a:chOff x="3886200" y="2209799"/>
            <a:chExt cx="2057400" cy="838201"/>
          </a:xfrm>
        </p:grpSpPr>
        <p:sp>
          <p:nvSpPr>
            <p:cNvPr id="19" name="Left Arrow Callout 18"/>
            <p:cNvSpPr/>
            <p:nvPr/>
          </p:nvSpPr>
          <p:spPr>
            <a:xfrm>
              <a:off x="3886200" y="2209799"/>
              <a:ext cx="2057400" cy="838201"/>
            </a:xfrm>
            <a:prstGeom prst="leftArrowCallout">
              <a:avLst>
                <a:gd name="adj1" fmla="val 25000"/>
                <a:gd name="adj2" fmla="val 25000"/>
                <a:gd name="adj3" fmla="val 25000"/>
                <a:gd name="adj4" fmla="val 831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4191000" y="2226286"/>
              <a:ext cx="1752600" cy="707886"/>
            </a:xfrm>
            <a:prstGeom prst="rect">
              <a:avLst/>
            </a:prstGeom>
            <a:noFill/>
          </p:spPr>
          <p:txBody>
            <a:bodyPr wrap="square" rtlCol="0">
              <a:spAutoFit/>
            </a:bodyPr>
            <a:lstStyle/>
            <a:p>
              <a:r>
                <a:rPr lang="en-US" sz="1000" dirty="0" smtClean="0"/>
                <a:t>For itemized charges and payments click here.  POPUP BLOCKER MUST BE DISABLED!</a:t>
              </a:r>
              <a:endParaRPr lang="en-US" sz="1000" dirty="0"/>
            </a:p>
          </p:txBody>
        </p:sp>
      </p:grpSp>
      <p:grpSp>
        <p:nvGrpSpPr>
          <p:cNvPr id="24" name="Group 23"/>
          <p:cNvGrpSpPr/>
          <p:nvPr/>
        </p:nvGrpSpPr>
        <p:grpSpPr>
          <a:xfrm>
            <a:off x="5753100" y="4892040"/>
            <a:ext cx="1866900" cy="1239960"/>
            <a:chOff x="3886200" y="5410200"/>
            <a:chExt cx="978408" cy="533400"/>
          </a:xfrm>
        </p:grpSpPr>
        <p:sp>
          <p:nvSpPr>
            <p:cNvPr id="16" name="Left Arrow 15"/>
            <p:cNvSpPr/>
            <p:nvPr/>
          </p:nvSpPr>
          <p:spPr>
            <a:xfrm>
              <a:off x="3886200" y="5410200"/>
              <a:ext cx="978408" cy="533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3" name="TextBox 22"/>
            <p:cNvSpPr txBox="1"/>
            <p:nvPr/>
          </p:nvSpPr>
          <p:spPr>
            <a:xfrm>
              <a:off x="3986038" y="5562600"/>
              <a:ext cx="814562" cy="238316"/>
            </a:xfrm>
            <a:prstGeom prst="rect">
              <a:avLst/>
            </a:prstGeom>
            <a:noFill/>
          </p:spPr>
          <p:txBody>
            <a:bodyPr wrap="square" rtlCol="0">
              <a:spAutoFit/>
            </a:bodyPr>
            <a:lstStyle/>
            <a:p>
              <a:r>
                <a:rPr lang="en-US" sz="1000" dirty="0" smtClean="0"/>
                <a:t>Click here to authorize a parent or third party.</a:t>
              </a:r>
            </a:p>
            <a:p>
              <a:endParaRPr lang="en-US" sz="1000" dirty="0"/>
            </a:p>
          </p:txBody>
        </p:sp>
      </p:grpSp>
      <p:pic>
        <p:nvPicPr>
          <p:cNvPr id="25"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5225" y="352425"/>
            <a:ext cx="1908175"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15150" y="6097588"/>
            <a:ext cx="16891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13"/>
          <p:cNvSpPr txBox="1">
            <a:spLocks noChangeArrowheads="1"/>
          </p:cNvSpPr>
          <p:nvPr/>
        </p:nvSpPr>
        <p:spPr bwMode="auto">
          <a:xfrm rot="16200000">
            <a:off x="5776913" y="496887"/>
            <a:ext cx="641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t>2012</a:t>
            </a:r>
          </a:p>
        </p:txBody>
      </p:sp>
      <p:sp>
        <p:nvSpPr>
          <p:cNvPr id="28" name="TextBox 14"/>
          <p:cNvSpPr txBox="1">
            <a:spLocks noChangeArrowheads="1"/>
          </p:cNvSpPr>
          <p:nvPr/>
        </p:nvSpPr>
        <p:spPr bwMode="auto">
          <a:xfrm>
            <a:off x="381000" y="6172200"/>
            <a:ext cx="20573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err="1"/>
              <a:t>siue.edu</a:t>
            </a:r>
            <a:r>
              <a:rPr lang="en-US" sz="1800" dirty="0" smtClean="0"/>
              <a:t>/bursar</a:t>
            </a:r>
            <a:endParaRPr lang="en-US" sz="1800"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grpSp>
        <p:nvGrpSpPr>
          <p:cNvPr id="29" name="Group 28"/>
          <p:cNvGrpSpPr/>
          <p:nvPr/>
        </p:nvGrpSpPr>
        <p:grpSpPr>
          <a:xfrm>
            <a:off x="5791200" y="3124200"/>
            <a:ext cx="1600200" cy="784086"/>
            <a:chOff x="3886200" y="1371600"/>
            <a:chExt cx="1600200" cy="784086"/>
          </a:xfrm>
        </p:grpSpPr>
        <p:sp>
          <p:nvSpPr>
            <p:cNvPr id="30" name="Left Arrow Callout 29"/>
            <p:cNvSpPr/>
            <p:nvPr/>
          </p:nvSpPr>
          <p:spPr>
            <a:xfrm>
              <a:off x="3886200" y="1371600"/>
              <a:ext cx="1600200" cy="685800"/>
            </a:xfrm>
            <a:prstGeom prst="leftArrowCallout">
              <a:avLst>
                <a:gd name="adj1" fmla="val 21970"/>
                <a:gd name="adj2" fmla="val 25000"/>
                <a:gd name="adj3" fmla="val 25000"/>
                <a:gd name="adj4" fmla="val 826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91000" y="1447800"/>
              <a:ext cx="1219200" cy="707886"/>
            </a:xfrm>
            <a:prstGeom prst="rect">
              <a:avLst/>
            </a:prstGeom>
            <a:noFill/>
          </p:spPr>
          <p:txBody>
            <a:bodyPr wrap="square" rtlCol="0">
              <a:spAutoFit/>
            </a:bodyPr>
            <a:lstStyle/>
            <a:p>
              <a:r>
                <a:rPr lang="en-US" sz="1000" dirty="0" smtClean="0"/>
                <a:t>To make a payment, click here.</a:t>
              </a:r>
            </a:p>
            <a:p>
              <a:endParaRPr lang="en-US" sz="1000" dirty="0"/>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7367"/>
    </mc:Choice>
    <mc:Fallback xmlns="">
      <p:transition spd="slow" advTm="57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dissolve">
                                      <p:cBhvr>
                                        <p:cTn id="11" dur="10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dissolve">
                                      <p:cBhvr>
                                        <p:cTn id="16" dur="800"/>
                                        <p:tgtEl>
                                          <p:spTgt spid="22"/>
                                        </p:tgtEl>
                                      </p:cBhvr>
                                    </p:animEffect>
                                  </p:childTnLst>
                                </p:cTn>
                              </p:par>
                            </p:childTnLst>
                          </p:cTn>
                        </p:par>
                        <p:par>
                          <p:cTn id="17" fill="hold">
                            <p:stCondLst>
                              <p:cond delay="800"/>
                            </p:stCondLst>
                            <p:childTnLst>
                              <p:par>
                                <p:cTn id="18" presetID="9" presetClass="entr" presetSubtype="0" fill="hold" nodeType="afterEffect">
                                  <p:stCondLst>
                                    <p:cond delay="13000"/>
                                  </p:stCondLst>
                                  <p:childTnLst>
                                    <p:set>
                                      <p:cBhvr>
                                        <p:cTn id="19" dur="1" fill="hold">
                                          <p:stCondLst>
                                            <p:cond delay="0"/>
                                          </p:stCondLst>
                                        </p:cTn>
                                        <p:tgtEl>
                                          <p:spTgt spid="29"/>
                                        </p:tgtEl>
                                        <p:attrNameLst>
                                          <p:attrName>style.visibility</p:attrName>
                                        </p:attrNameLst>
                                      </p:cBhvr>
                                      <p:to>
                                        <p:strVal val="visible"/>
                                      </p:to>
                                    </p:set>
                                    <p:animEffect transition="in" filter="dissolve">
                                      <p:cBhvr>
                                        <p:cTn id="20" dur="1000"/>
                                        <p:tgtEl>
                                          <p:spTgt spid="29"/>
                                        </p:tgtEl>
                                      </p:cBhvr>
                                    </p:animEffect>
                                  </p:childTnLst>
                                </p:cTn>
                              </p:par>
                            </p:childTnLst>
                          </p:cTn>
                        </p:par>
                        <p:par>
                          <p:cTn id="21" fill="hold">
                            <p:stCondLst>
                              <p:cond delay="14800"/>
                            </p:stCondLst>
                            <p:childTnLst>
                              <p:par>
                                <p:cTn id="22" presetID="9" presetClass="entr" presetSubtype="0" fill="hold" nodeType="afterEffect">
                                  <p:stCondLst>
                                    <p:cond delay="4000"/>
                                  </p:stCondLst>
                                  <p:childTnLst>
                                    <p:set>
                                      <p:cBhvr>
                                        <p:cTn id="23" dur="1" fill="hold">
                                          <p:stCondLst>
                                            <p:cond delay="0"/>
                                          </p:stCondLst>
                                        </p:cTn>
                                        <p:tgtEl>
                                          <p:spTgt spid="24"/>
                                        </p:tgtEl>
                                        <p:attrNameLst>
                                          <p:attrName>style.visibility</p:attrName>
                                        </p:attrNameLst>
                                      </p:cBhvr>
                                      <p:to>
                                        <p:strVal val="visible"/>
                                      </p:to>
                                    </p:set>
                                    <p:animEffect transition="in" filter="dissolve">
                                      <p:cBhvr>
                                        <p:cTn id="24"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7"/>
          <p:cNvPicPr>
            <a:picLocks noChangeAspect="1" noChangeArrowheads="1"/>
          </p:cNvPicPr>
          <p:nvPr/>
        </p:nvPicPr>
        <p:blipFill>
          <a:blip r:embed="rId6" cstate="print"/>
          <a:srcRect/>
          <a:stretch>
            <a:fillRect/>
          </a:stretch>
        </p:blipFill>
        <p:spPr bwMode="auto">
          <a:xfrm>
            <a:off x="211138" y="152400"/>
            <a:ext cx="8932862" cy="1438275"/>
          </a:xfrm>
          <a:prstGeom prst="rect">
            <a:avLst/>
          </a:prstGeom>
          <a:noFill/>
          <a:ln w="9525">
            <a:noFill/>
            <a:miter lim="800000"/>
            <a:headEnd/>
            <a:tailEnd/>
          </a:ln>
        </p:spPr>
      </p:pic>
      <p:pic>
        <p:nvPicPr>
          <p:cNvPr id="13315" name="Picture 8"/>
          <p:cNvPicPr>
            <a:picLocks noChangeAspect="1" noChangeArrowheads="1"/>
          </p:cNvPicPr>
          <p:nvPr/>
        </p:nvPicPr>
        <p:blipFill>
          <a:blip r:embed="rId7" cstate="print"/>
          <a:srcRect/>
          <a:stretch>
            <a:fillRect/>
          </a:stretch>
        </p:blipFill>
        <p:spPr bwMode="auto">
          <a:xfrm>
            <a:off x="228600" y="1600200"/>
            <a:ext cx="2838450" cy="447675"/>
          </a:xfrm>
          <a:prstGeom prst="rect">
            <a:avLst/>
          </a:prstGeom>
          <a:noFill/>
          <a:ln w="9525">
            <a:noFill/>
            <a:miter lim="800000"/>
            <a:headEnd/>
            <a:tailEnd/>
          </a:ln>
        </p:spPr>
      </p:pic>
      <p:sp>
        <p:nvSpPr>
          <p:cNvPr id="13316" name="Rectangle 10"/>
          <p:cNvSpPr>
            <a:spLocks noChangeArrowheads="1"/>
          </p:cNvSpPr>
          <p:nvPr/>
        </p:nvSpPr>
        <p:spPr bwMode="auto">
          <a:xfrm>
            <a:off x="5943600" y="1600200"/>
            <a:ext cx="2954338" cy="369888"/>
          </a:xfrm>
          <a:prstGeom prst="rect">
            <a:avLst/>
          </a:prstGeom>
          <a:noFill/>
          <a:ln w="9525">
            <a:noFill/>
            <a:miter lim="800000"/>
            <a:headEnd/>
            <a:tailEnd/>
          </a:ln>
        </p:spPr>
        <p:txBody>
          <a:bodyPr wrap="none">
            <a:spAutoFit/>
          </a:bodyPr>
          <a:lstStyle/>
          <a:p>
            <a:pPr>
              <a:spcBef>
                <a:spcPct val="50000"/>
              </a:spcBef>
            </a:pPr>
            <a:r>
              <a:rPr lang="en-US" b="1"/>
              <a:t>800000000 Student Name</a:t>
            </a:r>
          </a:p>
        </p:txBody>
      </p:sp>
      <p:pic>
        <p:nvPicPr>
          <p:cNvPr id="13317" name="Picture 9"/>
          <p:cNvPicPr>
            <a:picLocks noChangeAspect="1" noChangeArrowheads="1"/>
          </p:cNvPicPr>
          <p:nvPr/>
        </p:nvPicPr>
        <p:blipFill>
          <a:blip r:embed="rId8" cstate="print"/>
          <a:srcRect/>
          <a:stretch>
            <a:fillRect/>
          </a:stretch>
        </p:blipFill>
        <p:spPr bwMode="auto">
          <a:xfrm>
            <a:off x="211138" y="1981200"/>
            <a:ext cx="8932862" cy="171450"/>
          </a:xfrm>
          <a:prstGeom prst="rect">
            <a:avLst/>
          </a:prstGeom>
          <a:noFill/>
          <a:ln w="9525">
            <a:noFill/>
            <a:miter lim="800000"/>
            <a:headEnd/>
            <a:tailEnd/>
          </a:ln>
        </p:spPr>
      </p:pic>
      <p:pic>
        <p:nvPicPr>
          <p:cNvPr id="13318" name="Picture 11"/>
          <p:cNvPicPr>
            <a:picLocks noChangeAspect="1" noChangeArrowheads="1"/>
          </p:cNvPicPr>
          <p:nvPr/>
        </p:nvPicPr>
        <p:blipFill>
          <a:blip r:embed="rId9" cstate="print"/>
          <a:srcRect/>
          <a:stretch>
            <a:fillRect/>
          </a:stretch>
        </p:blipFill>
        <p:spPr bwMode="auto">
          <a:xfrm>
            <a:off x="228600" y="2209800"/>
            <a:ext cx="4486275" cy="381000"/>
          </a:xfrm>
          <a:prstGeom prst="rect">
            <a:avLst/>
          </a:prstGeom>
          <a:noFill/>
          <a:ln w="9525">
            <a:noFill/>
            <a:miter lim="800000"/>
            <a:headEnd/>
            <a:tailEnd/>
          </a:ln>
        </p:spPr>
      </p:pic>
      <p:sp>
        <p:nvSpPr>
          <p:cNvPr id="13319" name="Rectangle 13"/>
          <p:cNvSpPr>
            <a:spLocks noChangeArrowheads="1"/>
          </p:cNvSpPr>
          <p:nvPr/>
        </p:nvSpPr>
        <p:spPr bwMode="auto">
          <a:xfrm>
            <a:off x="304800" y="2590800"/>
            <a:ext cx="4492768" cy="369332"/>
          </a:xfrm>
          <a:prstGeom prst="rect">
            <a:avLst/>
          </a:prstGeom>
          <a:noFill/>
          <a:ln w="9525">
            <a:noFill/>
            <a:miter lim="800000"/>
            <a:headEnd/>
            <a:tailEnd/>
          </a:ln>
        </p:spPr>
        <p:txBody>
          <a:bodyPr wrap="none">
            <a:spAutoFit/>
          </a:bodyPr>
          <a:lstStyle/>
          <a:p>
            <a:r>
              <a:rPr lang="en-US" dirty="0">
                <a:latin typeface="Arial Narrow" pitchFamily="34" charset="0"/>
              </a:rPr>
              <a:t>Please remit payment by due date </a:t>
            </a:r>
            <a:r>
              <a:rPr lang="en-US" dirty="0">
                <a:solidFill>
                  <a:srgbClr val="FF0000"/>
                </a:solidFill>
                <a:latin typeface="Arial Narrow" pitchFamily="34" charset="0"/>
              </a:rPr>
              <a:t>August </a:t>
            </a:r>
            <a:r>
              <a:rPr lang="en-US" dirty="0" smtClean="0">
                <a:solidFill>
                  <a:srgbClr val="FF0000"/>
                </a:solidFill>
                <a:latin typeface="Arial Narrow" pitchFamily="34" charset="0"/>
              </a:rPr>
              <a:t>10, 2012</a:t>
            </a:r>
            <a:endParaRPr lang="en-US" dirty="0">
              <a:solidFill>
                <a:srgbClr val="FF0000"/>
              </a:solidFill>
              <a:latin typeface="Arial Narrow" pitchFamily="34" charset="0"/>
            </a:endParaRPr>
          </a:p>
        </p:txBody>
      </p:sp>
      <p:pic>
        <p:nvPicPr>
          <p:cNvPr id="13320" name="Picture 13"/>
          <p:cNvPicPr>
            <a:picLocks noChangeAspect="1" noChangeArrowheads="1"/>
          </p:cNvPicPr>
          <p:nvPr/>
        </p:nvPicPr>
        <p:blipFill>
          <a:blip r:embed="rId10" cstate="print"/>
          <a:srcRect/>
          <a:stretch>
            <a:fillRect/>
          </a:stretch>
        </p:blipFill>
        <p:spPr bwMode="auto">
          <a:xfrm>
            <a:off x="304800" y="2971800"/>
            <a:ext cx="276225" cy="276225"/>
          </a:xfrm>
          <a:prstGeom prst="rect">
            <a:avLst/>
          </a:prstGeom>
          <a:noFill/>
          <a:ln w="9525">
            <a:noFill/>
            <a:miter lim="800000"/>
            <a:headEnd/>
            <a:tailEnd/>
          </a:ln>
        </p:spPr>
      </p:pic>
      <p:sp>
        <p:nvSpPr>
          <p:cNvPr id="13321" name="Rectangle 15"/>
          <p:cNvSpPr>
            <a:spLocks noChangeArrowheads="1"/>
          </p:cNvSpPr>
          <p:nvPr/>
        </p:nvSpPr>
        <p:spPr bwMode="auto">
          <a:xfrm>
            <a:off x="685800" y="3124200"/>
            <a:ext cx="8229600" cy="2554545"/>
          </a:xfrm>
          <a:prstGeom prst="rect">
            <a:avLst/>
          </a:prstGeom>
          <a:noFill/>
          <a:ln w="9525">
            <a:noFill/>
            <a:miter lim="800000"/>
            <a:headEnd/>
            <a:tailEnd/>
          </a:ln>
        </p:spPr>
        <p:txBody>
          <a:bodyPr>
            <a:spAutoFit/>
          </a:bodyPr>
          <a:lstStyle/>
          <a:p>
            <a:r>
              <a:rPr lang="en-US" sz="1000" dirty="0"/>
              <a:t>Your billing information is presented below. Please remit payment for the "Current Amount Due". If you have authorized financial aid (awaiting disbursement) and/or memo transactions (potential financial aid or third party payment not yet received), please remit payment for the "Current Due Net of Authorized Financial Aid and Memos" (scroll down). If you are following the Installment Payment Plan, please remit payment for the "Current Amount Due" under Installment Plan Section (scroll down). Your payment must be received and posted to your account by the payment due date published at the Bursar's website, </a:t>
            </a:r>
            <a:r>
              <a:rPr lang="en-US" sz="1000" dirty="0">
                <a:hlinkClick r:id="rId11"/>
              </a:rPr>
              <a:t>Payment Dead Line</a:t>
            </a:r>
            <a:r>
              <a:rPr lang="en-US" sz="1000" dirty="0"/>
              <a:t>, and included in your latest E-billing email. </a:t>
            </a:r>
          </a:p>
          <a:p>
            <a:endParaRPr lang="en-US" sz="1000" dirty="0"/>
          </a:p>
          <a:p>
            <a:r>
              <a:rPr lang="en-US" sz="1000" dirty="0" smtClean="0">
                <a:hlinkClick r:id="rId12"/>
              </a:rPr>
              <a:t>Make An Online Payment</a:t>
            </a:r>
            <a:r>
              <a:rPr lang="en-US" sz="1000" dirty="0" smtClean="0"/>
              <a:t> </a:t>
            </a:r>
          </a:p>
          <a:p>
            <a:endParaRPr lang="en-US" sz="1000" dirty="0"/>
          </a:p>
          <a:p>
            <a:r>
              <a:rPr lang="en-US" sz="1000" dirty="0" smtClean="0"/>
              <a:t>Mail A Payment </a:t>
            </a:r>
            <a:br>
              <a:rPr lang="en-US" sz="1000" dirty="0" smtClean="0"/>
            </a:br>
            <a:r>
              <a:rPr lang="en-US" sz="1000" dirty="0" smtClean="0"/>
              <a:t>Please write the student's University ID number (upper right side of screen) on your check along with your student's name and mail it to </a:t>
            </a:r>
            <a:br>
              <a:rPr lang="en-US" sz="1000" dirty="0" smtClean="0"/>
            </a:br>
            <a:r>
              <a:rPr lang="en-US" sz="1000" dirty="0" smtClean="0"/>
              <a:t>Office of the Bursar </a:t>
            </a:r>
            <a:br>
              <a:rPr lang="en-US" sz="1000" dirty="0" smtClean="0"/>
            </a:br>
            <a:r>
              <a:rPr lang="en-US" sz="1000" dirty="0" smtClean="0"/>
              <a:t>SIUE </a:t>
            </a:r>
            <a:br>
              <a:rPr lang="en-US" sz="1000" dirty="0" smtClean="0"/>
            </a:br>
            <a:r>
              <a:rPr lang="en-US" sz="1000" dirty="0" smtClean="0"/>
              <a:t>PO Box 1042 </a:t>
            </a:r>
            <a:br>
              <a:rPr lang="en-US" sz="1000" dirty="0" smtClean="0"/>
            </a:br>
            <a:r>
              <a:rPr lang="en-US" sz="1000" dirty="0" smtClean="0"/>
              <a:t>Edwardsville, IL 62026. </a:t>
            </a:r>
            <a:br>
              <a:rPr lang="en-US" sz="1000" dirty="0" smtClean="0"/>
            </a:br>
            <a:r>
              <a:rPr lang="en-US" sz="1000" dirty="0" smtClean="0"/>
              <a:t/>
            </a:r>
            <a:br>
              <a:rPr lang="en-US" sz="1000" dirty="0" smtClean="0"/>
            </a:br>
            <a:r>
              <a:rPr lang="en-US" sz="1000" dirty="0" smtClean="0"/>
              <a:t>Please allow at least 7 days for Post Office handling.</a:t>
            </a:r>
            <a:endParaRPr lang="en-US" sz="1000" dirty="0"/>
          </a:p>
        </p:txBody>
      </p:sp>
      <p:sp>
        <p:nvSpPr>
          <p:cNvPr id="17" name="Left Arrow Callout 16"/>
          <p:cNvSpPr/>
          <p:nvPr/>
        </p:nvSpPr>
        <p:spPr>
          <a:xfrm>
            <a:off x="4724400" y="2590800"/>
            <a:ext cx="1143000" cy="381000"/>
          </a:xfrm>
          <a:prstGeom prst="leftArrowCallout">
            <a:avLst>
              <a:gd name="adj1" fmla="val 25000"/>
              <a:gd name="adj2" fmla="val 25000"/>
              <a:gd name="adj3" fmla="val 68333"/>
              <a:gd name="adj4" fmla="val 64977"/>
            </a:avLst>
          </a:prstGeom>
        </p:spPr>
        <p:style>
          <a:lnRef idx="2">
            <a:schemeClr val="accent6"/>
          </a:lnRef>
          <a:fillRef idx="1">
            <a:schemeClr val="lt1"/>
          </a:fillRef>
          <a:effectRef idx="0">
            <a:schemeClr val="accent6"/>
          </a:effectRef>
          <a:fontRef idx="minor">
            <a:schemeClr val="dk1"/>
          </a:fontRef>
        </p:style>
        <p:txBody>
          <a:bodyPr lIns="91429" tIns="45714" rIns="91429" bIns="45714" anchor="ctr"/>
          <a:lstStyle/>
          <a:p>
            <a:pPr algn="ctr">
              <a:defRPr/>
            </a:pPr>
            <a:r>
              <a:rPr lang="en-US" sz="1000" dirty="0"/>
              <a:t>DUE DATE</a:t>
            </a:r>
          </a:p>
        </p:txBody>
      </p:sp>
      <p:sp>
        <p:nvSpPr>
          <p:cNvPr id="18" name="Up Arrow Callout 17"/>
          <p:cNvSpPr/>
          <p:nvPr/>
        </p:nvSpPr>
        <p:spPr>
          <a:xfrm>
            <a:off x="6248400" y="1981200"/>
            <a:ext cx="1905000" cy="762000"/>
          </a:xfrm>
          <a:prstGeom prst="upArrowCallou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anchor="ctr"/>
          <a:lstStyle/>
          <a:p>
            <a:pPr algn="ctr">
              <a:defRPr/>
            </a:pPr>
            <a:r>
              <a:rPr lang="en-US" sz="1300" dirty="0">
                <a:solidFill>
                  <a:schemeClr val="tx1"/>
                </a:solidFill>
              </a:rPr>
              <a:t>Include this information with your payment</a:t>
            </a:r>
          </a:p>
        </p:txBody>
      </p:sp>
      <p:pic>
        <p:nvPicPr>
          <p:cNvPr id="13" name="Picture 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915150" y="6097588"/>
            <a:ext cx="16891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a:spLocks noChangeArrowheads="1"/>
          </p:cNvSpPr>
          <p:nvPr/>
        </p:nvSpPr>
        <p:spPr bwMode="auto">
          <a:xfrm>
            <a:off x="381000" y="6172200"/>
            <a:ext cx="20573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err="1"/>
              <a:t>siue.edu</a:t>
            </a:r>
            <a:r>
              <a:rPr lang="en-US" sz="1800" dirty="0" smtClean="0"/>
              <a:t>/bursar</a:t>
            </a:r>
            <a:endParaRPr lang="en-US" sz="1800"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382000" y="6096000"/>
            <a:ext cx="609600" cy="609600"/>
          </a:xfrm>
          <a:prstGeom prst="rect">
            <a:avLst/>
          </a:prstGeom>
        </p:spPr>
      </p:pic>
      <p:sp>
        <p:nvSpPr>
          <p:cNvPr id="6" name="Dodecagon 5"/>
          <p:cNvSpPr/>
          <p:nvPr/>
        </p:nvSpPr>
        <p:spPr>
          <a:xfrm>
            <a:off x="4797568" y="1775341"/>
            <a:ext cx="612632" cy="505896"/>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894334" y="1847169"/>
            <a:ext cx="419100" cy="369332"/>
          </a:xfrm>
          <a:prstGeom prst="rect">
            <a:avLst/>
          </a:prstGeom>
          <a:noFill/>
        </p:spPr>
        <p:txBody>
          <a:bodyPr wrap="square" rtlCol="0">
            <a:spAutoFit/>
          </a:bodyPr>
          <a:lstStyle/>
          <a:p>
            <a:pPr algn="ctr"/>
            <a:r>
              <a:rPr lang="en-US" dirty="0" smtClean="0"/>
              <a:t>1</a:t>
            </a:r>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5570"/>
    </mc:Choice>
    <mc:Fallback xmlns="">
      <p:transition spd="slow" advTm="25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0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1"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childTnLst>
                          </p:cTn>
                        </p:par>
                        <p:par>
                          <p:cTn id="17" fill="hold">
                            <p:stCondLst>
                              <p:cond delay="500"/>
                            </p:stCondLst>
                            <p:childTnLst>
                              <p:par>
                                <p:cTn id="18" presetID="35" presetClass="emph" presetSubtype="0" repeatCount="indefinite" fill="hold" grpId="0" nodeType="afterEffect">
                                  <p:stCondLst>
                                    <p:cond delay="1000"/>
                                  </p:stCondLst>
                                  <p:endCondLst>
                                    <p:cond evt="onNext" delay="0">
                                      <p:tgtEl>
                                        <p:sldTgt/>
                                      </p:tgtEl>
                                    </p:cond>
                                  </p:endCondLst>
                                  <p:childTnLst>
                                    <p:anim calcmode="discrete" valueType="str">
                                      <p:cBhvr>
                                        <p:cTn id="19" dur="1000" fill="hold"/>
                                        <p:tgtEl>
                                          <p:spTgt spid="1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4"/>
                </p:tgtEl>
              </p:cMediaNode>
            </p:audio>
          </p:childTnLst>
        </p:cTn>
      </p:par>
    </p:tnLst>
    <p:bldLst>
      <p:bldP spid="17" grpId="0" animBg="1"/>
      <p:bldP spid="17" grpId="1"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824884584"/>
              </p:ext>
            </p:extLst>
          </p:nvPr>
        </p:nvGraphicFramePr>
        <p:xfrm>
          <a:off x="457200" y="304800"/>
          <a:ext cx="5638800" cy="3194304"/>
        </p:xfrm>
        <a:graphic>
          <a:graphicData uri="http://schemas.openxmlformats.org/drawingml/2006/table">
            <a:tbl>
              <a:tblPr/>
              <a:tblGrid>
                <a:gridCol w="885516"/>
                <a:gridCol w="1944063"/>
                <a:gridCol w="800695"/>
                <a:gridCol w="651414"/>
                <a:gridCol w="651414"/>
                <a:gridCol w="705698"/>
              </a:tblGrid>
              <a:tr h="234696">
                <a:tc gridSpan="2">
                  <a:txBody>
                    <a:bodyPr/>
                    <a:lstStyle/>
                    <a:p>
                      <a:pPr algn="l" fontAlgn="b"/>
                      <a:r>
                        <a:rPr lang="en-US" sz="1200" b="1" i="1" u="none" strike="noStrike" dirty="0" smtClean="0">
                          <a:solidFill>
                            <a:srgbClr val="000000"/>
                          </a:solidFill>
                          <a:latin typeface="Calibri"/>
                        </a:rPr>
                        <a:t>201235 </a:t>
                      </a:r>
                      <a:r>
                        <a:rPr lang="en-US" sz="1200" b="1" i="1" u="none" strike="noStrike" dirty="0">
                          <a:solidFill>
                            <a:srgbClr val="000000"/>
                          </a:solidFill>
                          <a:latin typeface="Calibri"/>
                        </a:rPr>
                        <a:t>Fall </a:t>
                      </a:r>
                      <a:r>
                        <a:rPr lang="en-US" sz="1200" b="1" i="1" u="none" strike="noStrike" dirty="0" smtClean="0">
                          <a:solidFill>
                            <a:srgbClr val="000000"/>
                          </a:solidFill>
                          <a:latin typeface="Calibri"/>
                        </a:rPr>
                        <a:t>2012 </a:t>
                      </a:r>
                      <a:r>
                        <a:rPr lang="en-US" sz="1200" b="1" i="1" u="none" strike="noStrike" dirty="0">
                          <a:solidFill>
                            <a:srgbClr val="000000"/>
                          </a:solidFill>
                          <a:latin typeface="Calibri"/>
                        </a:rPr>
                        <a:t>Term </a:t>
                      </a:r>
                      <a:r>
                        <a:rPr lang="en-US" sz="1200" b="1" i="1" u="none" strike="noStrike" dirty="0" smtClean="0">
                          <a:solidFill>
                            <a:srgbClr val="000000"/>
                          </a:solidFill>
                          <a:latin typeface="Calibri"/>
                        </a:rPr>
                        <a:t>Detail</a:t>
                      </a:r>
                    </a:p>
                    <a:p>
                      <a:pPr algn="l" fontAlgn="b"/>
                      <a:endParaRPr lang="en-US" sz="1200" b="1" i="1" u="none" strike="noStrike" dirty="0" smtClean="0">
                        <a:solidFill>
                          <a:srgbClr val="000000"/>
                        </a:solidFill>
                        <a:latin typeface="Calibri"/>
                      </a:endParaRPr>
                    </a:p>
                    <a:p>
                      <a:pPr marL="0" marR="0" indent="0" algn="l" defTabSz="914400" rtl="0" eaLnBrk="1" fontAlgn="b" latinLnBrk="0" hangingPunct="1">
                        <a:lnSpc>
                          <a:spcPct val="100000"/>
                        </a:lnSpc>
                        <a:spcBef>
                          <a:spcPts val="0"/>
                        </a:spcBef>
                        <a:spcAft>
                          <a:spcPts val="0"/>
                        </a:spcAft>
                        <a:buClrTx/>
                        <a:buSzTx/>
                        <a:buFontTx/>
                        <a:buNone/>
                        <a:tabLst/>
                        <a:defRPr/>
                      </a:pPr>
                      <a:r>
                        <a:rPr lang="en-US" sz="1200" b="1" kern="1200" dirty="0" smtClean="0">
                          <a:solidFill>
                            <a:srgbClr val="00B050"/>
                          </a:solidFill>
                          <a:effectLst/>
                          <a:latin typeface="+mn-lt"/>
                          <a:ea typeface="+mn-ea"/>
                          <a:cs typeface="+mn-cs"/>
                        </a:rPr>
                        <a:t>Financial Clearance Status</a:t>
                      </a:r>
                    </a:p>
                    <a:p>
                      <a:pPr marL="0" marR="0" indent="0" algn="l" defTabSz="914400" rtl="0" eaLnBrk="1" fontAlgn="b" latinLnBrk="0" hangingPunct="1">
                        <a:lnSpc>
                          <a:spcPct val="100000"/>
                        </a:lnSpc>
                        <a:spcBef>
                          <a:spcPts val="0"/>
                        </a:spcBef>
                        <a:spcAft>
                          <a:spcPts val="0"/>
                        </a:spcAft>
                        <a:buClrTx/>
                        <a:buSzTx/>
                        <a:buFontTx/>
                        <a:buNone/>
                        <a:tabLst/>
                        <a:defRPr/>
                      </a:pPr>
                      <a:r>
                        <a:rPr lang="en-US" sz="1200" kern="1200" dirty="0" smtClean="0">
                          <a:solidFill>
                            <a:srgbClr val="00B050"/>
                          </a:solidFill>
                          <a:effectLst/>
                          <a:latin typeface="+mn-lt"/>
                          <a:ea typeface="+mn-ea"/>
                          <a:cs typeface="+mn-cs"/>
                        </a:rPr>
                        <a:t>        </a:t>
                      </a:r>
                      <a:r>
                        <a:rPr lang="en-US" sz="1200" kern="1200" dirty="0" smtClean="0">
                          <a:solidFill>
                            <a:schemeClr val="tx1"/>
                          </a:solidFill>
                          <a:effectLst/>
                          <a:latin typeface="+mn-lt"/>
                          <a:ea typeface="+mn-ea"/>
                          <a:cs typeface="+mn-cs"/>
                        </a:rPr>
                        <a:t>You</a:t>
                      </a:r>
                      <a:r>
                        <a:rPr lang="en-US" sz="1200" kern="1200" baseline="0" dirty="0" smtClean="0">
                          <a:solidFill>
                            <a:schemeClr val="tx1"/>
                          </a:solidFill>
                          <a:effectLst/>
                          <a:latin typeface="+mn-lt"/>
                          <a:ea typeface="+mn-ea"/>
                          <a:cs typeface="+mn-cs"/>
                        </a:rPr>
                        <a:t> are </a:t>
                      </a:r>
                      <a:r>
                        <a:rPr lang="en-US" sz="1200" u="sng" kern="1200" baseline="0" dirty="0" smtClean="0">
                          <a:solidFill>
                            <a:srgbClr val="FF0000"/>
                          </a:solidFill>
                          <a:effectLst/>
                          <a:latin typeface="+mn-lt"/>
                          <a:ea typeface="+mn-ea"/>
                          <a:cs typeface="+mn-cs"/>
                        </a:rPr>
                        <a:t>NOT</a:t>
                      </a:r>
                      <a:r>
                        <a:rPr lang="en-US" sz="1200" kern="1200" baseline="0" dirty="0" smtClean="0">
                          <a:solidFill>
                            <a:schemeClr val="tx1"/>
                          </a:solidFill>
                          <a:effectLst/>
                          <a:latin typeface="+mn-lt"/>
                          <a:ea typeface="+mn-ea"/>
                          <a:cs typeface="+mn-cs"/>
                        </a:rPr>
                        <a:t> cleared for the term.</a:t>
                      </a:r>
                      <a:endParaRPr lang="en-US" sz="1200" kern="1200" dirty="0" smtClean="0">
                        <a:solidFill>
                          <a:srgbClr val="00B050"/>
                        </a:solidFill>
                        <a:effectLst/>
                        <a:latin typeface="+mn-lt"/>
                        <a:ea typeface="+mn-ea"/>
                        <a:cs typeface="+mn-cs"/>
                      </a:endParaRPr>
                    </a:p>
                    <a:p>
                      <a:pPr algn="l" fontAlgn="b"/>
                      <a:endParaRPr lang="en-US" sz="1200" b="1" i="1" u="none" strike="noStrike" dirty="0">
                        <a:solidFill>
                          <a:srgbClr val="000000"/>
                        </a:solidFill>
                        <a:latin typeface="Calibri"/>
                      </a:endParaRPr>
                    </a:p>
                  </a:txBody>
                  <a:tcPr marL="0" marR="0" marT="0" marB="0" anchor="b">
                    <a:lnL>
                      <a:noFill/>
                    </a:lnL>
                    <a:lnR>
                      <a:noFill/>
                    </a:lnR>
                    <a:lnT>
                      <a:noFill/>
                    </a:lnT>
                    <a:lnB>
                      <a:noFill/>
                    </a:lnB>
                  </a:tcPr>
                </a:tc>
                <a:tc hMerge="1">
                  <a:txBody>
                    <a:bodyPr/>
                    <a:lstStyle/>
                    <a:p>
                      <a:endParaRPr lang="en-US"/>
                    </a:p>
                  </a:txBody>
                  <a:tcPr/>
                </a:tc>
                <a:tc>
                  <a:txBody>
                    <a:bodyPr/>
                    <a:lstStyle/>
                    <a:p>
                      <a:pPr algn="l" fontAlgn="b"/>
                      <a:endParaRPr lang="en-US" sz="1000" b="0" i="0" u="none" strike="noStrike" dirty="0">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dirty="0">
                        <a:latin typeface="Arial"/>
                      </a:endParaRPr>
                    </a:p>
                  </a:txBody>
                  <a:tcPr marL="0" marR="0" marT="0" marB="0" anchor="b">
                    <a:lnL>
                      <a:noFill/>
                    </a:lnL>
                    <a:lnR>
                      <a:noFill/>
                    </a:lnR>
                    <a:lnT>
                      <a:noFill/>
                    </a:lnT>
                    <a:lnB>
                      <a:noFill/>
                    </a:lnB>
                  </a:tcPr>
                </a:tc>
              </a:tr>
              <a:tr h="189992">
                <a:tc>
                  <a:txBody>
                    <a:bodyPr/>
                    <a:lstStyle/>
                    <a:p>
                      <a:pPr algn="l" fontAlgn="b"/>
                      <a:r>
                        <a:rPr lang="en-US" sz="1000" b="0" i="0" u="none" strike="noStrike">
                          <a:latin typeface="Arial"/>
                        </a:rPr>
                        <a:t>Detail Code</a:t>
                      </a:r>
                    </a:p>
                  </a:txBody>
                  <a:tcPr marL="0" marR="0" marT="0" marB="0" anchor="b">
                    <a:lnL>
                      <a:noFill/>
                    </a:lnL>
                    <a:lnR>
                      <a:noFill/>
                    </a:lnR>
                    <a:lnT>
                      <a:noFill/>
                    </a:lnT>
                    <a:lnB>
                      <a:noFill/>
                    </a:lnB>
                    <a:solidFill>
                      <a:srgbClr val="F2DDDC"/>
                    </a:solidFill>
                  </a:tcPr>
                </a:tc>
                <a:tc>
                  <a:txBody>
                    <a:bodyPr/>
                    <a:lstStyle/>
                    <a:p>
                      <a:pPr algn="l" fontAlgn="b"/>
                      <a:r>
                        <a:rPr lang="en-US" sz="1000" b="0" i="0" u="none" strike="noStrike">
                          <a:latin typeface="Arial"/>
                        </a:rPr>
                        <a:t>Description</a:t>
                      </a:r>
                    </a:p>
                  </a:txBody>
                  <a:tcPr marL="0" marR="0" marT="0" marB="0" anchor="b">
                    <a:lnL>
                      <a:noFill/>
                    </a:lnL>
                    <a:lnR>
                      <a:noFill/>
                    </a:lnR>
                    <a:lnT>
                      <a:noFill/>
                    </a:lnT>
                    <a:lnB>
                      <a:noFill/>
                    </a:lnB>
                    <a:solidFill>
                      <a:srgbClr val="F2DDDC"/>
                    </a:solidFill>
                  </a:tcPr>
                </a:tc>
                <a:tc>
                  <a:txBody>
                    <a:bodyPr/>
                    <a:lstStyle/>
                    <a:p>
                      <a:pPr algn="l" fontAlgn="b"/>
                      <a:r>
                        <a:rPr lang="en-US" sz="1000" b="0" i="0" u="none" strike="noStrike">
                          <a:latin typeface="Arial"/>
                        </a:rPr>
                        <a:t>Item Date</a:t>
                      </a:r>
                    </a:p>
                  </a:txBody>
                  <a:tcPr marL="0" marR="0" marT="0" marB="0" anchor="b">
                    <a:lnL>
                      <a:noFill/>
                    </a:lnL>
                    <a:lnR>
                      <a:noFill/>
                    </a:lnR>
                    <a:lnT>
                      <a:noFill/>
                    </a:lnT>
                    <a:lnB>
                      <a:noFill/>
                    </a:lnB>
                    <a:solidFill>
                      <a:srgbClr val="F2DDDC"/>
                    </a:solidFill>
                  </a:tcPr>
                </a:tc>
                <a:tc>
                  <a:txBody>
                    <a:bodyPr/>
                    <a:lstStyle/>
                    <a:p>
                      <a:pPr algn="ctr" fontAlgn="b"/>
                      <a:r>
                        <a:rPr lang="en-US" sz="1000" b="0" i="0" u="none" strike="noStrike">
                          <a:latin typeface="Arial"/>
                        </a:rPr>
                        <a:t>Charge</a:t>
                      </a:r>
                    </a:p>
                  </a:txBody>
                  <a:tcPr marL="0" marR="0" marT="0" marB="0" anchor="b">
                    <a:lnL>
                      <a:noFill/>
                    </a:lnL>
                    <a:lnR>
                      <a:noFill/>
                    </a:lnR>
                    <a:lnT>
                      <a:noFill/>
                    </a:lnT>
                    <a:lnB>
                      <a:noFill/>
                    </a:lnB>
                    <a:solidFill>
                      <a:srgbClr val="F2DDDC"/>
                    </a:solidFill>
                  </a:tcPr>
                </a:tc>
                <a:tc>
                  <a:txBody>
                    <a:bodyPr/>
                    <a:lstStyle/>
                    <a:p>
                      <a:pPr algn="l" fontAlgn="b"/>
                      <a:r>
                        <a:rPr lang="en-US" sz="1000" b="0" i="0" u="none" strike="noStrike">
                          <a:latin typeface="Arial"/>
                        </a:rPr>
                        <a:t>Payment</a:t>
                      </a:r>
                    </a:p>
                  </a:txBody>
                  <a:tcPr marL="0" marR="0" marT="0" marB="0" anchor="b">
                    <a:lnL>
                      <a:noFill/>
                    </a:lnL>
                    <a:lnR>
                      <a:noFill/>
                    </a:lnR>
                    <a:lnT>
                      <a:noFill/>
                    </a:lnT>
                    <a:lnB>
                      <a:noFill/>
                    </a:lnB>
                    <a:solidFill>
                      <a:srgbClr val="F2DDDC"/>
                    </a:solidFill>
                  </a:tcPr>
                </a:tc>
                <a:tc>
                  <a:txBody>
                    <a:bodyPr/>
                    <a:lstStyle/>
                    <a:p>
                      <a:pPr algn="l" fontAlgn="b"/>
                      <a:r>
                        <a:rPr lang="en-US" sz="1000" b="0" i="0" u="none" strike="noStrike">
                          <a:latin typeface="Arial"/>
                        </a:rPr>
                        <a:t>Balance</a:t>
                      </a:r>
                    </a:p>
                  </a:txBody>
                  <a:tcPr marL="0" marR="0" marT="0" marB="0" anchor="b">
                    <a:lnL>
                      <a:noFill/>
                    </a:lnL>
                    <a:lnR>
                      <a:noFill/>
                    </a:lnR>
                    <a:lnT>
                      <a:noFill/>
                    </a:lnT>
                    <a:lnB>
                      <a:noFill/>
                    </a:lnB>
                    <a:solidFill>
                      <a:srgbClr val="F2DDDC"/>
                    </a:solidFill>
                  </a:tcPr>
                </a:tc>
              </a:tr>
              <a:tr h="189992">
                <a:tc>
                  <a:txBody>
                    <a:bodyPr/>
                    <a:lstStyle/>
                    <a:p>
                      <a:pPr algn="l" fontAlgn="b"/>
                      <a:r>
                        <a:rPr lang="en-US" sz="1000" b="0" i="0" u="none" strike="noStrike">
                          <a:latin typeface="Arial"/>
                        </a:rPr>
                        <a:t>FATH</a:t>
                      </a:r>
                    </a:p>
                  </a:txBody>
                  <a:tcPr marL="0" marR="0" marT="0" marB="0" anchor="b">
                    <a:lnL>
                      <a:noFill/>
                    </a:lnL>
                    <a:lnR>
                      <a:noFill/>
                    </a:lnR>
                    <a:lnT>
                      <a:noFill/>
                    </a:lnT>
                    <a:lnB>
                      <a:noFill/>
                    </a:lnB>
                  </a:tcPr>
                </a:tc>
                <a:tc>
                  <a:txBody>
                    <a:bodyPr/>
                    <a:lstStyle/>
                    <a:p>
                      <a:pPr algn="l" fontAlgn="b"/>
                      <a:r>
                        <a:rPr lang="en-US" sz="1000" b="0" i="0" u="none" strike="noStrike">
                          <a:latin typeface="Arial"/>
                        </a:rPr>
                        <a:t>Athletic Fee</a:t>
                      </a:r>
                    </a:p>
                  </a:txBody>
                  <a:tcPr marL="0" marR="0" marT="0" marB="0" anchor="b">
                    <a:lnL>
                      <a:noFill/>
                    </a:lnL>
                    <a:lnR>
                      <a:noFill/>
                    </a:lnR>
                    <a:lnT>
                      <a:noFill/>
                    </a:lnT>
                    <a:lnB>
                      <a:noFill/>
                    </a:lnB>
                  </a:tcPr>
                </a:tc>
                <a:tc>
                  <a:txBody>
                    <a:bodyPr/>
                    <a:lstStyle/>
                    <a:p>
                      <a:pPr algn="ctr" fontAlgn="b"/>
                      <a:r>
                        <a:rPr lang="en-US" sz="1000" b="0" i="0" u="none" strike="noStrike" dirty="0" smtClean="0">
                          <a:latin typeface="Arial"/>
                        </a:rPr>
                        <a:t>7-Jul-12</a:t>
                      </a:r>
                      <a:endParaRPr lang="en-US" sz="1000" b="0" i="0" u="none" strike="noStrike" dirty="0">
                        <a:latin typeface="Arial"/>
                      </a:endParaRPr>
                    </a:p>
                  </a:txBody>
                  <a:tcPr marL="0" marR="0" marT="0" marB="0" anchor="b">
                    <a:lnL>
                      <a:noFill/>
                    </a:lnL>
                    <a:lnR>
                      <a:noFill/>
                    </a:lnR>
                    <a:lnT>
                      <a:noFill/>
                    </a:lnT>
                    <a:lnB>
                      <a:noFill/>
                    </a:lnB>
                  </a:tcPr>
                </a:tc>
                <a:tc>
                  <a:txBody>
                    <a:bodyPr/>
                    <a:lstStyle/>
                    <a:p>
                      <a:pPr algn="r" fontAlgn="b"/>
                      <a:r>
                        <a:rPr lang="en-US" sz="1000" b="0" i="0" u="none" strike="noStrike">
                          <a:latin typeface="Arial"/>
                        </a:rPr>
                        <a:t>$117.50</a:t>
                      </a: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r>
              <a:tr h="189992">
                <a:tc>
                  <a:txBody>
                    <a:bodyPr/>
                    <a:lstStyle/>
                    <a:p>
                      <a:pPr algn="l" fontAlgn="b"/>
                      <a:r>
                        <a:rPr lang="en-US" sz="1000" b="0" i="0" u="none" strike="noStrike">
                          <a:latin typeface="Arial"/>
                        </a:rPr>
                        <a:t>FCEN</a:t>
                      </a:r>
                    </a:p>
                  </a:txBody>
                  <a:tcPr marL="0" marR="0" marT="0" marB="0" anchor="b">
                    <a:lnL>
                      <a:noFill/>
                    </a:lnL>
                    <a:lnR>
                      <a:noFill/>
                    </a:lnR>
                    <a:lnT>
                      <a:noFill/>
                    </a:lnT>
                    <a:lnB>
                      <a:noFill/>
                    </a:lnB>
                  </a:tcPr>
                </a:tc>
                <a:tc>
                  <a:txBody>
                    <a:bodyPr/>
                    <a:lstStyle/>
                    <a:p>
                      <a:pPr algn="l" fontAlgn="b"/>
                      <a:r>
                        <a:rPr lang="en-US" sz="1000" b="0" i="0" u="none" strike="noStrike">
                          <a:latin typeface="Arial"/>
                        </a:rPr>
                        <a:t>Engineering Course Fee</a:t>
                      </a:r>
                    </a:p>
                  </a:txBody>
                  <a:tcPr marL="0" marR="0" marT="0" marB="0" anchor="b">
                    <a:lnL>
                      <a:noFill/>
                    </a:lnL>
                    <a:lnR>
                      <a:noFill/>
                    </a:lnR>
                    <a:lnT>
                      <a:noFill/>
                    </a:lnT>
                    <a:lnB>
                      <a:noFill/>
                    </a:lnB>
                  </a:tcPr>
                </a:tc>
                <a:tc>
                  <a:txBody>
                    <a:bodyPr/>
                    <a:lstStyle/>
                    <a:p>
                      <a:pPr algn="ctr" fontAlgn="b"/>
                      <a:r>
                        <a:rPr lang="en-US" sz="1000" b="0" i="0" u="none" strike="noStrike" dirty="0" smtClean="0">
                          <a:latin typeface="+mn-lt"/>
                        </a:rPr>
                        <a:t>7-Jul-12</a:t>
                      </a:r>
                      <a:endParaRPr lang="en-US" sz="1000" b="0" i="0" u="none" strike="noStrike" dirty="0">
                        <a:latin typeface="+mn-lt"/>
                      </a:endParaRPr>
                    </a:p>
                  </a:txBody>
                  <a:tcPr marL="0" marR="0" marT="0" marB="0" anchor="b">
                    <a:lnL>
                      <a:noFill/>
                    </a:lnL>
                    <a:lnR>
                      <a:noFill/>
                    </a:lnR>
                    <a:lnT>
                      <a:noFill/>
                    </a:lnT>
                    <a:lnB>
                      <a:noFill/>
                    </a:lnB>
                  </a:tcPr>
                </a:tc>
                <a:tc>
                  <a:txBody>
                    <a:bodyPr/>
                    <a:lstStyle/>
                    <a:p>
                      <a:pPr algn="r" fontAlgn="b"/>
                      <a:r>
                        <a:rPr lang="en-US" sz="1000" b="0" i="0" u="none" strike="noStrike">
                          <a:latin typeface="Arial"/>
                        </a:rPr>
                        <a:t>$20.00</a:t>
                      </a: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r>
              <a:tr h="189992">
                <a:tc>
                  <a:txBody>
                    <a:bodyPr/>
                    <a:lstStyle/>
                    <a:p>
                      <a:pPr algn="l" fontAlgn="b"/>
                      <a:r>
                        <a:rPr lang="en-US" sz="1000" b="0" i="0" u="none" strike="noStrike">
                          <a:latin typeface="Arial"/>
                        </a:rPr>
                        <a:t>FFCM</a:t>
                      </a:r>
                    </a:p>
                  </a:txBody>
                  <a:tcPr marL="0" marR="0" marT="0" marB="0" anchor="b">
                    <a:lnL>
                      <a:noFill/>
                    </a:lnL>
                    <a:lnR>
                      <a:noFill/>
                    </a:lnR>
                    <a:lnT>
                      <a:noFill/>
                    </a:lnT>
                    <a:lnB>
                      <a:noFill/>
                    </a:lnB>
                  </a:tcPr>
                </a:tc>
                <a:tc>
                  <a:txBody>
                    <a:bodyPr/>
                    <a:lstStyle/>
                    <a:p>
                      <a:pPr algn="l" fontAlgn="b"/>
                      <a:r>
                        <a:rPr lang="en-US" sz="1000" b="0" i="0" u="none" strike="noStrike">
                          <a:latin typeface="Arial"/>
                        </a:rPr>
                        <a:t>Facilities Maintenance Fee</a:t>
                      </a:r>
                    </a:p>
                  </a:txBody>
                  <a:tcPr marL="0" marR="0" marT="0" marB="0" anchor="b">
                    <a:lnL>
                      <a:noFill/>
                    </a:lnL>
                    <a:lnR>
                      <a:noFill/>
                    </a:lnR>
                    <a:lnT>
                      <a:noFill/>
                    </a:lnT>
                    <a:lnB>
                      <a:noFill/>
                    </a:lnB>
                  </a:tcPr>
                </a:tc>
                <a:tc>
                  <a:txBody>
                    <a:bodyPr/>
                    <a:lstStyle/>
                    <a:p>
                      <a:pPr algn="ctr" fontAlgn="b"/>
                      <a:r>
                        <a:rPr lang="en-US" sz="1000" b="0" i="0" u="none" strike="noStrike" dirty="0" smtClean="0">
                          <a:latin typeface="+mn-lt"/>
                        </a:rPr>
                        <a:t>7-Jul-12</a:t>
                      </a:r>
                      <a:endParaRPr lang="en-US" sz="1000" b="0" i="0" u="none" strike="noStrike" dirty="0">
                        <a:latin typeface="+mn-lt"/>
                      </a:endParaRPr>
                    </a:p>
                  </a:txBody>
                  <a:tcPr marL="0" marR="0" marT="0" marB="0" anchor="b">
                    <a:lnL>
                      <a:noFill/>
                    </a:lnL>
                    <a:lnR>
                      <a:noFill/>
                    </a:lnR>
                    <a:lnT>
                      <a:noFill/>
                    </a:lnT>
                    <a:lnB>
                      <a:noFill/>
                    </a:lnB>
                  </a:tcPr>
                </a:tc>
                <a:tc>
                  <a:txBody>
                    <a:bodyPr/>
                    <a:lstStyle/>
                    <a:p>
                      <a:pPr algn="r" fontAlgn="b"/>
                      <a:r>
                        <a:rPr lang="en-US" sz="1000" b="0" i="0" u="none" strike="noStrike">
                          <a:latin typeface="Arial"/>
                        </a:rPr>
                        <a:t>$189.00</a:t>
                      </a: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r>
              <a:tr h="189992">
                <a:tc>
                  <a:txBody>
                    <a:bodyPr/>
                    <a:lstStyle/>
                    <a:p>
                      <a:pPr algn="l" fontAlgn="b"/>
                      <a:r>
                        <a:rPr lang="en-US" sz="1000" b="0" i="0" u="none" strike="noStrike">
                          <a:latin typeface="Arial"/>
                        </a:rPr>
                        <a:t>FFIT</a:t>
                      </a:r>
                    </a:p>
                  </a:txBody>
                  <a:tcPr marL="0" marR="0" marT="0" marB="0" anchor="b">
                    <a:lnL>
                      <a:noFill/>
                    </a:lnL>
                    <a:lnR>
                      <a:noFill/>
                    </a:lnR>
                    <a:lnT>
                      <a:noFill/>
                    </a:lnT>
                    <a:lnB>
                      <a:noFill/>
                    </a:lnB>
                  </a:tcPr>
                </a:tc>
                <a:tc>
                  <a:txBody>
                    <a:bodyPr/>
                    <a:lstStyle/>
                    <a:p>
                      <a:pPr algn="l" fontAlgn="b"/>
                      <a:r>
                        <a:rPr lang="en-US" sz="1000" b="0" i="0" u="none" strike="noStrike">
                          <a:latin typeface="Arial"/>
                        </a:rPr>
                        <a:t>Fitness Center Fee</a:t>
                      </a:r>
                    </a:p>
                  </a:txBody>
                  <a:tcPr marL="0" marR="0" marT="0" marB="0" anchor="b">
                    <a:lnL>
                      <a:noFill/>
                    </a:lnL>
                    <a:lnR>
                      <a:noFill/>
                    </a:lnR>
                    <a:lnT>
                      <a:noFill/>
                    </a:lnT>
                    <a:lnB>
                      <a:noFill/>
                    </a:lnB>
                  </a:tcPr>
                </a:tc>
                <a:tc>
                  <a:txBody>
                    <a:bodyPr/>
                    <a:lstStyle/>
                    <a:p>
                      <a:pPr algn="ctr" fontAlgn="b"/>
                      <a:r>
                        <a:rPr lang="en-US" sz="1000" b="0" i="0" u="none" strike="noStrike" smtClean="0">
                          <a:latin typeface="+mn-lt"/>
                        </a:rPr>
                        <a:t>7-Jul-12</a:t>
                      </a:r>
                      <a:endParaRPr lang="en-US" sz="1000" b="0" i="0" u="none" strike="noStrike" dirty="0">
                        <a:latin typeface="+mn-lt"/>
                      </a:endParaRPr>
                    </a:p>
                  </a:txBody>
                  <a:tcPr marL="0" marR="0" marT="0" marB="0" anchor="b">
                    <a:lnL>
                      <a:noFill/>
                    </a:lnL>
                    <a:lnR>
                      <a:noFill/>
                    </a:lnR>
                    <a:lnT>
                      <a:noFill/>
                    </a:lnT>
                    <a:lnB>
                      <a:noFill/>
                    </a:lnB>
                  </a:tcPr>
                </a:tc>
                <a:tc>
                  <a:txBody>
                    <a:bodyPr/>
                    <a:lstStyle/>
                    <a:p>
                      <a:pPr algn="r" fontAlgn="b"/>
                      <a:r>
                        <a:rPr lang="en-US" sz="1000" b="0" i="0" u="none" strike="noStrike" dirty="0">
                          <a:latin typeface="Arial"/>
                        </a:rPr>
                        <a:t>$69.30</a:t>
                      </a: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r>
              <a:tr h="189992">
                <a:tc>
                  <a:txBody>
                    <a:bodyPr/>
                    <a:lstStyle/>
                    <a:p>
                      <a:pPr algn="l" fontAlgn="b"/>
                      <a:r>
                        <a:rPr lang="en-US" sz="1000" b="0" i="0" u="none" strike="noStrike">
                          <a:latin typeface="Arial"/>
                        </a:rPr>
                        <a:t>FMUC</a:t>
                      </a:r>
                    </a:p>
                  </a:txBody>
                  <a:tcPr marL="0" marR="0" marT="0" marB="0" anchor="b">
                    <a:lnL>
                      <a:noFill/>
                    </a:lnL>
                    <a:lnR>
                      <a:noFill/>
                    </a:lnR>
                    <a:lnT>
                      <a:noFill/>
                    </a:lnT>
                    <a:lnB>
                      <a:noFill/>
                    </a:lnB>
                  </a:tcPr>
                </a:tc>
                <a:tc>
                  <a:txBody>
                    <a:bodyPr/>
                    <a:lstStyle/>
                    <a:p>
                      <a:pPr algn="l" fontAlgn="b"/>
                      <a:r>
                        <a:rPr lang="en-US" sz="1000" b="0" i="0" u="none" strike="noStrike">
                          <a:latin typeface="Arial"/>
                        </a:rPr>
                        <a:t>Univeristy Center Fee</a:t>
                      </a:r>
                    </a:p>
                  </a:txBody>
                  <a:tcPr marL="0" marR="0" marT="0" marB="0" anchor="b">
                    <a:lnL>
                      <a:noFill/>
                    </a:lnL>
                    <a:lnR>
                      <a:noFill/>
                    </a:lnR>
                    <a:lnT>
                      <a:noFill/>
                    </a:lnT>
                    <a:lnB>
                      <a:noFill/>
                    </a:lnB>
                  </a:tcPr>
                </a:tc>
                <a:tc>
                  <a:txBody>
                    <a:bodyPr/>
                    <a:lstStyle/>
                    <a:p>
                      <a:pPr algn="ctr" fontAlgn="b"/>
                      <a:r>
                        <a:rPr lang="en-US" sz="1000" b="0" i="0" u="none" strike="noStrike" smtClean="0">
                          <a:latin typeface="+mn-lt"/>
                        </a:rPr>
                        <a:t>7-Jul-12</a:t>
                      </a:r>
                      <a:endParaRPr lang="en-US" sz="1000" b="0" i="0" u="none" strike="noStrike" dirty="0">
                        <a:latin typeface="+mn-lt"/>
                      </a:endParaRPr>
                    </a:p>
                  </a:txBody>
                  <a:tcPr marL="0" marR="0" marT="0" marB="0" anchor="b">
                    <a:lnL>
                      <a:noFill/>
                    </a:lnL>
                    <a:lnR>
                      <a:noFill/>
                    </a:lnR>
                    <a:lnT>
                      <a:noFill/>
                    </a:lnT>
                    <a:lnB>
                      <a:noFill/>
                    </a:lnB>
                  </a:tcPr>
                </a:tc>
                <a:tc>
                  <a:txBody>
                    <a:bodyPr/>
                    <a:lstStyle/>
                    <a:p>
                      <a:pPr algn="r" fontAlgn="b"/>
                      <a:r>
                        <a:rPr lang="en-US" sz="1000" b="0" i="0" u="none" strike="noStrike">
                          <a:latin typeface="Arial"/>
                        </a:rPr>
                        <a:t>$148.90</a:t>
                      </a:r>
                    </a:p>
                  </a:txBody>
                  <a:tcPr marL="0" marR="0" marT="0" marB="0" anchor="b">
                    <a:lnL>
                      <a:noFill/>
                    </a:lnL>
                    <a:lnR>
                      <a:noFill/>
                    </a:lnR>
                    <a:lnT>
                      <a:noFill/>
                    </a:lnT>
                    <a:lnB>
                      <a:noFill/>
                    </a:lnB>
                  </a:tcPr>
                </a:tc>
                <a:tc>
                  <a:txBody>
                    <a:bodyPr/>
                    <a:lstStyle/>
                    <a:p>
                      <a:pPr algn="l" fontAlgn="b"/>
                      <a:endParaRPr lang="en-US" sz="1000" b="0" i="0" u="none" strike="noStrike" dirty="0">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r>
              <a:tr h="189992">
                <a:tc>
                  <a:txBody>
                    <a:bodyPr/>
                    <a:lstStyle/>
                    <a:p>
                      <a:pPr algn="l" fontAlgn="b"/>
                      <a:r>
                        <a:rPr lang="en-US" sz="1000" b="0" i="0" u="none" strike="noStrike">
                          <a:latin typeface="Arial"/>
                        </a:rPr>
                        <a:t>FSAS</a:t>
                      </a:r>
                    </a:p>
                  </a:txBody>
                  <a:tcPr marL="0" marR="0" marT="0" marB="0" anchor="b">
                    <a:lnL>
                      <a:noFill/>
                    </a:lnL>
                    <a:lnR>
                      <a:noFill/>
                    </a:lnR>
                    <a:lnT>
                      <a:noFill/>
                    </a:lnT>
                    <a:lnB>
                      <a:noFill/>
                    </a:lnB>
                  </a:tcPr>
                </a:tc>
                <a:tc>
                  <a:txBody>
                    <a:bodyPr/>
                    <a:lstStyle/>
                    <a:p>
                      <a:pPr algn="l" fontAlgn="b"/>
                      <a:r>
                        <a:rPr lang="en-US" sz="1000" b="0" i="0" u="none" strike="noStrike">
                          <a:latin typeface="Arial"/>
                        </a:rPr>
                        <a:t>Student Acad. Success Ctr Fee</a:t>
                      </a:r>
                    </a:p>
                  </a:txBody>
                  <a:tcPr marL="0" marR="0" marT="0" marB="0" anchor="b">
                    <a:lnL>
                      <a:noFill/>
                    </a:lnL>
                    <a:lnR>
                      <a:noFill/>
                    </a:lnR>
                    <a:lnT>
                      <a:noFill/>
                    </a:lnT>
                    <a:lnB>
                      <a:noFill/>
                    </a:lnB>
                  </a:tcPr>
                </a:tc>
                <a:tc>
                  <a:txBody>
                    <a:bodyPr/>
                    <a:lstStyle/>
                    <a:p>
                      <a:pPr algn="ctr" fontAlgn="b"/>
                      <a:r>
                        <a:rPr lang="en-US" sz="1000" b="0" i="0" u="none" strike="noStrike" smtClean="0">
                          <a:latin typeface="+mn-lt"/>
                        </a:rPr>
                        <a:t>7-Jul-12</a:t>
                      </a:r>
                      <a:endParaRPr lang="en-US" sz="1000" b="0" i="0" u="none" strike="noStrike" dirty="0">
                        <a:latin typeface="+mn-lt"/>
                      </a:endParaRPr>
                    </a:p>
                  </a:txBody>
                  <a:tcPr marL="0" marR="0" marT="0" marB="0" anchor="b">
                    <a:lnL>
                      <a:noFill/>
                    </a:lnL>
                    <a:lnR>
                      <a:noFill/>
                    </a:lnR>
                    <a:lnT>
                      <a:noFill/>
                    </a:lnT>
                    <a:lnB>
                      <a:noFill/>
                    </a:lnB>
                  </a:tcPr>
                </a:tc>
                <a:tc>
                  <a:txBody>
                    <a:bodyPr/>
                    <a:lstStyle/>
                    <a:p>
                      <a:pPr algn="r" fontAlgn="b"/>
                      <a:r>
                        <a:rPr lang="en-US" sz="1000" b="0" i="0" u="none" strike="noStrike" dirty="0">
                          <a:latin typeface="Arial"/>
                        </a:rPr>
                        <a:t>$63.00</a:t>
                      </a: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r>
              <a:tr h="189992">
                <a:tc>
                  <a:txBody>
                    <a:bodyPr/>
                    <a:lstStyle/>
                    <a:p>
                      <a:pPr algn="l" fontAlgn="b"/>
                      <a:r>
                        <a:rPr lang="en-US" sz="1000" b="0" i="0" u="none" strike="noStrike">
                          <a:latin typeface="Arial"/>
                        </a:rPr>
                        <a:t>FSTS</a:t>
                      </a:r>
                    </a:p>
                  </a:txBody>
                  <a:tcPr marL="0" marR="0" marT="0" marB="0" anchor="b">
                    <a:lnL>
                      <a:noFill/>
                    </a:lnL>
                    <a:lnR>
                      <a:noFill/>
                    </a:lnR>
                    <a:lnT>
                      <a:noFill/>
                    </a:lnT>
                    <a:lnB>
                      <a:noFill/>
                    </a:lnB>
                  </a:tcPr>
                </a:tc>
                <a:tc>
                  <a:txBody>
                    <a:bodyPr/>
                    <a:lstStyle/>
                    <a:p>
                      <a:pPr algn="l" fontAlgn="b"/>
                      <a:r>
                        <a:rPr lang="en-US" sz="1000" b="0" i="0" u="none" strike="noStrike" dirty="0">
                          <a:latin typeface="Arial"/>
                        </a:rPr>
                        <a:t>Student To Student Grant</a:t>
                      </a:r>
                    </a:p>
                  </a:txBody>
                  <a:tcPr marL="0" marR="0" marT="0" marB="0" anchor="b">
                    <a:lnL>
                      <a:noFill/>
                    </a:lnL>
                    <a:lnR>
                      <a:noFill/>
                    </a:lnR>
                    <a:lnT>
                      <a:noFill/>
                    </a:lnT>
                    <a:lnB>
                      <a:noFill/>
                    </a:lnB>
                  </a:tcPr>
                </a:tc>
                <a:tc>
                  <a:txBody>
                    <a:bodyPr/>
                    <a:lstStyle/>
                    <a:p>
                      <a:pPr algn="ctr" fontAlgn="b"/>
                      <a:r>
                        <a:rPr lang="en-US" sz="1000" b="0" i="0" u="none" strike="noStrike" smtClean="0">
                          <a:latin typeface="+mn-lt"/>
                        </a:rPr>
                        <a:t>7-Jul-12</a:t>
                      </a:r>
                      <a:endParaRPr lang="en-US" sz="1000" b="0" i="0" u="none" strike="noStrike" dirty="0">
                        <a:latin typeface="+mn-lt"/>
                      </a:endParaRPr>
                    </a:p>
                  </a:txBody>
                  <a:tcPr marL="0" marR="0" marT="0" marB="0" anchor="b">
                    <a:lnL>
                      <a:noFill/>
                    </a:lnL>
                    <a:lnR>
                      <a:noFill/>
                    </a:lnR>
                    <a:lnT>
                      <a:noFill/>
                    </a:lnT>
                    <a:lnB>
                      <a:noFill/>
                    </a:lnB>
                  </a:tcPr>
                </a:tc>
                <a:tc>
                  <a:txBody>
                    <a:bodyPr/>
                    <a:lstStyle/>
                    <a:p>
                      <a:pPr algn="r" fontAlgn="b"/>
                      <a:r>
                        <a:rPr lang="en-US" sz="1000" b="0" i="0" u="none" strike="noStrike">
                          <a:latin typeface="Arial"/>
                        </a:rPr>
                        <a:t>$6.00</a:t>
                      </a: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r>
              <a:tr h="189992">
                <a:tc>
                  <a:txBody>
                    <a:bodyPr/>
                    <a:lstStyle/>
                    <a:p>
                      <a:pPr algn="l" fontAlgn="b"/>
                      <a:r>
                        <a:rPr lang="en-US" sz="1000" b="0" i="0" u="none" strike="noStrike">
                          <a:latin typeface="Arial"/>
                        </a:rPr>
                        <a:t>FSWA</a:t>
                      </a:r>
                    </a:p>
                  </a:txBody>
                  <a:tcPr marL="0" marR="0" marT="0" marB="0" anchor="b">
                    <a:lnL>
                      <a:noFill/>
                    </a:lnL>
                    <a:lnR>
                      <a:noFill/>
                    </a:lnR>
                    <a:lnT>
                      <a:noFill/>
                    </a:lnT>
                    <a:lnB>
                      <a:noFill/>
                    </a:lnB>
                  </a:tcPr>
                </a:tc>
                <a:tc>
                  <a:txBody>
                    <a:bodyPr/>
                    <a:lstStyle/>
                    <a:p>
                      <a:pPr algn="l" fontAlgn="b"/>
                      <a:r>
                        <a:rPr lang="en-US" sz="1000" b="0" i="0" u="none" strike="noStrike">
                          <a:latin typeface="Arial"/>
                        </a:rPr>
                        <a:t>Student Welfare Activity Fee</a:t>
                      </a:r>
                    </a:p>
                  </a:txBody>
                  <a:tcPr marL="0" marR="0" marT="0" marB="0" anchor="b">
                    <a:lnL>
                      <a:noFill/>
                    </a:lnL>
                    <a:lnR>
                      <a:noFill/>
                    </a:lnR>
                    <a:lnT>
                      <a:noFill/>
                    </a:lnT>
                    <a:lnB>
                      <a:noFill/>
                    </a:lnB>
                  </a:tcPr>
                </a:tc>
                <a:tc>
                  <a:txBody>
                    <a:bodyPr/>
                    <a:lstStyle/>
                    <a:p>
                      <a:pPr algn="ctr" fontAlgn="b"/>
                      <a:r>
                        <a:rPr lang="en-US" sz="1000" b="0" i="0" u="none" strike="noStrike" smtClean="0">
                          <a:latin typeface="+mn-lt"/>
                        </a:rPr>
                        <a:t>7-Jul-12</a:t>
                      </a:r>
                      <a:endParaRPr lang="en-US" sz="1000" b="0" i="0" u="none" strike="noStrike" dirty="0">
                        <a:latin typeface="+mn-lt"/>
                      </a:endParaRPr>
                    </a:p>
                  </a:txBody>
                  <a:tcPr marL="0" marR="0" marT="0" marB="0" anchor="b">
                    <a:lnL>
                      <a:noFill/>
                    </a:lnL>
                    <a:lnR>
                      <a:noFill/>
                    </a:lnR>
                    <a:lnT>
                      <a:noFill/>
                    </a:lnT>
                    <a:lnB>
                      <a:noFill/>
                    </a:lnB>
                  </a:tcPr>
                </a:tc>
                <a:tc>
                  <a:txBody>
                    <a:bodyPr/>
                    <a:lstStyle/>
                    <a:p>
                      <a:pPr algn="r" fontAlgn="b"/>
                      <a:r>
                        <a:rPr lang="en-US" sz="1000" b="0" i="0" u="none" strike="noStrike">
                          <a:latin typeface="Arial"/>
                        </a:rPr>
                        <a:t>$91.00</a:t>
                      </a: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r>
              <a:tr h="189992">
                <a:tc>
                  <a:txBody>
                    <a:bodyPr/>
                    <a:lstStyle/>
                    <a:p>
                      <a:pPr algn="l" fontAlgn="b"/>
                      <a:r>
                        <a:rPr lang="en-US" sz="1000" b="0" i="0" u="none" strike="noStrike">
                          <a:latin typeface="Arial"/>
                        </a:rPr>
                        <a:t>FTEC</a:t>
                      </a:r>
                    </a:p>
                  </a:txBody>
                  <a:tcPr marL="0" marR="0" marT="0" marB="0" anchor="b">
                    <a:lnL>
                      <a:noFill/>
                    </a:lnL>
                    <a:lnR>
                      <a:noFill/>
                    </a:lnR>
                    <a:lnT>
                      <a:noFill/>
                    </a:lnT>
                    <a:lnB>
                      <a:noFill/>
                    </a:lnB>
                  </a:tcPr>
                </a:tc>
                <a:tc>
                  <a:txBody>
                    <a:bodyPr/>
                    <a:lstStyle/>
                    <a:p>
                      <a:pPr algn="l" fontAlgn="b"/>
                      <a:r>
                        <a:rPr lang="en-US" sz="1000" b="0" i="0" u="none" strike="noStrike">
                          <a:latin typeface="Arial"/>
                        </a:rPr>
                        <a:t>Information Technology Fee</a:t>
                      </a:r>
                    </a:p>
                  </a:txBody>
                  <a:tcPr marL="0" marR="0" marT="0" marB="0" anchor="b">
                    <a:lnL>
                      <a:noFill/>
                    </a:lnL>
                    <a:lnR>
                      <a:noFill/>
                    </a:lnR>
                    <a:lnT>
                      <a:noFill/>
                    </a:lnT>
                    <a:lnB>
                      <a:noFill/>
                    </a:lnB>
                  </a:tcPr>
                </a:tc>
                <a:tc>
                  <a:txBody>
                    <a:bodyPr/>
                    <a:lstStyle/>
                    <a:p>
                      <a:pPr algn="ctr" fontAlgn="b"/>
                      <a:r>
                        <a:rPr lang="en-US" sz="1000" b="0" i="0" u="none" strike="noStrike" smtClean="0">
                          <a:latin typeface="+mn-lt"/>
                        </a:rPr>
                        <a:t>7-Jul-12</a:t>
                      </a:r>
                      <a:endParaRPr lang="en-US" sz="1000" b="0" i="0" u="none" strike="noStrike" dirty="0">
                        <a:latin typeface="+mn-lt"/>
                      </a:endParaRPr>
                    </a:p>
                  </a:txBody>
                  <a:tcPr marL="0" marR="0" marT="0" marB="0" anchor="b">
                    <a:lnL>
                      <a:noFill/>
                    </a:lnL>
                    <a:lnR>
                      <a:noFill/>
                    </a:lnR>
                    <a:lnT>
                      <a:noFill/>
                    </a:lnT>
                    <a:lnB>
                      <a:noFill/>
                    </a:lnB>
                  </a:tcPr>
                </a:tc>
                <a:tc>
                  <a:txBody>
                    <a:bodyPr/>
                    <a:lstStyle/>
                    <a:p>
                      <a:pPr algn="r" fontAlgn="b"/>
                      <a:r>
                        <a:rPr lang="en-US" sz="1000" b="0" i="0" u="none" strike="noStrike">
                          <a:latin typeface="Arial"/>
                        </a:rPr>
                        <a:t>$75.00</a:t>
                      </a: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r>
              <a:tr h="189992">
                <a:tc>
                  <a:txBody>
                    <a:bodyPr/>
                    <a:lstStyle/>
                    <a:p>
                      <a:pPr algn="l" fontAlgn="b"/>
                      <a:r>
                        <a:rPr lang="en-US" sz="1000" b="0" i="0" u="none" strike="noStrike">
                          <a:latin typeface="Arial"/>
                        </a:rPr>
                        <a:t>FTXR</a:t>
                      </a:r>
                    </a:p>
                  </a:txBody>
                  <a:tcPr marL="0" marR="0" marT="0" marB="0" anchor="b">
                    <a:lnL>
                      <a:noFill/>
                    </a:lnL>
                    <a:lnR>
                      <a:noFill/>
                    </a:lnR>
                    <a:lnT>
                      <a:noFill/>
                    </a:lnT>
                    <a:lnB>
                      <a:noFill/>
                    </a:lnB>
                  </a:tcPr>
                </a:tc>
                <a:tc>
                  <a:txBody>
                    <a:bodyPr/>
                    <a:lstStyle/>
                    <a:p>
                      <a:pPr algn="l" fontAlgn="b"/>
                      <a:r>
                        <a:rPr lang="en-US" sz="1000" b="0" i="0" u="none" strike="noStrike">
                          <a:latin typeface="Arial"/>
                        </a:rPr>
                        <a:t>Textbook Rental Fee</a:t>
                      </a:r>
                    </a:p>
                  </a:txBody>
                  <a:tcPr marL="0" marR="0" marT="0" marB="0" anchor="b">
                    <a:lnL>
                      <a:noFill/>
                    </a:lnL>
                    <a:lnR>
                      <a:noFill/>
                    </a:lnR>
                    <a:lnT>
                      <a:noFill/>
                    </a:lnT>
                    <a:lnB>
                      <a:noFill/>
                    </a:lnB>
                  </a:tcPr>
                </a:tc>
                <a:tc>
                  <a:txBody>
                    <a:bodyPr/>
                    <a:lstStyle/>
                    <a:p>
                      <a:pPr algn="ctr" fontAlgn="b"/>
                      <a:r>
                        <a:rPr lang="en-US" sz="1000" b="0" i="0" u="none" strike="noStrike" smtClean="0">
                          <a:latin typeface="+mn-lt"/>
                        </a:rPr>
                        <a:t>7-Jul-12</a:t>
                      </a:r>
                      <a:endParaRPr lang="en-US" sz="1000" b="0" i="0" u="none" strike="noStrike" dirty="0">
                        <a:latin typeface="+mn-lt"/>
                      </a:endParaRPr>
                    </a:p>
                  </a:txBody>
                  <a:tcPr marL="0" marR="0" marT="0" marB="0" anchor="b">
                    <a:lnL>
                      <a:noFill/>
                    </a:lnL>
                    <a:lnR>
                      <a:noFill/>
                    </a:lnR>
                    <a:lnT>
                      <a:noFill/>
                    </a:lnT>
                    <a:lnB>
                      <a:noFill/>
                    </a:lnB>
                  </a:tcPr>
                </a:tc>
                <a:tc>
                  <a:txBody>
                    <a:bodyPr/>
                    <a:lstStyle/>
                    <a:p>
                      <a:pPr algn="r" fontAlgn="b"/>
                      <a:r>
                        <a:rPr lang="en-US" sz="1000" b="0" i="0" u="none" strike="noStrike" dirty="0">
                          <a:latin typeface="Arial"/>
                        </a:rPr>
                        <a:t>$123.00</a:t>
                      </a: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r>
              <a:tr h="189992">
                <a:tc>
                  <a:txBody>
                    <a:bodyPr/>
                    <a:lstStyle/>
                    <a:p>
                      <a:pPr algn="l" fontAlgn="b"/>
                      <a:r>
                        <a:rPr lang="en-US" sz="1000" b="0" i="0" u="none" strike="noStrike">
                          <a:latin typeface="Arial"/>
                        </a:rPr>
                        <a:t>TUR</a:t>
                      </a:r>
                    </a:p>
                  </a:txBody>
                  <a:tcPr marL="0" marR="0" marT="0" marB="0" anchor="b">
                    <a:lnL>
                      <a:noFill/>
                    </a:lnL>
                    <a:lnR>
                      <a:noFill/>
                    </a:lnR>
                    <a:lnT>
                      <a:noFill/>
                    </a:lnT>
                    <a:lnB>
                      <a:noFill/>
                    </a:lnB>
                  </a:tcPr>
                </a:tc>
                <a:tc>
                  <a:txBody>
                    <a:bodyPr/>
                    <a:lstStyle/>
                    <a:p>
                      <a:pPr algn="l" fontAlgn="b"/>
                      <a:r>
                        <a:rPr lang="en-US" sz="1000" b="0" i="0" u="none" strike="noStrike">
                          <a:latin typeface="Arial"/>
                        </a:rPr>
                        <a:t>Tui (UG) Resident</a:t>
                      </a:r>
                    </a:p>
                  </a:txBody>
                  <a:tcPr marL="0" marR="0" marT="0" marB="0" anchor="b">
                    <a:lnL>
                      <a:noFill/>
                    </a:lnL>
                    <a:lnR>
                      <a:noFill/>
                    </a:lnR>
                    <a:lnT>
                      <a:noFill/>
                    </a:lnT>
                    <a:lnB>
                      <a:noFill/>
                    </a:lnB>
                  </a:tcPr>
                </a:tc>
                <a:tc>
                  <a:txBody>
                    <a:bodyPr/>
                    <a:lstStyle/>
                    <a:p>
                      <a:pPr algn="ctr" fontAlgn="b"/>
                      <a:r>
                        <a:rPr lang="en-US" sz="1000" b="0" i="0" u="none" strike="noStrike" dirty="0" smtClean="0">
                          <a:latin typeface="+mn-lt"/>
                        </a:rPr>
                        <a:t>7-Jul-12</a:t>
                      </a:r>
                      <a:endParaRPr lang="en-US" sz="1000" b="0" i="0" u="none" strike="noStrike" dirty="0">
                        <a:latin typeface="+mn-lt"/>
                      </a:endParaRPr>
                    </a:p>
                  </a:txBody>
                  <a:tcPr marL="0" marR="0" marT="0" marB="0" anchor="b">
                    <a:lnL>
                      <a:noFill/>
                    </a:lnL>
                    <a:lnR>
                      <a:noFill/>
                    </a:lnR>
                    <a:lnT>
                      <a:noFill/>
                    </a:lnT>
                    <a:lnB>
                      <a:noFill/>
                    </a:lnB>
                  </a:tcPr>
                </a:tc>
                <a:tc>
                  <a:txBody>
                    <a:bodyPr/>
                    <a:lstStyle/>
                    <a:p>
                      <a:pPr algn="r" fontAlgn="b"/>
                      <a:r>
                        <a:rPr lang="en-US" sz="1000" b="0" i="0" u="none" strike="noStrike">
                          <a:latin typeface="Arial"/>
                        </a:rPr>
                        <a:t>$2,216.46</a:t>
                      </a: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dirty="0">
                        <a:latin typeface="Arial"/>
                      </a:endParaRPr>
                    </a:p>
                  </a:txBody>
                  <a:tcPr marL="0" marR="0" marT="0" marB="0" anchor="b">
                    <a:lnL>
                      <a:noFill/>
                    </a:lnL>
                    <a:lnR>
                      <a:noFill/>
                    </a:lnR>
                    <a:lnT>
                      <a:noFill/>
                    </a:lnT>
                    <a:lnB>
                      <a:noFill/>
                    </a:lnB>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857543634"/>
              </p:ext>
            </p:extLst>
          </p:nvPr>
        </p:nvGraphicFramePr>
        <p:xfrm>
          <a:off x="457201" y="3505200"/>
          <a:ext cx="5638800" cy="2950083"/>
        </p:xfrm>
        <a:graphic>
          <a:graphicData uri="http://schemas.openxmlformats.org/drawingml/2006/table">
            <a:tbl>
              <a:tblPr/>
              <a:tblGrid>
                <a:gridCol w="885516"/>
                <a:gridCol w="1944063"/>
                <a:gridCol w="800695"/>
                <a:gridCol w="651414"/>
                <a:gridCol w="651414"/>
                <a:gridCol w="705698"/>
              </a:tblGrid>
              <a:tr h="187833">
                <a:tc>
                  <a:txBody>
                    <a:bodyPr/>
                    <a:lstStyle/>
                    <a:p>
                      <a:pPr algn="l" fontAlgn="b"/>
                      <a:r>
                        <a:rPr lang="en-US" sz="1000" b="0" i="0" u="none" strike="noStrike" dirty="0">
                          <a:latin typeface="Arial"/>
                        </a:rPr>
                        <a:t>HWLH</a:t>
                      </a:r>
                    </a:p>
                  </a:txBody>
                  <a:tcPr marL="0" marR="0" marT="0" marB="0" anchor="b">
                    <a:lnL>
                      <a:noFill/>
                    </a:lnL>
                    <a:lnR>
                      <a:noFill/>
                    </a:lnR>
                    <a:lnT>
                      <a:noFill/>
                    </a:lnT>
                    <a:lnB>
                      <a:noFill/>
                    </a:lnB>
                  </a:tcPr>
                </a:tc>
                <a:tc>
                  <a:txBody>
                    <a:bodyPr/>
                    <a:lstStyle/>
                    <a:p>
                      <a:pPr algn="l" fontAlgn="b"/>
                      <a:r>
                        <a:rPr lang="en-US" sz="1000" b="0" i="0" u="none" strike="noStrike">
                          <a:latin typeface="Arial"/>
                        </a:rPr>
                        <a:t>Woodland Hall</a:t>
                      </a:r>
                    </a:p>
                  </a:txBody>
                  <a:tcPr marL="0" marR="0" marT="0" marB="0" anchor="b">
                    <a:lnL>
                      <a:noFill/>
                    </a:lnL>
                    <a:lnR>
                      <a:noFill/>
                    </a:lnR>
                    <a:lnT>
                      <a:noFill/>
                    </a:lnT>
                    <a:lnB>
                      <a:noFill/>
                    </a:lnB>
                  </a:tcPr>
                </a:tc>
                <a:tc>
                  <a:txBody>
                    <a:bodyPr/>
                    <a:lstStyle/>
                    <a:p>
                      <a:pPr algn="ctr" fontAlgn="b"/>
                      <a:r>
                        <a:rPr lang="en-US" sz="1000" b="0" i="0" u="none" strike="noStrike" smtClean="0">
                          <a:latin typeface="+mn-lt"/>
                        </a:rPr>
                        <a:t>7-Jul-12</a:t>
                      </a:r>
                      <a:endParaRPr lang="en-US" sz="1000" b="0" i="0" u="none" strike="noStrike" dirty="0">
                        <a:latin typeface="+mn-lt"/>
                      </a:endParaRPr>
                    </a:p>
                  </a:txBody>
                  <a:tcPr marL="0" marR="0" marT="0" marB="0" anchor="b">
                    <a:lnL>
                      <a:noFill/>
                    </a:lnL>
                    <a:lnR>
                      <a:noFill/>
                    </a:lnR>
                    <a:lnT>
                      <a:noFill/>
                    </a:lnT>
                    <a:lnB>
                      <a:noFill/>
                    </a:lnB>
                  </a:tcPr>
                </a:tc>
                <a:tc>
                  <a:txBody>
                    <a:bodyPr/>
                    <a:lstStyle/>
                    <a:p>
                      <a:pPr algn="r" fontAlgn="b"/>
                      <a:r>
                        <a:rPr lang="en-US" sz="1000" b="0" i="0" u="none" strike="noStrike">
                          <a:latin typeface="Arial"/>
                        </a:rPr>
                        <a:t>$2,345.00</a:t>
                      </a: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r>
              <a:tr h="187833">
                <a:tc>
                  <a:txBody>
                    <a:bodyPr/>
                    <a:lstStyle/>
                    <a:p>
                      <a:pPr algn="l" fontAlgn="b"/>
                      <a:r>
                        <a:rPr lang="en-US" sz="1000" b="0" i="0" u="none" strike="noStrike">
                          <a:latin typeface="Arial"/>
                        </a:rPr>
                        <a:t>MLAB</a:t>
                      </a:r>
                    </a:p>
                  </a:txBody>
                  <a:tcPr marL="0" marR="0" marT="0" marB="0" anchor="b">
                    <a:lnL>
                      <a:noFill/>
                    </a:lnL>
                    <a:lnR>
                      <a:noFill/>
                    </a:lnR>
                    <a:lnT>
                      <a:noFill/>
                    </a:lnT>
                    <a:lnB>
                      <a:noFill/>
                    </a:lnB>
                  </a:tcPr>
                </a:tc>
                <a:tc>
                  <a:txBody>
                    <a:bodyPr/>
                    <a:lstStyle/>
                    <a:p>
                      <a:pPr algn="l" fontAlgn="b"/>
                      <a:r>
                        <a:rPr lang="en-US" sz="1000" b="0" i="0" u="none" strike="noStrike">
                          <a:latin typeface="Arial"/>
                        </a:rPr>
                        <a:t>Meal Plan A or B</a:t>
                      </a:r>
                    </a:p>
                  </a:txBody>
                  <a:tcPr marL="0" marR="0" marT="0" marB="0" anchor="b">
                    <a:lnL>
                      <a:noFill/>
                    </a:lnL>
                    <a:lnR>
                      <a:noFill/>
                    </a:lnR>
                    <a:lnT>
                      <a:noFill/>
                    </a:lnT>
                    <a:lnB>
                      <a:noFill/>
                    </a:lnB>
                  </a:tcPr>
                </a:tc>
                <a:tc>
                  <a:txBody>
                    <a:bodyPr/>
                    <a:lstStyle/>
                    <a:p>
                      <a:pPr algn="ctr" fontAlgn="b"/>
                      <a:r>
                        <a:rPr lang="en-US" sz="1000" b="0" i="0" u="none" strike="noStrike" smtClean="0">
                          <a:latin typeface="+mn-lt"/>
                        </a:rPr>
                        <a:t>7-Jul-12</a:t>
                      </a:r>
                      <a:endParaRPr lang="en-US" sz="1000" b="0" i="0" u="none" strike="noStrike" dirty="0">
                        <a:latin typeface="+mn-lt"/>
                      </a:endParaRPr>
                    </a:p>
                  </a:txBody>
                  <a:tcPr marL="0" marR="0" marT="0" marB="0" anchor="b">
                    <a:lnL>
                      <a:noFill/>
                    </a:lnL>
                    <a:lnR>
                      <a:noFill/>
                    </a:lnR>
                    <a:lnT>
                      <a:noFill/>
                    </a:lnT>
                    <a:lnB>
                      <a:noFill/>
                    </a:lnB>
                  </a:tcPr>
                </a:tc>
                <a:tc>
                  <a:txBody>
                    <a:bodyPr/>
                    <a:lstStyle/>
                    <a:p>
                      <a:pPr algn="r" fontAlgn="b"/>
                      <a:r>
                        <a:rPr lang="en-US" sz="1000" b="0" i="0" u="none" strike="noStrike">
                          <a:latin typeface="Arial"/>
                        </a:rPr>
                        <a:t>$1,890.00</a:t>
                      </a:r>
                    </a:p>
                  </a:txBody>
                  <a:tcPr marL="0" marR="0" marT="0" marB="0" anchor="b">
                    <a:lnL>
                      <a:noFill/>
                    </a:lnL>
                    <a:lnR>
                      <a:noFill/>
                    </a:lnR>
                    <a:lnT>
                      <a:noFill/>
                    </a:lnT>
                    <a:lnB>
                      <a:noFill/>
                    </a:lnB>
                  </a:tcPr>
                </a:tc>
                <a:tc>
                  <a:txBody>
                    <a:bodyPr/>
                    <a:lstStyle/>
                    <a:p>
                      <a:pPr algn="l" fontAlgn="b"/>
                      <a:endParaRPr lang="en-US" sz="1000" b="0" i="0" u="none" strike="noStrike" dirty="0">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r>
              <a:tr h="187833">
                <a:tc>
                  <a:txBody>
                    <a:bodyPr/>
                    <a:lstStyle/>
                    <a:p>
                      <a:pPr algn="l" fontAlgn="b"/>
                      <a:r>
                        <a:rPr lang="en-US" sz="1000" b="0" i="0" u="none" strike="noStrike" dirty="0">
                          <a:latin typeface="Arial"/>
                        </a:rPr>
                        <a:t>CHAF</a:t>
                      </a:r>
                    </a:p>
                  </a:txBody>
                  <a:tcPr marL="0" marR="0" marT="0" marB="0" anchor="b">
                    <a:lnL>
                      <a:noFill/>
                    </a:lnL>
                    <a:lnR>
                      <a:noFill/>
                    </a:lnR>
                    <a:lnT>
                      <a:noFill/>
                    </a:lnT>
                    <a:lnB>
                      <a:noFill/>
                    </a:lnB>
                  </a:tcPr>
                </a:tc>
                <a:tc>
                  <a:txBody>
                    <a:bodyPr/>
                    <a:lstStyle/>
                    <a:p>
                      <a:pPr algn="l" fontAlgn="b"/>
                      <a:r>
                        <a:rPr lang="en-US" sz="1000" b="0" i="0" u="none" strike="noStrike">
                          <a:latin typeface="Arial"/>
                        </a:rPr>
                        <a:t>Housing CHAF</a:t>
                      </a:r>
                    </a:p>
                  </a:txBody>
                  <a:tcPr marL="0" marR="0" marT="0" marB="0" anchor="b">
                    <a:lnL>
                      <a:noFill/>
                    </a:lnL>
                    <a:lnR>
                      <a:noFill/>
                    </a:lnR>
                    <a:lnT>
                      <a:noFill/>
                    </a:lnT>
                    <a:lnB>
                      <a:noFill/>
                    </a:lnB>
                  </a:tcPr>
                </a:tc>
                <a:tc>
                  <a:txBody>
                    <a:bodyPr/>
                    <a:lstStyle/>
                    <a:p>
                      <a:pPr algn="ctr" fontAlgn="b"/>
                      <a:r>
                        <a:rPr lang="en-US" sz="1000" b="0" i="0" u="none" strike="noStrike" smtClean="0">
                          <a:latin typeface="+mn-lt"/>
                        </a:rPr>
                        <a:t>7-Jul-12</a:t>
                      </a:r>
                      <a:endParaRPr lang="en-US" sz="1000" b="0" i="0" u="none" strike="noStrike" dirty="0">
                        <a:latin typeface="+mn-lt"/>
                      </a:endParaRPr>
                    </a:p>
                  </a:txBody>
                  <a:tcPr marL="0" marR="0" marT="0" marB="0" anchor="b">
                    <a:lnL>
                      <a:noFill/>
                    </a:lnL>
                    <a:lnR>
                      <a:noFill/>
                    </a:lnR>
                    <a:lnT>
                      <a:noFill/>
                    </a:lnT>
                    <a:lnB>
                      <a:noFill/>
                    </a:lnB>
                  </a:tcPr>
                </a:tc>
                <a:tc>
                  <a:txBody>
                    <a:bodyPr/>
                    <a:lstStyle/>
                    <a:p>
                      <a:pPr algn="r" fontAlgn="b"/>
                      <a:r>
                        <a:rPr lang="en-US" sz="1000" b="0" i="0" u="none" strike="noStrike">
                          <a:latin typeface="Arial"/>
                        </a:rPr>
                        <a:t>$15.50</a:t>
                      </a: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r>
              <a:tr h="187833">
                <a:tc>
                  <a:txBody>
                    <a:bodyPr/>
                    <a:lstStyle/>
                    <a:p>
                      <a:pPr algn="l" fontAlgn="b"/>
                      <a:r>
                        <a:rPr lang="en-US" sz="1000" b="0" i="0" u="none" strike="noStrike">
                          <a:latin typeface="Arial"/>
                        </a:rPr>
                        <a:t>HADV</a:t>
                      </a:r>
                    </a:p>
                  </a:txBody>
                  <a:tcPr marL="0" marR="0" marT="0" marB="0" anchor="b">
                    <a:lnL>
                      <a:noFill/>
                    </a:lnL>
                    <a:lnR>
                      <a:noFill/>
                    </a:lnR>
                    <a:lnT>
                      <a:noFill/>
                    </a:lnT>
                    <a:lnB>
                      <a:noFill/>
                    </a:lnB>
                  </a:tcPr>
                </a:tc>
                <a:tc>
                  <a:txBody>
                    <a:bodyPr/>
                    <a:lstStyle/>
                    <a:p>
                      <a:pPr algn="l" fontAlgn="b"/>
                      <a:r>
                        <a:rPr lang="en-US" sz="1000" b="0" i="0" u="none" strike="noStrike">
                          <a:latin typeface="Arial"/>
                        </a:rPr>
                        <a:t>Housing Advance Payment</a:t>
                      </a:r>
                    </a:p>
                  </a:txBody>
                  <a:tcPr marL="0" marR="0" marT="0" marB="0" anchor="b">
                    <a:lnL>
                      <a:noFill/>
                    </a:lnL>
                    <a:lnR>
                      <a:noFill/>
                    </a:lnR>
                    <a:lnT>
                      <a:noFill/>
                    </a:lnT>
                    <a:lnB>
                      <a:noFill/>
                    </a:lnB>
                  </a:tcPr>
                </a:tc>
                <a:tc>
                  <a:txBody>
                    <a:bodyPr/>
                    <a:lstStyle/>
                    <a:p>
                      <a:pPr algn="ctr" fontAlgn="b"/>
                      <a:r>
                        <a:rPr lang="en-US" sz="1000" b="0" i="0" u="none" strike="noStrike" dirty="0" smtClean="0">
                          <a:latin typeface="+mn-lt"/>
                        </a:rPr>
                        <a:t>7-Jul-12</a:t>
                      </a:r>
                      <a:endParaRPr lang="en-US" sz="1000" b="0" i="0" u="none" strike="noStrike" dirty="0">
                        <a:latin typeface="+mn-lt"/>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r" fontAlgn="b"/>
                      <a:r>
                        <a:rPr lang="en-US" sz="1000" b="0" i="0" u="none" strike="noStrike">
                          <a:latin typeface="Arial"/>
                        </a:rPr>
                        <a:t>$200.00</a:t>
                      </a: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r>
              <a:tr h="187833">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dirty="0">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r>
              <a:tr h="220980">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r>
                        <a:rPr lang="en-US" sz="1100" b="1" i="0" u="none" strike="noStrike" dirty="0">
                          <a:solidFill>
                            <a:srgbClr val="000000"/>
                          </a:solidFill>
                          <a:latin typeface="Calibri"/>
                        </a:rPr>
                        <a:t>Net Term Balance</a:t>
                      </a: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dirty="0">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r" fontAlgn="b"/>
                      <a:r>
                        <a:rPr lang="en-US" sz="1000" b="0" i="0" u="none" strike="noStrike">
                          <a:latin typeface="Arial"/>
                        </a:rPr>
                        <a:t>$7,169.66</a:t>
                      </a:r>
                    </a:p>
                  </a:txBody>
                  <a:tcPr marL="0" marR="0" marT="0" marB="0" anchor="b">
                    <a:lnL>
                      <a:noFill/>
                    </a:lnL>
                    <a:lnR>
                      <a:noFill/>
                    </a:lnR>
                    <a:lnT>
                      <a:noFill/>
                    </a:lnT>
                    <a:lnB>
                      <a:noFill/>
                    </a:lnB>
                  </a:tcPr>
                </a:tc>
              </a:tr>
              <a:tr h="220980">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r>
                        <a:rPr lang="en-US" sz="1100" b="1" i="0" u="none" strike="noStrike" dirty="0">
                          <a:solidFill>
                            <a:srgbClr val="000000"/>
                          </a:solidFill>
                          <a:latin typeface="Calibri"/>
                        </a:rPr>
                        <a:t>Net Balance for Other Terms:</a:t>
                      </a: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r" fontAlgn="b"/>
                      <a:r>
                        <a:rPr lang="en-US" sz="1000" b="0" i="0" u="none" strike="noStrike">
                          <a:latin typeface="Arial"/>
                        </a:rPr>
                        <a:t>$0.00</a:t>
                      </a:r>
                    </a:p>
                  </a:txBody>
                  <a:tcPr marL="0" marR="0" marT="0" marB="0" anchor="b">
                    <a:lnL>
                      <a:noFill/>
                    </a:lnL>
                    <a:lnR>
                      <a:noFill/>
                    </a:lnR>
                    <a:lnT>
                      <a:noFill/>
                    </a:lnT>
                    <a:lnB>
                      <a:noFill/>
                    </a:lnB>
                  </a:tcPr>
                </a:tc>
              </a:tr>
              <a:tr h="220980">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r>
                        <a:rPr lang="en-US" sz="1100" b="1" i="0" u="none" strike="noStrike">
                          <a:solidFill>
                            <a:srgbClr val="000000"/>
                          </a:solidFill>
                          <a:latin typeface="Calibri"/>
                        </a:rPr>
                        <a:t>Account Balance:</a:t>
                      </a: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r" fontAlgn="b"/>
                      <a:r>
                        <a:rPr lang="en-US" sz="1000" b="0" i="0" u="none" strike="noStrike">
                          <a:latin typeface="Arial"/>
                        </a:rPr>
                        <a:t>$7,169.66</a:t>
                      </a:r>
                    </a:p>
                  </a:txBody>
                  <a:tcPr marL="0" marR="0" marT="0" marB="0" anchor="b">
                    <a:lnL>
                      <a:noFill/>
                    </a:lnL>
                    <a:lnR>
                      <a:noFill/>
                    </a:lnR>
                    <a:lnT>
                      <a:noFill/>
                    </a:lnT>
                    <a:lnB>
                      <a:noFill/>
                    </a:lnB>
                  </a:tcPr>
                </a:tc>
              </a:tr>
              <a:tr h="220980">
                <a:tc>
                  <a:txBody>
                    <a:bodyPr/>
                    <a:lstStyle/>
                    <a:p>
                      <a:pPr algn="l" fontAlgn="b"/>
                      <a:endParaRPr lang="en-US" sz="1000" b="0" i="0" u="none" strike="noStrike">
                        <a:latin typeface="Arial"/>
                      </a:endParaRPr>
                    </a:p>
                  </a:txBody>
                  <a:tcPr marL="0" marR="0" marT="0" marB="0" anchor="b">
                    <a:lnL>
                      <a:noFill/>
                    </a:lnL>
                    <a:lnR>
                      <a:noFill/>
                    </a:lnR>
                    <a:lnT>
                      <a:noFill/>
                    </a:lnT>
                    <a:lnB>
                      <a:noFill/>
                    </a:lnB>
                  </a:tcPr>
                </a:tc>
                <a:tc gridSpan="3">
                  <a:txBody>
                    <a:bodyPr/>
                    <a:lstStyle/>
                    <a:p>
                      <a:pPr algn="l" fontAlgn="b"/>
                      <a:r>
                        <a:rPr lang="en-US" sz="1100" b="1" i="0" u="none" strike="noStrike" dirty="0">
                          <a:solidFill>
                            <a:srgbClr val="000000"/>
                          </a:solidFill>
                          <a:latin typeface="Calibri"/>
                        </a:rPr>
                        <a:t>Current Amount Due as of July </a:t>
                      </a:r>
                      <a:r>
                        <a:rPr lang="en-US" sz="1100" b="1" i="0" u="none" strike="noStrike" dirty="0" smtClean="0">
                          <a:solidFill>
                            <a:srgbClr val="000000"/>
                          </a:solidFill>
                          <a:latin typeface="Calibri"/>
                        </a:rPr>
                        <a:t>16, 2012 </a:t>
                      </a:r>
                      <a:r>
                        <a:rPr lang="en-US" sz="900" b="1" i="0" u="none" strike="noStrike" dirty="0">
                          <a:solidFill>
                            <a:srgbClr val="000000"/>
                          </a:solidFill>
                          <a:latin typeface="Calibri"/>
                        </a:rPr>
                        <a:t>(today's date)</a:t>
                      </a:r>
                      <a:r>
                        <a:rPr lang="en-US" sz="1100" b="1" i="0" u="none" strike="noStrike" dirty="0">
                          <a:solidFill>
                            <a:srgbClr val="000000"/>
                          </a:solidFill>
                          <a:latin typeface="Calibri"/>
                        </a:rPr>
                        <a:t>:</a:t>
                      </a:r>
                    </a:p>
                  </a:txBody>
                  <a:tcPr marL="0" marR="0" marT="0"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r" fontAlgn="b"/>
                      <a:r>
                        <a:rPr lang="en-US" sz="1000" b="0" i="0" u="none" strike="noStrike">
                          <a:latin typeface="Arial"/>
                        </a:rPr>
                        <a:t>$7,169.66</a:t>
                      </a:r>
                    </a:p>
                  </a:txBody>
                  <a:tcPr marL="0" marR="0" marT="0" marB="0" anchor="b">
                    <a:lnL>
                      <a:noFill/>
                    </a:lnL>
                    <a:lnR>
                      <a:noFill/>
                    </a:lnR>
                    <a:lnT>
                      <a:noFill/>
                    </a:lnT>
                    <a:lnB>
                      <a:noFill/>
                    </a:lnB>
                  </a:tcPr>
                </a:tc>
              </a:tr>
              <a:tr h="187833">
                <a:tc>
                  <a:txBody>
                    <a:bodyPr/>
                    <a:lstStyle/>
                    <a:p>
                      <a:pPr algn="l" fontAlgn="b"/>
                      <a:endParaRPr lang="en-US" sz="1000" b="0" i="0" u="none" strike="noStrike" dirty="0">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dirty="0">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r>
              <a:tr h="187833">
                <a:tc>
                  <a:txBody>
                    <a:bodyPr/>
                    <a:lstStyle/>
                    <a:p>
                      <a:pPr algn="l" fontAlgn="b"/>
                      <a:endParaRPr lang="en-US" sz="1000" b="0" i="0" u="none" strike="noStrike" dirty="0">
                        <a:latin typeface="Arial"/>
                      </a:endParaRPr>
                    </a:p>
                  </a:txBody>
                  <a:tcPr marL="0" marR="0" marT="0" marB="0" anchor="b">
                    <a:lnL>
                      <a:noFill/>
                    </a:lnL>
                    <a:lnR>
                      <a:noFill/>
                    </a:lnR>
                    <a:lnT>
                      <a:noFill/>
                    </a:lnT>
                    <a:lnB>
                      <a:noFill/>
                    </a:lnB>
                  </a:tcPr>
                </a:tc>
                <a:tc>
                  <a:txBody>
                    <a:bodyPr/>
                    <a:lstStyle/>
                    <a:p>
                      <a:pPr algn="l" fontAlgn="b"/>
                      <a:endParaRPr lang="en-US" sz="1000" b="0" i="0" u="none" strike="noStrike" dirty="0">
                        <a:latin typeface="Arial"/>
                      </a:endParaRPr>
                    </a:p>
                  </a:txBody>
                  <a:tcPr marL="0" marR="0" marT="0" marB="0" anchor="b">
                    <a:lnL>
                      <a:noFill/>
                    </a:lnL>
                    <a:lnR>
                      <a:noFill/>
                    </a:lnR>
                    <a:lnT>
                      <a:noFill/>
                    </a:lnT>
                    <a:lnB>
                      <a:noFill/>
                    </a:lnB>
                  </a:tcPr>
                </a:tc>
                <a:tc>
                  <a:txBody>
                    <a:bodyPr/>
                    <a:lstStyle/>
                    <a:p>
                      <a:pPr algn="l" fontAlgn="b"/>
                      <a:endParaRPr lang="en-US" sz="1000" b="0" i="0" u="none" strike="noStrike" dirty="0">
                        <a:latin typeface="Arial"/>
                      </a:endParaRPr>
                    </a:p>
                  </a:txBody>
                  <a:tcPr marL="0" marR="0" marT="0" marB="0" anchor="b">
                    <a:lnL>
                      <a:noFill/>
                    </a:lnL>
                    <a:lnR>
                      <a:noFill/>
                    </a:lnR>
                    <a:lnT>
                      <a:noFill/>
                    </a:lnT>
                    <a:lnB>
                      <a:noFill/>
                    </a:lnB>
                  </a:tcPr>
                </a:tc>
                <a:tc>
                  <a:txBody>
                    <a:bodyPr/>
                    <a:lstStyle/>
                    <a:p>
                      <a:pPr algn="l" fontAlgn="b"/>
                      <a:endParaRPr lang="en-US" sz="1000" b="0" i="0" u="none" strike="noStrike" dirty="0">
                        <a:latin typeface="Arial"/>
                      </a:endParaRPr>
                    </a:p>
                  </a:txBody>
                  <a:tcPr marL="0" marR="0" marT="0" marB="0" anchor="b">
                    <a:lnL>
                      <a:noFill/>
                    </a:lnL>
                    <a:lnR>
                      <a:noFill/>
                    </a:lnR>
                    <a:lnT>
                      <a:noFill/>
                    </a:lnT>
                    <a:lnB>
                      <a:noFill/>
                    </a:lnB>
                  </a:tcPr>
                </a:tc>
                <a:tc>
                  <a:txBody>
                    <a:bodyPr/>
                    <a:lstStyle/>
                    <a:p>
                      <a:pPr algn="l" fontAlgn="b"/>
                      <a:endParaRPr lang="en-US" sz="1000" b="0" i="0" u="none" strike="noStrike" dirty="0">
                        <a:latin typeface="Arial"/>
                      </a:endParaRPr>
                    </a:p>
                  </a:txBody>
                  <a:tcPr marL="0" marR="0" marT="0" marB="0" anchor="b">
                    <a:lnL>
                      <a:noFill/>
                    </a:lnL>
                    <a:lnR>
                      <a:noFill/>
                    </a:lnR>
                    <a:lnT>
                      <a:noFill/>
                    </a:lnT>
                    <a:lnB>
                      <a:noFill/>
                    </a:lnB>
                  </a:tcPr>
                </a:tc>
                <a:tc>
                  <a:txBody>
                    <a:bodyPr/>
                    <a:lstStyle/>
                    <a:p>
                      <a:pPr algn="l" fontAlgn="b"/>
                      <a:endParaRPr lang="en-US" sz="1000" b="0" i="0" u="none" strike="noStrike" dirty="0">
                        <a:latin typeface="Arial"/>
                      </a:endParaRPr>
                    </a:p>
                  </a:txBody>
                  <a:tcPr marL="0" marR="0" marT="0" marB="0" anchor="b">
                    <a:lnL>
                      <a:noFill/>
                    </a:lnL>
                    <a:lnR>
                      <a:noFill/>
                    </a:lnR>
                    <a:lnT>
                      <a:noFill/>
                    </a:lnT>
                    <a:lnB>
                      <a:noFill/>
                    </a:lnB>
                  </a:tcPr>
                </a:tc>
              </a:tr>
              <a:tr h="187833">
                <a:tc gridSpan="6">
                  <a:txBody>
                    <a:bodyPr/>
                    <a:lstStyle/>
                    <a:p>
                      <a:pPr algn="l" fontAlgn="b"/>
                      <a:r>
                        <a:rPr lang="en-US" sz="1000" b="0" i="0" u="none" strike="noStrike">
                          <a:latin typeface="Arial"/>
                        </a:rPr>
                        <a:t>Detail of Authorized Financial Aid (awaiting disbursement) on your account is shown in this</a:t>
                      </a:r>
                    </a:p>
                  </a:txBody>
                  <a:tcPr marL="0" marR="0" marT="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7833">
                <a:tc gridSpan="6">
                  <a:txBody>
                    <a:bodyPr/>
                    <a:lstStyle/>
                    <a:p>
                      <a:pPr algn="l" fontAlgn="b"/>
                      <a:r>
                        <a:rPr lang="en-US" sz="1000" b="0" i="0" u="none" strike="noStrike" dirty="0">
                          <a:latin typeface="Arial"/>
                        </a:rPr>
                        <a:t>section below.  Your payment for the "Current Due Net of Authorized Financial Aid" amount</a:t>
                      </a:r>
                    </a:p>
                  </a:txBody>
                  <a:tcPr marL="0" marR="0" marT="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7833">
                <a:tc gridSpan="6">
                  <a:txBody>
                    <a:bodyPr/>
                    <a:lstStyle/>
                    <a:p>
                      <a:pPr algn="l" fontAlgn="b"/>
                      <a:r>
                        <a:rPr lang="en-US" sz="1000" b="0" i="0" u="none" strike="noStrike" dirty="0">
                          <a:latin typeface="Arial"/>
                        </a:rPr>
                        <a:t>below must be received and applied to your account by the payment due date published at the</a:t>
                      </a:r>
                    </a:p>
                  </a:txBody>
                  <a:tcPr marL="0" marR="0" marT="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7833">
                <a:tc gridSpan="5">
                  <a:txBody>
                    <a:bodyPr/>
                    <a:lstStyle/>
                    <a:p>
                      <a:pPr algn="l" fontAlgn="b"/>
                      <a:r>
                        <a:rPr lang="en-US" sz="1000" b="0" i="0" u="none" strike="noStrike" dirty="0">
                          <a:latin typeface="Arial"/>
                        </a:rPr>
                        <a:t>Bursar's website, Payment Deadline, and included in your latest eBilling email.</a:t>
                      </a:r>
                    </a:p>
                  </a:txBody>
                  <a:tcPr marL="0" marR="0" marT="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000" b="0" i="0" u="none" strike="noStrike" dirty="0">
                        <a:latin typeface="Arial"/>
                      </a:endParaRPr>
                    </a:p>
                  </a:txBody>
                  <a:tcPr marL="0" marR="0" marT="0" marB="0" anchor="b">
                    <a:lnL>
                      <a:noFill/>
                    </a:lnL>
                    <a:lnR>
                      <a:noFill/>
                    </a:lnR>
                    <a:lnT>
                      <a:noFill/>
                    </a:lnT>
                    <a:lnB>
                      <a:noFill/>
                    </a:lnB>
                  </a:tcPr>
                </a:tc>
              </a:tr>
            </a:tbl>
          </a:graphicData>
        </a:graphic>
      </p:graphicFrame>
      <p:sp>
        <p:nvSpPr>
          <p:cNvPr id="2" name="Left Arrow Callout 1"/>
          <p:cNvSpPr/>
          <p:nvPr/>
        </p:nvSpPr>
        <p:spPr>
          <a:xfrm>
            <a:off x="3238500" y="381000"/>
            <a:ext cx="3238500" cy="838200"/>
          </a:xfrm>
          <a:prstGeom prst="leftArrowCallout">
            <a:avLst>
              <a:gd name="adj1" fmla="val 24998"/>
              <a:gd name="adj2" fmla="val 25000"/>
              <a:gd name="adj3" fmla="val 63182"/>
              <a:gd name="adj4" fmla="val 7786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046220" y="457199"/>
            <a:ext cx="2430780" cy="646331"/>
          </a:xfrm>
          <a:prstGeom prst="rect">
            <a:avLst/>
          </a:prstGeom>
          <a:noFill/>
        </p:spPr>
        <p:txBody>
          <a:bodyPr wrap="square" rtlCol="0">
            <a:spAutoFit/>
          </a:bodyPr>
          <a:lstStyle/>
          <a:p>
            <a:r>
              <a:rPr lang="en-US" sz="1200" dirty="0" smtClean="0"/>
              <a:t>Financial clearance status is </a:t>
            </a:r>
            <a:r>
              <a:rPr lang="en-US" sz="1200" u="sng" dirty="0" smtClean="0"/>
              <a:t>updated nightly</a:t>
            </a:r>
            <a:r>
              <a:rPr lang="en-US" sz="1200" dirty="0" smtClean="0"/>
              <a:t>.   If student is not cleared, action must be taken. </a:t>
            </a:r>
            <a:endParaRPr lang="en-US" sz="1200" dirty="0"/>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228600"/>
            <a:ext cx="1908175"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15150" y="6097588"/>
            <a:ext cx="16891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3"/>
          <p:cNvSpPr txBox="1">
            <a:spLocks noChangeArrowheads="1"/>
          </p:cNvSpPr>
          <p:nvPr/>
        </p:nvSpPr>
        <p:spPr bwMode="auto">
          <a:xfrm rot="16200000">
            <a:off x="6538913" y="395287"/>
            <a:ext cx="641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t>2012</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
        <p:nvSpPr>
          <p:cNvPr id="11" name="Dodecagon 10"/>
          <p:cNvSpPr/>
          <p:nvPr/>
        </p:nvSpPr>
        <p:spPr>
          <a:xfrm>
            <a:off x="2932184" y="204251"/>
            <a:ext cx="612632" cy="505896"/>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048000" y="272533"/>
            <a:ext cx="381000" cy="369332"/>
          </a:xfrm>
          <a:prstGeom prst="rect">
            <a:avLst/>
          </a:prstGeom>
          <a:noFill/>
        </p:spPr>
        <p:txBody>
          <a:bodyPr wrap="square" rtlCol="0">
            <a:spAutoFit/>
          </a:bodyPr>
          <a:lstStyle/>
          <a:p>
            <a:pPr algn="ctr"/>
            <a:r>
              <a:rPr lang="en-US" dirty="0" smtClean="0"/>
              <a:t>2</a:t>
            </a:r>
            <a:endParaRPr lang="en-US" dirty="0"/>
          </a:p>
        </p:txBody>
      </p:sp>
      <p:sp>
        <p:nvSpPr>
          <p:cNvPr id="12" name="Dodecagon 11"/>
          <p:cNvSpPr/>
          <p:nvPr/>
        </p:nvSpPr>
        <p:spPr>
          <a:xfrm>
            <a:off x="5399314" y="2288068"/>
            <a:ext cx="612632" cy="505896"/>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562600" y="2362200"/>
            <a:ext cx="304800" cy="369332"/>
          </a:xfrm>
          <a:prstGeom prst="rect">
            <a:avLst/>
          </a:prstGeom>
          <a:noFill/>
        </p:spPr>
        <p:txBody>
          <a:bodyPr wrap="square" rtlCol="0">
            <a:spAutoFit/>
          </a:bodyPr>
          <a:lstStyle/>
          <a:p>
            <a:pPr algn="ctr"/>
            <a:r>
              <a:rPr lang="en-US" dirty="0" smtClean="0"/>
              <a:t>3</a:t>
            </a:r>
          </a:p>
        </p:txBody>
      </p:sp>
    </p:spTree>
  </p:cSld>
  <p:clrMapOvr>
    <a:masterClrMapping/>
  </p:clrMapOvr>
  <mc:AlternateContent xmlns:mc="http://schemas.openxmlformats.org/markup-compatibility/2006" xmlns:p14="http://schemas.microsoft.com/office/powerpoint/2010/main">
    <mc:Choice Requires="p14">
      <p:transition spd="slow" p14:dur="2000" advTm="43163"/>
    </mc:Choice>
    <mc:Fallback xmlns="">
      <p:transition spd="slow" advTm="43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60167359"/>
              </p:ext>
            </p:extLst>
          </p:nvPr>
        </p:nvGraphicFramePr>
        <p:xfrm>
          <a:off x="381000" y="228600"/>
          <a:ext cx="5270499" cy="2333625"/>
        </p:xfrm>
        <a:graphic>
          <a:graphicData uri="http://schemas.openxmlformats.org/drawingml/2006/table">
            <a:tbl>
              <a:tblPr/>
              <a:tblGrid>
                <a:gridCol w="827678"/>
                <a:gridCol w="1817086"/>
                <a:gridCol w="748398"/>
                <a:gridCol w="608866"/>
                <a:gridCol w="608866"/>
                <a:gridCol w="659605"/>
              </a:tblGrid>
              <a:tr h="190500">
                <a:tc gridSpan="2">
                  <a:txBody>
                    <a:bodyPr/>
                    <a:lstStyle/>
                    <a:p>
                      <a:pPr algn="l" fontAlgn="b"/>
                      <a:r>
                        <a:rPr lang="en-US" sz="1100" b="1" i="1" u="none" strike="noStrike" dirty="0">
                          <a:solidFill>
                            <a:srgbClr val="000000"/>
                          </a:solidFill>
                          <a:latin typeface="Calibri"/>
                        </a:rPr>
                        <a:t>Authorized Financial Aid as of July </a:t>
                      </a:r>
                      <a:r>
                        <a:rPr lang="en-US" sz="1100" b="1" i="1" u="none" strike="noStrike" dirty="0" smtClean="0">
                          <a:solidFill>
                            <a:srgbClr val="000000"/>
                          </a:solidFill>
                          <a:latin typeface="Calibri"/>
                        </a:rPr>
                        <a:t>16, 2012</a:t>
                      </a:r>
                      <a:endParaRPr lang="en-US" sz="1100" b="1" i="1" u="none" strike="noStrike" dirty="0">
                        <a:solidFill>
                          <a:srgbClr val="000000"/>
                        </a:solidFill>
                        <a:latin typeface="Calibri"/>
                      </a:endParaRPr>
                    </a:p>
                  </a:txBody>
                  <a:tcPr marL="0" marR="0" marT="0" marB="0" anchor="b">
                    <a:lnL>
                      <a:noFill/>
                    </a:lnL>
                    <a:lnR>
                      <a:noFill/>
                    </a:lnR>
                    <a:lnT>
                      <a:noFill/>
                    </a:lnT>
                    <a:lnB>
                      <a:noFill/>
                    </a:lnB>
                  </a:tcPr>
                </a:tc>
                <a:tc hMerge="1">
                  <a:txBody>
                    <a:bodyPr/>
                    <a:lstStyle/>
                    <a:p>
                      <a:endParaRPr lang="en-US"/>
                    </a:p>
                  </a:txBody>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r>
              <a:tr h="190500">
                <a:tc>
                  <a:txBody>
                    <a:bodyPr/>
                    <a:lstStyle/>
                    <a:p>
                      <a:pPr algn="l" fontAlgn="b"/>
                      <a:r>
                        <a:rPr lang="en-US" sz="1000" b="0" i="0" u="none" strike="noStrike">
                          <a:latin typeface="Arial"/>
                        </a:rPr>
                        <a:t>Detail Code</a:t>
                      </a:r>
                    </a:p>
                  </a:txBody>
                  <a:tcPr marL="0" marR="0" marT="0" marB="0" anchor="b">
                    <a:lnL>
                      <a:noFill/>
                    </a:lnL>
                    <a:lnR>
                      <a:noFill/>
                    </a:lnR>
                    <a:lnT>
                      <a:noFill/>
                    </a:lnT>
                    <a:lnB>
                      <a:noFill/>
                    </a:lnB>
                    <a:solidFill>
                      <a:srgbClr val="F2DDDC"/>
                    </a:solidFill>
                  </a:tcPr>
                </a:tc>
                <a:tc>
                  <a:txBody>
                    <a:bodyPr/>
                    <a:lstStyle/>
                    <a:p>
                      <a:pPr algn="l" fontAlgn="b"/>
                      <a:r>
                        <a:rPr lang="en-US" sz="1000" b="0" i="0" u="none" strike="noStrike" dirty="0">
                          <a:latin typeface="Arial"/>
                        </a:rPr>
                        <a:t>Description</a:t>
                      </a:r>
                    </a:p>
                  </a:txBody>
                  <a:tcPr marL="0" marR="0" marT="0" marB="0" anchor="b">
                    <a:lnL>
                      <a:noFill/>
                    </a:lnL>
                    <a:lnR>
                      <a:noFill/>
                    </a:lnR>
                    <a:lnT>
                      <a:noFill/>
                    </a:lnT>
                    <a:lnB>
                      <a:noFill/>
                    </a:lnB>
                    <a:solidFill>
                      <a:srgbClr val="F2DDDC"/>
                    </a:solidFill>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gridSpan="2">
                  <a:txBody>
                    <a:bodyPr/>
                    <a:lstStyle/>
                    <a:p>
                      <a:pPr algn="l" fontAlgn="b"/>
                      <a:r>
                        <a:rPr lang="en-US" sz="1100" b="0" i="0" u="none" strike="noStrike">
                          <a:latin typeface="Calibri"/>
                        </a:rPr>
                        <a:t>Expected Payment</a:t>
                      </a:r>
                    </a:p>
                  </a:txBody>
                  <a:tcPr marL="0" marR="0" marT="0" marB="0" anchor="b">
                    <a:lnL>
                      <a:noFill/>
                    </a:lnL>
                    <a:lnR>
                      <a:noFill/>
                    </a:lnR>
                    <a:lnT>
                      <a:noFill/>
                    </a:lnT>
                    <a:lnB>
                      <a:noFill/>
                    </a:lnB>
                    <a:solidFill>
                      <a:srgbClr val="F2DDDC"/>
                    </a:solidFill>
                  </a:tcPr>
                </a:tc>
                <a:tc hMerge="1">
                  <a:txBody>
                    <a:bodyPr/>
                    <a:lstStyle/>
                    <a:p>
                      <a:endParaRPr lang="en-US"/>
                    </a:p>
                  </a:txBody>
                  <a:tcPr/>
                </a:tc>
                <a:tc>
                  <a:txBody>
                    <a:bodyPr/>
                    <a:lstStyle/>
                    <a:p>
                      <a:pPr algn="l" fontAlgn="b"/>
                      <a:r>
                        <a:rPr lang="en-US" sz="1000" b="0" i="0" u="none" strike="noStrike">
                          <a:latin typeface="Arial"/>
                        </a:rPr>
                        <a:t>Balance</a:t>
                      </a:r>
                    </a:p>
                  </a:txBody>
                  <a:tcPr marL="0" marR="0" marT="0" marB="0" anchor="b">
                    <a:lnL>
                      <a:noFill/>
                    </a:lnL>
                    <a:lnR>
                      <a:noFill/>
                    </a:lnR>
                    <a:lnT>
                      <a:noFill/>
                    </a:lnT>
                    <a:lnB>
                      <a:noFill/>
                    </a:lnB>
                    <a:solidFill>
                      <a:srgbClr val="F2DDDC"/>
                    </a:solidFill>
                  </a:tcPr>
                </a:tc>
              </a:tr>
              <a:tr h="161925">
                <a:tc>
                  <a:txBody>
                    <a:bodyPr/>
                    <a:lstStyle/>
                    <a:p>
                      <a:pPr algn="l" fontAlgn="b"/>
                      <a:r>
                        <a:rPr lang="en-US" sz="1000" b="0" i="0" u="none" strike="noStrike">
                          <a:latin typeface="Arial"/>
                        </a:rPr>
                        <a:t>4PEL</a:t>
                      </a:r>
                    </a:p>
                  </a:txBody>
                  <a:tcPr marL="0" marR="0" marT="0" marB="0" anchor="b">
                    <a:lnL>
                      <a:noFill/>
                    </a:lnL>
                    <a:lnR>
                      <a:noFill/>
                    </a:lnR>
                    <a:lnT>
                      <a:noFill/>
                    </a:lnT>
                    <a:lnB>
                      <a:noFill/>
                    </a:lnB>
                  </a:tcPr>
                </a:tc>
                <a:tc>
                  <a:txBody>
                    <a:bodyPr/>
                    <a:lstStyle/>
                    <a:p>
                      <a:pPr algn="l" fontAlgn="b"/>
                      <a:r>
                        <a:rPr lang="en-US" sz="1000" b="0" i="0" u="none" strike="noStrike">
                          <a:latin typeface="Arial"/>
                        </a:rPr>
                        <a:t>Federal Pell Grant</a:t>
                      </a: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r" fontAlgn="b"/>
                      <a:r>
                        <a:rPr lang="en-US" sz="1000" b="0" i="0" u="none" strike="noStrike">
                          <a:latin typeface="Arial"/>
                        </a:rPr>
                        <a:t>$1,000.00</a:t>
                      </a: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r>
              <a:tr h="190500">
                <a:tc>
                  <a:txBody>
                    <a:bodyPr/>
                    <a:lstStyle/>
                    <a:p>
                      <a:pPr algn="l" fontAlgn="b"/>
                      <a:endParaRPr lang="en-US" sz="1000" b="0" i="0" u="none" strike="noStrike">
                        <a:latin typeface="Arial"/>
                      </a:endParaRPr>
                    </a:p>
                  </a:txBody>
                  <a:tcPr marL="0" marR="0" marT="0" marB="0" anchor="b">
                    <a:lnL>
                      <a:noFill/>
                    </a:lnL>
                    <a:lnR>
                      <a:noFill/>
                    </a:lnR>
                    <a:lnT>
                      <a:noFill/>
                    </a:lnT>
                    <a:lnB>
                      <a:noFill/>
                    </a:lnB>
                  </a:tcPr>
                </a:tc>
                <a:tc gridSpan="2">
                  <a:txBody>
                    <a:bodyPr/>
                    <a:lstStyle/>
                    <a:p>
                      <a:pPr algn="l" fontAlgn="b"/>
                      <a:r>
                        <a:rPr lang="en-US" sz="1100" b="1" i="0" u="none" strike="noStrike">
                          <a:latin typeface="Calibri"/>
                        </a:rPr>
                        <a:t>Authorized Financial Aid Balance:</a:t>
                      </a:r>
                    </a:p>
                  </a:txBody>
                  <a:tcPr marL="0" marR="0" marT="0" marB="0" anchor="b">
                    <a:lnL>
                      <a:noFill/>
                    </a:lnL>
                    <a:lnR>
                      <a:noFill/>
                    </a:lnR>
                    <a:lnT>
                      <a:noFill/>
                    </a:lnT>
                    <a:lnB>
                      <a:noFill/>
                    </a:lnB>
                  </a:tcPr>
                </a:tc>
                <a:tc hMerge="1">
                  <a:txBody>
                    <a:bodyPr/>
                    <a:lstStyle/>
                    <a:p>
                      <a:endParaRPr lang="en-US"/>
                    </a:p>
                  </a:txBody>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r" fontAlgn="b"/>
                      <a:r>
                        <a:rPr lang="en-US" sz="1000" b="0" i="0" u="none" strike="noStrike">
                          <a:latin typeface="Arial"/>
                        </a:rPr>
                        <a:t>-$1,000.00</a:t>
                      </a:r>
                    </a:p>
                  </a:txBody>
                  <a:tcPr marL="0" marR="0" marT="0" marB="0" anchor="b">
                    <a:lnL>
                      <a:noFill/>
                    </a:lnL>
                    <a:lnR>
                      <a:noFill/>
                    </a:lnR>
                    <a:lnT>
                      <a:noFill/>
                    </a:lnT>
                    <a:lnB>
                      <a:noFill/>
                    </a:lnB>
                  </a:tcPr>
                </a:tc>
              </a:tr>
              <a:tr h="190500">
                <a:tc>
                  <a:txBody>
                    <a:bodyPr/>
                    <a:lstStyle/>
                    <a:p>
                      <a:pPr algn="l" fontAlgn="b"/>
                      <a:endParaRPr lang="en-US" sz="1000" b="0" i="0" u="none" strike="noStrike">
                        <a:latin typeface="Arial"/>
                      </a:endParaRPr>
                    </a:p>
                  </a:txBody>
                  <a:tcPr marL="0" marR="0" marT="0" marB="0" anchor="b">
                    <a:lnL>
                      <a:noFill/>
                    </a:lnL>
                    <a:lnR>
                      <a:noFill/>
                    </a:lnR>
                    <a:lnT>
                      <a:noFill/>
                    </a:lnT>
                    <a:lnB>
                      <a:noFill/>
                    </a:lnB>
                  </a:tcPr>
                </a:tc>
                <a:tc gridSpan="3">
                  <a:txBody>
                    <a:bodyPr/>
                    <a:lstStyle/>
                    <a:p>
                      <a:pPr algn="l" fontAlgn="b"/>
                      <a:r>
                        <a:rPr lang="en-US" sz="1100" b="1" i="0" u="none" strike="noStrike">
                          <a:latin typeface="Calibri"/>
                        </a:rPr>
                        <a:t>Account Balance net of Authorized Financial Aid:</a:t>
                      </a:r>
                    </a:p>
                  </a:txBody>
                  <a:tcPr marL="0" marR="0" marT="0"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r" fontAlgn="b"/>
                      <a:r>
                        <a:rPr lang="en-US" sz="1000" b="0" i="0" u="none" strike="noStrike">
                          <a:latin typeface="Arial"/>
                        </a:rPr>
                        <a:t>$6,169.66</a:t>
                      </a:r>
                    </a:p>
                  </a:txBody>
                  <a:tcPr marL="0" marR="0" marT="0" marB="0" anchor="b">
                    <a:lnL>
                      <a:noFill/>
                    </a:lnL>
                    <a:lnR>
                      <a:noFill/>
                    </a:lnR>
                    <a:lnT>
                      <a:noFill/>
                    </a:lnT>
                    <a:lnB>
                      <a:noFill/>
                    </a:lnB>
                  </a:tcPr>
                </a:tc>
              </a:tr>
              <a:tr h="190500">
                <a:tc>
                  <a:txBody>
                    <a:bodyPr/>
                    <a:lstStyle/>
                    <a:p>
                      <a:pPr algn="l" fontAlgn="b"/>
                      <a:endParaRPr lang="en-US" sz="1000" b="0" i="0" u="none" strike="noStrike">
                        <a:latin typeface="Arial"/>
                      </a:endParaRPr>
                    </a:p>
                  </a:txBody>
                  <a:tcPr marL="0" marR="0" marT="0" marB="0" anchor="b">
                    <a:lnL>
                      <a:noFill/>
                    </a:lnL>
                    <a:lnR>
                      <a:noFill/>
                    </a:lnR>
                    <a:lnT>
                      <a:noFill/>
                    </a:lnT>
                    <a:lnB>
                      <a:noFill/>
                    </a:lnB>
                  </a:tcPr>
                </a:tc>
                <a:tc gridSpan="3">
                  <a:txBody>
                    <a:bodyPr/>
                    <a:lstStyle/>
                    <a:p>
                      <a:pPr algn="l" fontAlgn="b"/>
                      <a:r>
                        <a:rPr lang="en-US" sz="1100" b="1" i="0" u="none" strike="noStrike">
                          <a:solidFill>
                            <a:srgbClr val="000000"/>
                          </a:solidFill>
                          <a:latin typeface="Calibri"/>
                        </a:rPr>
                        <a:t>Current Due net of Authorized Financial Aid:</a:t>
                      </a:r>
                    </a:p>
                  </a:txBody>
                  <a:tcPr marL="0" marR="0" marT="0"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r" fontAlgn="b"/>
                      <a:r>
                        <a:rPr lang="en-US" sz="1000" b="0" i="0" u="none" strike="noStrike">
                          <a:latin typeface="Arial"/>
                        </a:rPr>
                        <a:t>$6,169.66</a:t>
                      </a:r>
                    </a:p>
                  </a:txBody>
                  <a:tcPr marL="0" marR="0" marT="0" marB="0" anchor="b">
                    <a:lnL>
                      <a:noFill/>
                    </a:lnL>
                    <a:lnR>
                      <a:noFill/>
                    </a:lnR>
                    <a:lnT>
                      <a:noFill/>
                    </a:lnT>
                    <a:lnB>
                      <a:noFill/>
                    </a:lnB>
                  </a:tcPr>
                </a:tc>
              </a:tr>
              <a:tr h="161925">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r>
              <a:tr h="190500">
                <a:tc gridSpan="2">
                  <a:txBody>
                    <a:bodyPr/>
                    <a:lstStyle/>
                    <a:p>
                      <a:pPr algn="l" fontAlgn="b"/>
                      <a:r>
                        <a:rPr lang="en-US" sz="1100" b="1" i="1" u="none" strike="noStrike" dirty="0">
                          <a:solidFill>
                            <a:srgbClr val="000000"/>
                          </a:solidFill>
                          <a:latin typeface="Calibri"/>
                        </a:rPr>
                        <a:t>Memos as of July </a:t>
                      </a:r>
                      <a:r>
                        <a:rPr lang="en-US" sz="1100" b="1" i="1" u="none" strike="noStrike" dirty="0" smtClean="0">
                          <a:solidFill>
                            <a:srgbClr val="000000"/>
                          </a:solidFill>
                          <a:latin typeface="Calibri"/>
                        </a:rPr>
                        <a:t>16, 2012</a:t>
                      </a:r>
                      <a:endParaRPr lang="en-US" sz="1100" b="1" i="1" u="none" strike="noStrike" dirty="0">
                        <a:solidFill>
                          <a:srgbClr val="000000"/>
                        </a:solidFill>
                        <a:latin typeface="Calibri"/>
                      </a:endParaRPr>
                    </a:p>
                  </a:txBody>
                  <a:tcPr marL="0" marR="0" marT="0" marB="0" anchor="b">
                    <a:lnL>
                      <a:noFill/>
                    </a:lnL>
                    <a:lnR>
                      <a:noFill/>
                    </a:lnR>
                    <a:lnT>
                      <a:noFill/>
                    </a:lnT>
                    <a:lnB>
                      <a:noFill/>
                    </a:lnB>
                  </a:tcPr>
                </a:tc>
                <a:tc hMerge="1">
                  <a:txBody>
                    <a:bodyPr/>
                    <a:lstStyle/>
                    <a:p>
                      <a:endParaRPr lang="en-US"/>
                    </a:p>
                  </a:txBody>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r>
              <a:tr h="161925">
                <a:tc>
                  <a:txBody>
                    <a:bodyPr/>
                    <a:lstStyle/>
                    <a:p>
                      <a:pPr algn="l" fontAlgn="b"/>
                      <a:r>
                        <a:rPr lang="en-US" sz="1000" b="0" i="0" u="none" strike="noStrike">
                          <a:latin typeface="Arial"/>
                        </a:rPr>
                        <a:t>5FSL</a:t>
                      </a:r>
                    </a:p>
                  </a:txBody>
                  <a:tcPr marL="0" marR="0" marT="0" marB="0" anchor="b">
                    <a:lnL>
                      <a:noFill/>
                    </a:lnL>
                    <a:lnR>
                      <a:noFill/>
                    </a:lnR>
                    <a:lnT>
                      <a:noFill/>
                    </a:lnT>
                    <a:lnB>
                      <a:noFill/>
                    </a:lnB>
                  </a:tcPr>
                </a:tc>
                <a:tc>
                  <a:txBody>
                    <a:bodyPr/>
                    <a:lstStyle/>
                    <a:p>
                      <a:pPr algn="l" fontAlgn="b"/>
                      <a:r>
                        <a:rPr lang="en-US" sz="1000" b="0" i="0" u="none" strike="noStrike">
                          <a:latin typeface="Arial"/>
                        </a:rPr>
                        <a:t>FFELP Subsidized Loan</a:t>
                      </a: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r" fontAlgn="b"/>
                      <a:r>
                        <a:rPr lang="en-US" sz="1000" b="0" i="0" u="none" strike="noStrike">
                          <a:latin typeface="Arial"/>
                        </a:rPr>
                        <a:t>$2,750.00</a:t>
                      </a:r>
                    </a:p>
                  </a:txBody>
                  <a:tcPr marL="0" marR="0" marT="0" marB="0" anchor="b">
                    <a:lnL>
                      <a:noFill/>
                    </a:lnL>
                    <a:lnR>
                      <a:noFill/>
                    </a:lnR>
                    <a:lnT>
                      <a:noFill/>
                    </a:lnT>
                    <a:lnB>
                      <a:noFill/>
                    </a:lnB>
                  </a:tcPr>
                </a:tc>
                <a:tc>
                  <a:txBody>
                    <a:bodyPr/>
                    <a:lstStyle/>
                    <a:p>
                      <a:pPr algn="l" fontAlgn="b"/>
                      <a:endParaRPr lang="en-US" sz="1000" b="0" i="0" u="none" strike="noStrike" dirty="0">
                        <a:latin typeface="Arial"/>
                      </a:endParaRPr>
                    </a:p>
                  </a:txBody>
                  <a:tcPr marL="0" marR="0" marT="0" marB="0" anchor="b">
                    <a:lnL>
                      <a:noFill/>
                    </a:lnL>
                    <a:lnR>
                      <a:noFill/>
                    </a:lnR>
                    <a:lnT>
                      <a:noFill/>
                    </a:lnT>
                    <a:lnB>
                      <a:noFill/>
                    </a:lnB>
                  </a:tcPr>
                </a:tc>
              </a:tr>
              <a:tr h="161925">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r>
              <a:tr h="161925">
                <a:tc>
                  <a:txBody>
                    <a:bodyPr/>
                    <a:lstStyle/>
                    <a:p>
                      <a:pPr algn="l" fontAlgn="b"/>
                      <a:endParaRPr lang="en-US" sz="1000" b="0" i="0" u="none" strike="noStrike">
                        <a:latin typeface="Arial"/>
                      </a:endParaRPr>
                    </a:p>
                  </a:txBody>
                  <a:tcPr marL="0" marR="0" marT="0" marB="0" anchor="b">
                    <a:lnL>
                      <a:noFill/>
                    </a:lnL>
                    <a:lnR>
                      <a:noFill/>
                    </a:lnR>
                    <a:lnT>
                      <a:noFill/>
                    </a:lnT>
                    <a:lnB>
                      <a:noFill/>
                    </a:lnB>
                  </a:tcPr>
                </a:tc>
                <a:tc gridSpan="2">
                  <a:txBody>
                    <a:bodyPr/>
                    <a:lstStyle/>
                    <a:p>
                      <a:pPr algn="l" fontAlgn="b"/>
                      <a:r>
                        <a:rPr lang="en-US" sz="1000" b="1" i="0" u="none" strike="noStrike">
                          <a:latin typeface="Arial"/>
                        </a:rPr>
                        <a:t>Memo'd Financial Aid Balance:</a:t>
                      </a:r>
                    </a:p>
                  </a:txBody>
                  <a:tcPr marL="0" marR="0" marT="0" marB="0" anchor="b">
                    <a:lnL>
                      <a:noFill/>
                    </a:lnL>
                    <a:lnR>
                      <a:noFill/>
                    </a:lnR>
                    <a:lnT>
                      <a:noFill/>
                    </a:lnT>
                    <a:lnB>
                      <a:noFill/>
                    </a:lnB>
                  </a:tcPr>
                </a:tc>
                <a:tc hMerge="1">
                  <a:txBody>
                    <a:bodyPr/>
                    <a:lstStyle/>
                    <a:p>
                      <a:endParaRPr lang="en-US"/>
                    </a:p>
                  </a:txBody>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r" fontAlgn="b"/>
                      <a:r>
                        <a:rPr lang="en-US" sz="1000" b="0" i="0" u="none" strike="noStrike">
                          <a:latin typeface="Arial"/>
                        </a:rPr>
                        <a:t>-$2,750.00</a:t>
                      </a:r>
                    </a:p>
                  </a:txBody>
                  <a:tcPr marL="0" marR="0" marT="0" marB="0" anchor="b">
                    <a:lnL>
                      <a:noFill/>
                    </a:lnL>
                    <a:lnR>
                      <a:noFill/>
                    </a:lnR>
                    <a:lnT>
                      <a:noFill/>
                    </a:lnT>
                    <a:lnB>
                      <a:noFill/>
                    </a:lnB>
                  </a:tcPr>
                </a:tc>
              </a:tr>
              <a:tr h="190500">
                <a:tc>
                  <a:txBody>
                    <a:bodyPr/>
                    <a:lstStyle/>
                    <a:p>
                      <a:pPr algn="l" fontAlgn="b"/>
                      <a:endParaRPr lang="en-US" sz="1000" b="0" i="0" u="none" strike="noStrike">
                        <a:latin typeface="Arial"/>
                      </a:endParaRPr>
                    </a:p>
                  </a:txBody>
                  <a:tcPr marL="0" marR="0" marT="0" marB="0" anchor="b">
                    <a:lnL>
                      <a:noFill/>
                    </a:lnL>
                    <a:lnR>
                      <a:noFill/>
                    </a:lnR>
                    <a:lnT>
                      <a:noFill/>
                    </a:lnT>
                    <a:lnB>
                      <a:noFill/>
                    </a:lnB>
                  </a:tcPr>
                </a:tc>
                <a:tc gridSpan="4">
                  <a:txBody>
                    <a:bodyPr/>
                    <a:lstStyle/>
                    <a:p>
                      <a:pPr algn="l" fontAlgn="b"/>
                      <a:r>
                        <a:rPr lang="en-US" sz="1100" b="1" i="0" u="none" strike="noStrike">
                          <a:solidFill>
                            <a:srgbClr val="000000"/>
                          </a:solidFill>
                          <a:latin typeface="Calibri"/>
                        </a:rPr>
                        <a:t>Account Balance net of Authorized FinancialAid and Memos:</a:t>
                      </a:r>
                    </a:p>
                  </a:txBody>
                  <a:tcPr marL="0" marR="0" marT="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b"/>
                      <a:r>
                        <a:rPr lang="en-US" sz="1000" b="0" i="0" u="none" strike="noStrike">
                          <a:latin typeface="Arial"/>
                        </a:rPr>
                        <a:t>$3,419.66</a:t>
                      </a:r>
                    </a:p>
                  </a:txBody>
                  <a:tcPr marL="0" marR="0" marT="0" marB="0" anchor="b">
                    <a:lnL>
                      <a:noFill/>
                    </a:lnL>
                    <a:lnR>
                      <a:noFill/>
                    </a:lnR>
                    <a:lnT>
                      <a:noFill/>
                    </a:lnT>
                    <a:lnB>
                      <a:noFill/>
                    </a:lnB>
                  </a:tcPr>
                </a:tc>
              </a:tr>
              <a:tr h="190500">
                <a:tc>
                  <a:txBody>
                    <a:bodyPr/>
                    <a:lstStyle/>
                    <a:p>
                      <a:pPr algn="l" fontAlgn="b"/>
                      <a:endParaRPr lang="en-US" sz="1000" b="0" i="0" u="none" strike="noStrike" dirty="0">
                        <a:latin typeface="Arial"/>
                      </a:endParaRPr>
                    </a:p>
                  </a:txBody>
                  <a:tcPr marL="0" marR="0" marT="0" marB="0" anchor="b">
                    <a:lnL>
                      <a:noFill/>
                    </a:lnL>
                    <a:lnR>
                      <a:noFill/>
                    </a:lnR>
                    <a:lnT>
                      <a:noFill/>
                    </a:lnT>
                    <a:lnB>
                      <a:noFill/>
                    </a:lnB>
                  </a:tcPr>
                </a:tc>
                <a:tc gridSpan="4">
                  <a:txBody>
                    <a:bodyPr/>
                    <a:lstStyle/>
                    <a:p>
                      <a:pPr algn="l" fontAlgn="b"/>
                      <a:r>
                        <a:rPr lang="en-US" sz="1100" b="1" i="0" u="none" strike="noStrike" dirty="0">
                          <a:solidFill>
                            <a:srgbClr val="000000"/>
                          </a:solidFill>
                          <a:latin typeface="Calibri"/>
                        </a:rPr>
                        <a:t>Current Due net of Authorized Financial Aid and Memos:</a:t>
                      </a:r>
                    </a:p>
                  </a:txBody>
                  <a:tcPr marL="0" marR="0" marT="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b"/>
                      <a:r>
                        <a:rPr lang="en-US" sz="1000" b="0" i="0" u="none" strike="noStrike" dirty="0">
                          <a:latin typeface="Arial"/>
                        </a:rPr>
                        <a:t>$3,419.66</a:t>
                      </a:r>
                    </a:p>
                  </a:txBody>
                  <a:tcPr marL="0" marR="0" marT="0" marB="0" anchor="b">
                    <a:lnL>
                      <a:noFill/>
                    </a:lnL>
                    <a:lnR>
                      <a:noFill/>
                    </a:lnR>
                    <a:lnT>
                      <a:noFill/>
                    </a:lnT>
                    <a:lnB>
                      <a:noFill/>
                    </a:lnB>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01027375"/>
              </p:ext>
            </p:extLst>
          </p:nvPr>
        </p:nvGraphicFramePr>
        <p:xfrm>
          <a:off x="381000" y="3276600"/>
          <a:ext cx="5029201" cy="2971801"/>
        </p:xfrm>
        <a:graphic>
          <a:graphicData uri="http://schemas.openxmlformats.org/drawingml/2006/table">
            <a:tbl>
              <a:tblPr/>
              <a:tblGrid>
                <a:gridCol w="1040112"/>
                <a:gridCol w="2283464"/>
                <a:gridCol w="940485"/>
                <a:gridCol w="765140"/>
              </a:tblGrid>
              <a:tr h="271397">
                <a:tc gridSpan="2">
                  <a:txBody>
                    <a:bodyPr/>
                    <a:lstStyle/>
                    <a:p>
                      <a:pPr algn="l" fontAlgn="b"/>
                      <a:r>
                        <a:rPr lang="nn-NO" sz="1100" b="1" i="1" u="none" strike="noStrike" dirty="0" smtClean="0">
                          <a:solidFill>
                            <a:srgbClr val="000000"/>
                          </a:solidFill>
                          <a:latin typeface="Calibri"/>
                        </a:rPr>
                        <a:t>201235 </a:t>
                      </a:r>
                      <a:r>
                        <a:rPr lang="nn-NO" sz="1100" b="1" i="1" u="none" strike="noStrike" dirty="0">
                          <a:solidFill>
                            <a:srgbClr val="000000"/>
                          </a:solidFill>
                          <a:latin typeface="Calibri"/>
                        </a:rPr>
                        <a:t>Fall </a:t>
                      </a:r>
                      <a:r>
                        <a:rPr lang="nn-NO" sz="1100" b="1" i="1" u="none" strike="noStrike" dirty="0" smtClean="0">
                          <a:solidFill>
                            <a:srgbClr val="000000"/>
                          </a:solidFill>
                          <a:latin typeface="Calibri"/>
                        </a:rPr>
                        <a:t>2012 </a:t>
                      </a:r>
                      <a:r>
                        <a:rPr lang="nn-NO" sz="1100" b="1" i="1" u="none" strike="noStrike" dirty="0">
                          <a:solidFill>
                            <a:srgbClr val="000000"/>
                          </a:solidFill>
                          <a:latin typeface="Calibri"/>
                        </a:rPr>
                        <a:t>Installment Plan</a:t>
                      </a:r>
                    </a:p>
                  </a:txBody>
                  <a:tcPr marL="0" marR="0" marT="0" marB="0" anchor="b">
                    <a:lnL>
                      <a:noFill/>
                    </a:lnL>
                    <a:lnR>
                      <a:noFill/>
                    </a:lnR>
                    <a:lnT>
                      <a:noFill/>
                    </a:lnT>
                    <a:lnB>
                      <a:noFill/>
                    </a:lnB>
                  </a:tcPr>
                </a:tc>
                <a:tc hMerge="1">
                  <a:txBody>
                    <a:bodyPr/>
                    <a:lstStyle/>
                    <a:p>
                      <a:endParaRPr lang="en-US"/>
                    </a:p>
                  </a:txBody>
                  <a:tcPr/>
                </a:tc>
                <a:tc>
                  <a:txBody>
                    <a:bodyPr/>
                    <a:lstStyle/>
                    <a:p>
                      <a:pPr algn="l" fontAlgn="b"/>
                      <a:endParaRPr lang="en-US" sz="1000" b="0" i="0" u="none" strike="noStrike" dirty="0">
                        <a:latin typeface="Arial"/>
                      </a:endParaRPr>
                    </a:p>
                  </a:txBody>
                  <a:tcPr marL="0" marR="0" marT="0" marB="0" anchor="b">
                    <a:lnL>
                      <a:noFill/>
                    </a:lnL>
                    <a:lnR>
                      <a:noFill/>
                    </a:lnR>
                    <a:lnT>
                      <a:noFill/>
                    </a:lnT>
                    <a:lnB>
                      <a:noFill/>
                    </a:lnB>
                  </a:tcPr>
                </a:tc>
                <a:tc>
                  <a:txBody>
                    <a:bodyPr/>
                    <a:lstStyle/>
                    <a:p>
                      <a:pPr algn="l" fontAlgn="b"/>
                      <a:endParaRPr lang="en-US" sz="1000" b="0" i="0" u="none" strike="noStrike" dirty="0">
                        <a:latin typeface="Arial"/>
                      </a:endParaRPr>
                    </a:p>
                  </a:txBody>
                  <a:tcPr marL="0" marR="0" marT="0" marB="0" anchor="b">
                    <a:lnL>
                      <a:noFill/>
                    </a:lnL>
                    <a:lnR>
                      <a:noFill/>
                    </a:lnR>
                    <a:lnT>
                      <a:noFill/>
                    </a:lnT>
                    <a:lnB>
                      <a:noFill/>
                    </a:lnB>
                  </a:tcPr>
                </a:tc>
              </a:tr>
              <a:tr h="271397">
                <a:tc gridSpan="2">
                  <a:txBody>
                    <a:bodyPr/>
                    <a:lstStyle/>
                    <a:p>
                      <a:pPr algn="l" fontAlgn="b"/>
                      <a:r>
                        <a:rPr lang="en-US" sz="1100" b="1" i="0" u="none" strike="noStrike" dirty="0">
                          <a:solidFill>
                            <a:srgbClr val="000000"/>
                          </a:solidFill>
                          <a:latin typeface="Calibri"/>
                        </a:rPr>
                        <a:t>Fall </a:t>
                      </a:r>
                      <a:r>
                        <a:rPr lang="en-US" sz="1100" b="1" i="0" u="none" strike="noStrike" dirty="0" smtClean="0">
                          <a:solidFill>
                            <a:srgbClr val="000000"/>
                          </a:solidFill>
                          <a:latin typeface="Calibri"/>
                        </a:rPr>
                        <a:t>2012 </a:t>
                      </a:r>
                      <a:r>
                        <a:rPr lang="en-US" sz="1100" b="1" i="0" u="none" strike="noStrike" dirty="0">
                          <a:solidFill>
                            <a:srgbClr val="000000"/>
                          </a:solidFill>
                          <a:latin typeface="Calibri"/>
                        </a:rPr>
                        <a:t>Installment Plan:</a:t>
                      </a:r>
                    </a:p>
                  </a:txBody>
                  <a:tcPr marL="0" marR="0" marT="0" marB="0" anchor="b">
                    <a:lnL>
                      <a:noFill/>
                    </a:lnL>
                    <a:lnR>
                      <a:noFill/>
                    </a:lnR>
                    <a:lnT>
                      <a:noFill/>
                    </a:lnT>
                    <a:lnB>
                      <a:noFill/>
                    </a:lnB>
                  </a:tcPr>
                </a:tc>
                <a:tc hMerge="1">
                  <a:txBody>
                    <a:bodyPr/>
                    <a:lstStyle/>
                    <a:p>
                      <a:endParaRPr lang="en-US"/>
                    </a:p>
                  </a:txBody>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r" fontAlgn="b"/>
                      <a:r>
                        <a:rPr lang="en-US" sz="1000" b="0" i="0" u="none" strike="noStrike">
                          <a:latin typeface="Arial"/>
                        </a:rPr>
                        <a:t>$3,419.66</a:t>
                      </a:r>
                    </a:p>
                  </a:txBody>
                  <a:tcPr marL="0" marR="0" marT="0" marB="0" anchor="b">
                    <a:lnL>
                      <a:noFill/>
                    </a:lnL>
                    <a:lnR>
                      <a:noFill/>
                    </a:lnR>
                    <a:lnT>
                      <a:noFill/>
                    </a:lnT>
                    <a:lnB>
                      <a:noFill/>
                    </a:lnB>
                  </a:tcPr>
                </a:tc>
              </a:tr>
              <a:tr h="271397">
                <a:tc>
                  <a:txBody>
                    <a:bodyPr/>
                    <a:lstStyle/>
                    <a:p>
                      <a:pPr algn="l" fontAlgn="b"/>
                      <a:r>
                        <a:rPr lang="en-US" sz="1000" b="0" i="0" u="none" strike="noStrike">
                          <a:latin typeface="Arial"/>
                        </a:rPr>
                        <a:t>Detail Code</a:t>
                      </a:r>
                    </a:p>
                  </a:txBody>
                  <a:tcPr marL="0" marR="0" marT="0" marB="0" anchor="b">
                    <a:lnL>
                      <a:noFill/>
                    </a:lnL>
                    <a:lnR>
                      <a:noFill/>
                    </a:lnR>
                    <a:lnT>
                      <a:noFill/>
                    </a:lnT>
                    <a:lnB>
                      <a:noFill/>
                    </a:lnB>
                    <a:solidFill>
                      <a:srgbClr val="F2DDDC"/>
                    </a:solidFill>
                  </a:tcPr>
                </a:tc>
                <a:tc>
                  <a:txBody>
                    <a:bodyPr/>
                    <a:lstStyle/>
                    <a:p>
                      <a:pPr algn="l" fontAlgn="b"/>
                      <a:r>
                        <a:rPr lang="en-US" sz="1000" b="0" i="0" u="none" strike="noStrike">
                          <a:latin typeface="Arial"/>
                        </a:rPr>
                        <a:t>Description</a:t>
                      </a:r>
                    </a:p>
                  </a:txBody>
                  <a:tcPr marL="0" marR="0" marT="0" marB="0" anchor="b">
                    <a:lnL>
                      <a:noFill/>
                    </a:lnL>
                    <a:lnR>
                      <a:noFill/>
                    </a:lnR>
                    <a:lnT>
                      <a:noFill/>
                    </a:lnT>
                    <a:lnB>
                      <a:noFill/>
                    </a:lnB>
                    <a:solidFill>
                      <a:srgbClr val="F2DDDC"/>
                    </a:solidFill>
                  </a:tcPr>
                </a:tc>
                <a:tc>
                  <a:txBody>
                    <a:bodyPr/>
                    <a:lstStyle/>
                    <a:p>
                      <a:pPr algn="ctr" fontAlgn="b"/>
                      <a:r>
                        <a:rPr lang="en-US" sz="1200" b="1" i="0" u="none" strike="noStrike" dirty="0">
                          <a:solidFill>
                            <a:srgbClr val="000000"/>
                          </a:solidFill>
                          <a:latin typeface="Calibri"/>
                        </a:rPr>
                        <a:t>BILL</a:t>
                      </a:r>
                      <a:r>
                        <a:rPr lang="en-US" sz="1100" b="1" i="0" u="none" strike="noStrike" dirty="0">
                          <a:solidFill>
                            <a:srgbClr val="000000"/>
                          </a:solidFill>
                          <a:latin typeface="Calibri"/>
                        </a:rPr>
                        <a:t> Date</a:t>
                      </a:r>
                    </a:p>
                  </a:txBody>
                  <a:tcPr marL="0" marR="0" marT="0" marB="0" anchor="b">
                    <a:lnL>
                      <a:noFill/>
                    </a:lnL>
                    <a:lnR>
                      <a:noFill/>
                    </a:lnR>
                    <a:lnT>
                      <a:noFill/>
                    </a:lnT>
                    <a:lnB>
                      <a:noFill/>
                    </a:lnB>
                    <a:solidFill>
                      <a:srgbClr val="FFFF00"/>
                    </a:solidFill>
                  </a:tcPr>
                </a:tc>
                <a:tc>
                  <a:txBody>
                    <a:bodyPr/>
                    <a:lstStyle/>
                    <a:p>
                      <a:pPr algn="ctr" fontAlgn="b"/>
                      <a:r>
                        <a:rPr lang="en-US" sz="1000" b="0" i="0" u="none" strike="noStrike">
                          <a:latin typeface="Arial"/>
                        </a:rPr>
                        <a:t>Amount</a:t>
                      </a:r>
                    </a:p>
                  </a:txBody>
                  <a:tcPr marL="0" marR="0" marT="0" marB="0" anchor="b">
                    <a:lnL>
                      <a:noFill/>
                    </a:lnL>
                    <a:lnR>
                      <a:noFill/>
                    </a:lnR>
                    <a:lnT>
                      <a:noFill/>
                    </a:lnT>
                    <a:lnB>
                      <a:noFill/>
                    </a:lnB>
                    <a:solidFill>
                      <a:srgbClr val="F2DDDC"/>
                    </a:solidFill>
                  </a:tcPr>
                </a:tc>
              </a:tr>
              <a:tr h="230688">
                <a:tc>
                  <a:txBody>
                    <a:bodyPr/>
                    <a:lstStyle/>
                    <a:p>
                      <a:pPr algn="l" fontAlgn="b"/>
                      <a:r>
                        <a:rPr lang="en-US" sz="1000" b="0" i="0" u="none" strike="noStrike">
                          <a:latin typeface="Arial"/>
                        </a:rPr>
                        <a:t>IPPA</a:t>
                      </a:r>
                    </a:p>
                  </a:txBody>
                  <a:tcPr marL="0" marR="0" marT="0" marB="0" anchor="b">
                    <a:lnL>
                      <a:noFill/>
                    </a:lnL>
                    <a:lnR>
                      <a:noFill/>
                    </a:lnR>
                    <a:lnT>
                      <a:noFill/>
                    </a:lnT>
                    <a:lnB>
                      <a:noFill/>
                    </a:lnB>
                  </a:tcPr>
                </a:tc>
                <a:tc>
                  <a:txBody>
                    <a:bodyPr/>
                    <a:lstStyle/>
                    <a:p>
                      <a:pPr algn="l" fontAlgn="b"/>
                      <a:r>
                        <a:rPr lang="en-US" sz="1000" b="0" i="0" u="none" strike="noStrike">
                          <a:latin typeface="Arial"/>
                        </a:rPr>
                        <a:t>Installment Amount</a:t>
                      </a:r>
                    </a:p>
                  </a:txBody>
                  <a:tcPr marL="0" marR="0" marT="0" marB="0" anchor="b">
                    <a:lnL>
                      <a:noFill/>
                    </a:lnL>
                    <a:lnR>
                      <a:noFill/>
                    </a:lnR>
                    <a:lnT>
                      <a:noFill/>
                    </a:lnT>
                    <a:lnB>
                      <a:noFill/>
                    </a:lnB>
                  </a:tcPr>
                </a:tc>
                <a:tc>
                  <a:txBody>
                    <a:bodyPr/>
                    <a:lstStyle/>
                    <a:p>
                      <a:pPr algn="ctr" fontAlgn="b"/>
                      <a:r>
                        <a:rPr lang="en-US" sz="1000" b="0" i="0" u="none" strike="noStrike" dirty="0" smtClean="0">
                          <a:latin typeface="Arial"/>
                        </a:rPr>
                        <a:t>7-Jul-12</a:t>
                      </a:r>
                      <a:endParaRPr lang="en-US" sz="1000" b="0" i="0" u="none" strike="noStrike" dirty="0">
                        <a:latin typeface="Arial"/>
                      </a:endParaRPr>
                    </a:p>
                  </a:txBody>
                  <a:tcPr marL="0" marR="0" marT="0" marB="0" anchor="b">
                    <a:lnL>
                      <a:noFill/>
                    </a:lnL>
                    <a:lnR>
                      <a:noFill/>
                    </a:lnR>
                    <a:lnT>
                      <a:noFill/>
                    </a:lnT>
                    <a:lnB>
                      <a:noFill/>
                    </a:lnB>
                  </a:tcPr>
                </a:tc>
                <a:tc>
                  <a:txBody>
                    <a:bodyPr/>
                    <a:lstStyle/>
                    <a:p>
                      <a:pPr algn="r" fontAlgn="b"/>
                      <a:r>
                        <a:rPr lang="en-US" sz="1000" b="0" i="0" u="none" strike="noStrike">
                          <a:latin typeface="Arial"/>
                        </a:rPr>
                        <a:t>$854.92</a:t>
                      </a:r>
                    </a:p>
                  </a:txBody>
                  <a:tcPr marL="0" marR="0" marT="0" marB="0" anchor="b">
                    <a:lnL>
                      <a:noFill/>
                    </a:lnL>
                    <a:lnR>
                      <a:noFill/>
                    </a:lnR>
                    <a:lnT>
                      <a:noFill/>
                    </a:lnT>
                    <a:lnB>
                      <a:noFill/>
                    </a:lnB>
                  </a:tcPr>
                </a:tc>
              </a:tr>
              <a:tr h="230688">
                <a:tc>
                  <a:txBody>
                    <a:bodyPr/>
                    <a:lstStyle/>
                    <a:p>
                      <a:pPr algn="l" fontAlgn="b"/>
                      <a:r>
                        <a:rPr lang="en-US" sz="1000" b="0" i="0" u="none" strike="noStrike">
                          <a:latin typeface="Arial"/>
                        </a:rPr>
                        <a:t>IPPF</a:t>
                      </a:r>
                    </a:p>
                  </a:txBody>
                  <a:tcPr marL="0" marR="0" marT="0" marB="0" anchor="b">
                    <a:lnL>
                      <a:noFill/>
                    </a:lnL>
                    <a:lnR>
                      <a:noFill/>
                    </a:lnR>
                    <a:lnT>
                      <a:noFill/>
                    </a:lnT>
                    <a:lnB>
                      <a:noFill/>
                    </a:lnB>
                  </a:tcPr>
                </a:tc>
                <a:tc>
                  <a:txBody>
                    <a:bodyPr/>
                    <a:lstStyle/>
                    <a:p>
                      <a:pPr algn="l" fontAlgn="b"/>
                      <a:r>
                        <a:rPr lang="en-US" sz="1000" b="0" i="0" u="none" strike="noStrike" dirty="0">
                          <a:latin typeface="Arial"/>
                        </a:rPr>
                        <a:t>Installment Plan Fee</a:t>
                      </a:r>
                    </a:p>
                  </a:txBody>
                  <a:tcPr marL="0" marR="0" marT="0" marB="0" anchor="b">
                    <a:lnL>
                      <a:noFill/>
                    </a:lnL>
                    <a:lnR>
                      <a:noFill/>
                    </a:lnR>
                    <a:lnT>
                      <a:noFill/>
                    </a:lnT>
                    <a:lnB>
                      <a:noFill/>
                    </a:lnB>
                  </a:tcPr>
                </a:tc>
                <a:tc>
                  <a:txBody>
                    <a:bodyPr/>
                    <a:lstStyle/>
                    <a:p>
                      <a:pPr algn="ctr" fontAlgn="b"/>
                      <a:r>
                        <a:rPr lang="en-US" sz="1000" b="0" i="0" u="none" strike="noStrike" dirty="0" smtClean="0">
                          <a:latin typeface="Arial"/>
                        </a:rPr>
                        <a:t>7-Jul-12</a:t>
                      </a:r>
                      <a:endParaRPr lang="en-US" sz="1000" b="0" i="0" u="none" strike="noStrike" dirty="0">
                        <a:latin typeface="Arial"/>
                      </a:endParaRPr>
                    </a:p>
                  </a:txBody>
                  <a:tcPr marL="0" marR="0" marT="0" marB="0" anchor="b">
                    <a:lnL>
                      <a:noFill/>
                    </a:lnL>
                    <a:lnR>
                      <a:noFill/>
                    </a:lnR>
                    <a:lnT>
                      <a:noFill/>
                    </a:lnT>
                    <a:lnB>
                      <a:noFill/>
                    </a:lnB>
                  </a:tcPr>
                </a:tc>
                <a:tc>
                  <a:txBody>
                    <a:bodyPr/>
                    <a:lstStyle/>
                    <a:p>
                      <a:pPr algn="r" fontAlgn="b"/>
                      <a:r>
                        <a:rPr lang="en-US" sz="1000" b="0" i="0" u="none" strike="noStrike">
                          <a:latin typeface="Arial"/>
                        </a:rPr>
                        <a:t>$20.00</a:t>
                      </a:r>
                    </a:p>
                  </a:txBody>
                  <a:tcPr marL="0" marR="0" marT="0" marB="0" anchor="b">
                    <a:lnL>
                      <a:noFill/>
                    </a:lnL>
                    <a:lnR>
                      <a:noFill/>
                    </a:lnR>
                    <a:lnT>
                      <a:noFill/>
                    </a:lnT>
                    <a:lnB>
                      <a:noFill/>
                    </a:lnB>
                  </a:tcPr>
                </a:tc>
              </a:tr>
              <a:tr h="230688">
                <a:tc>
                  <a:txBody>
                    <a:bodyPr/>
                    <a:lstStyle/>
                    <a:p>
                      <a:pPr algn="l" fontAlgn="b"/>
                      <a:r>
                        <a:rPr lang="en-US" sz="1000" b="0" i="0" u="none" strike="noStrike">
                          <a:latin typeface="Arial"/>
                        </a:rPr>
                        <a:t>IPPA</a:t>
                      </a:r>
                    </a:p>
                  </a:txBody>
                  <a:tcPr marL="0" marR="0" marT="0" marB="0" anchor="b">
                    <a:lnL>
                      <a:noFill/>
                    </a:lnL>
                    <a:lnR>
                      <a:noFill/>
                    </a:lnR>
                    <a:lnT>
                      <a:noFill/>
                    </a:lnT>
                    <a:lnB>
                      <a:noFill/>
                    </a:lnB>
                  </a:tcPr>
                </a:tc>
                <a:tc>
                  <a:txBody>
                    <a:bodyPr/>
                    <a:lstStyle/>
                    <a:p>
                      <a:pPr algn="l" fontAlgn="b"/>
                      <a:r>
                        <a:rPr lang="en-US" sz="1000" b="0" i="0" u="none" strike="noStrike">
                          <a:latin typeface="Arial"/>
                        </a:rPr>
                        <a:t>Installment Amount</a:t>
                      </a:r>
                    </a:p>
                  </a:txBody>
                  <a:tcPr marL="0" marR="0" marT="0" marB="0" anchor="b">
                    <a:lnL>
                      <a:noFill/>
                    </a:lnL>
                    <a:lnR>
                      <a:noFill/>
                    </a:lnR>
                    <a:lnT>
                      <a:noFill/>
                    </a:lnT>
                    <a:lnB>
                      <a:noFill/>
                    </a:lnB>
                  </a:tcPr>
                </a:tc>
                <a:tc>
                  <a:txBody>
                    <a:bodyPr/>
                    <a:lstStyle/>
                    <a:p>
                      <a:pPr algn="ctr" fontAlgn="b"/>
                      <a:r>
                        <a:rPr lang="en-US" sz="1000" b="0" i="0" u="none" strike="noStrike" dirty="0" smtClean="0">
                          <a:latin typeface="Arial"/>
                        </a:rPr>
                        <a:t>8-Sep-12</a:t>
                      </a:r>
                      <a:endParaRPr lang="en-US" sz="1000" b="0" i="0" u="none" strike="noStrike" dirty="0">
                        <a:latin typeface="Arial"/>
                      </a:endParaRPr>
                    </a:p>
                  </a:txBody>
                  <a:tcPr marL="0" marR="0" marT="0" marB="0" anchor="b">
                    <a:lnL>
                      <a:noFill/>
                    </a:lnL>
                    <a:lnR>
                      <a:noFill/>
                    </a:lnR>
                    <a:lnT>
                      <a:noFill/>
                    </a:lnT>
                    <a:lnB>
                      <a:noFill/>
                    </a:lnB>
                  </a:tcPr>
                </a:tc>
                <a:tc>
                  <a:txBody>
                    <a:bodyPr/>
                    <a:lstStyle/>
                    <a:p>
                      <a:pPr algn="r" fontAlgn="b"/>
                      <a:r>
                        <a:rPr lang="en-US" sz="1000" b="0" i="0" u="none" strike="noStrike" dirty="0">
                          <a:latin typeface="Arial"/>
                        </a:rPr>
                        <a:t>$854.92</a:t>
                      </a:r>
                    </a:p>
                  </a:txBody>
                  <a:tcPr marL="0" marR="0" marT="0" marB="0" anchor="b">
                    <a:lnL>
                      <a:noFill/>
                    </a:lnL>
                    <a:lnR>
                      <a:noFill/>
                    </a:lnR>
                    <a:lnT>
                      <a:noFill/>
                    </a:lnT>
                    <a:lnB>
                      <a:noFill/>
                    </a:lnB>
                  </a:tcPr>
                </a:tc>
              </a:tr>
              <a:tr h="230688">
                <a:tc>
                  <a:txBody>
                    <a:bodyPr/>
                    <a:lstStyle/>
                    <a:p>
                      <a:pPr algn="l" fontAlgn="b"/>
                      <a:r>
                        <a:rPr lang="en-US" sz="1000" b="0" i="0" u="none" strike="noStrike">
                          <a:latin typeface="Arial"/>
                        </a:rPr>
                        <a:t>IPPA</a:t>
                      </a:r>
                    </a:p>
                  </a:txBody>
                  <a:tcPr marL="0" marR="0" marT="0" marB="0" anchor="b">
                    <a:lnL>
                      <a:noFill/>
                    </a:lnL>
                    <a:lnR>
                      <a:noFill/>
                    </a:lnR>
                    <a:lnT>
                      <a:noFill/>
                    </a:lnT>
                    <a:lnB>
                      <a:noFill/>
                    </a:lnB>
                  </a:tcPr>
                </a:tc>
                <a:tc>
                  <a:txBody>
                    <a:bodyPr/>
                    <a:lstStyle/>
                    <a:p>
                      <a:pPr algn="l" fontAlgn="b"/>
                      <a:r>
                        <a:rPr lang="en-US" sz="1000" b="0" i="0" u="none" strike="noStrike">
                          <a:latin typeface="Arial"/>
                        </a:rPr>
                        <a:t>Installment Amount</a:t>
                      </a:r>
                    </a:p>
                  </a:txBody>
                  <a:tcPr marL="0" marR="0" marT="0" marB="0" anchor="b">
                    <a:lnL>
                      <a:noFill/>
                    </a:lnL>
                    <a:lnR>
                      <a:noFill/>
                    </a:lnR>
                    <a:lnT>
                      <a:noFill/>
                    </a:lnT>
                    <a:lnB>
                      <a:noFill/>
                    </a:lnB>
                  </a:tcPr>
                </a:tc>
                <a:tc>
                  <a:txBody>
                    <a:bodyPr/>
                    <a:lstStyle/>
                    <a:p>
                      <a:pPr algn="ctr" fontAlgn="b"/>
                      <a:r>
                        <a:rPr lang="en-US" sz="1000" b="0" i="0" u="none" strike="noStrike" dirty="0" smtClean="0">
                          <a:latin typeface="Arial"/>
                        </a:rPr>
                        <a:t>29-Sep-12</a:t>
                      </a:r>
                      <a:endParaRPr lang="en-US" sz="1000" b="0" i="0" u="none" strike="noStrike" dirty="0">
                        <a:latin typeface="Arial"/>
                      </a:endParaRPr>
                    </a:p>
                  </a:txBody>
                  <a:tcPr marL="0" marR="0" marT="0" marB="0" anchor="b">
                    <a:lnL>
                      <a:noFill/>
                    </a:lnL>
                    <a:lnR>
                      <a:noFill/>
                    </a:lnR>
                    <a:lnT>
                      <a:noFill/>
                    </a:lnT>
                    <a:lnB>
                      <a:noFill/>
                    </a:lnB>
                  </a:tcPr>
                </a:tc>
                <a:tc>
                  <a:txBody>
                    <a:bodyPr/>
                    <a:lstStyle/>
                    <a:p>
                      <a:pPr algn="r" fontAlgn="b"/>
                      <a:r>
                        <a:rPr lang="en-US" sz="1000" b="0" i="0" u="none" strike="noStrike">
                          <a:latin typeface="Arial"/>
                        </a:rPr>
                        <a:t>$854.92</a:t>
                      </a:r>
                    </a:p>
                  </a:txBody>
                  <a:tcPr marL="0" marR="0" marT="0" marB="0" anchor="b">
                    <a:lnL>
                      <a:noFill/>
                    </a:lnL>
                    <a:lnR>
                      <a:noFill/>
                    </a:lnR>
                    <a:lnT>
                      <a:noFill/>
                    </a:lnT>
                    <a:lnB>
                      <a:noFill/>
                    </a:lnB>
                  </a:tcPr>
                </a:tc>
              </a:tr>
              <a:tr h="230688">
                <a:tc>
                  <a:txBody>
                    <a:bodyPr/>
                    <a:lstStyle/>
                    <a:p>
                      <a:pPr algn="l" fontAlgn="b"/>
                      <a:r>
                        <a:rPr lang="en-US" sz="1000" b="0" i="0" u="none" strike="noStrike">
                          <a:latin typeface="Arial"/>
                        </a:rPr>
                        <a:t>IPPA</a:t>
                      </a:r>
                    </a:p>
                  </a:txBody>
                  <a:tcPr marL="0" marR="0" marT="0" marB="0" anchor="b">
                    <a:lnL>
                      <a:noFill/>
                    </a:lnL>
                    <a:lnR>
                      <a:noFill/>
                    </a:lnR>
                    <a:lnT>
                      <a:noFill/>
                    </a:lnT>
                    <a:lnB>
                      <a:noFill/>
                    </a:lnB>
                  </a:tcPr>
                </a:tc>
                <a:tc>
                  <a:txBody>
                    <a:bodyPr/>
                    <a:lstStyle/>
                    <a:p>
                      <a:pPr algn="l" fontAlgn="b"/>
                      <a:r>
                        <a:rPr lang="en-US" sz="1000" b="0" i="0" u="none" strike="noStrike">
                          <a:latin typeface="Arial"/>
                        </a:rPr>
                        <a:t>Installment Amount</a:t>
                      </a:r>
                    </a:p>
                  </a:txBody>
                  <a:tcPr marL="0" marR="0" marT="0" marB="0" anchor="b">
                    <a:lnL>
                      <a:noFill/>
                    </a:lnL>
                    <a:lnR>
                      <a:noFill/>
                    </a:lnR>
                    <a:lnT>
                      <a:noFill/>
                    </a:lnT>
                    <a:lnB>
                      <a:noFill/>
                    </a:lnB>
                  </a:tcPr>
                </a:tc>
                <a:tc>
                  <a:txBody>
                    <a:bodyPr/>
                    <a:lstStyle/>
                    <a:p>
                      <a:pPr algn="ctr" fontAlgn="b"/>
                      <a:r>
                        <a:rPr lang="en-US" sz="1000" b="0" i="0" u="none" strike="noStrike" dirty="0" smtClean="0">
                          <a:latin typeface="Arial"/>
                        </a:rPr>
                        <a:t>20-Oct-12</a:t>
                      </a:r>
                      <a:endParaRPr lang="en-US" sz="1000" b="0" i="0" u="none" strike="noStrike" dirty="0">
                        <a:latin typeface="Arial"/>
                      </a:endParaRPr>
                    </a:p>
                  </a:txBody>
                  <a:tcPr marL="0" marR="0" marT="0" marB="0" anchor="b">
                    <a:lnL>
                      <a:noFill/>
                    </a:lnL>
                    <a:lnR>
                      <a:noFill/>
                    </a:lnR>
                    <a:lnT>
                      <a:noFill/>
                    </a:lnT>
                    <a:lnB>
                      <a:noFill/>
                    </a:lnB>
                  </a:tcPr>
                </a:tc>
                <a:tc>
                  <a:txBody>
                    <a:bodyPr/>
                    <a:lstStyle/>
                    <a:p>
                      <a:pPr algn="r" fontAlgn="b"/>
                      <a:r>
                        <a:rPr lang="en-US" sz="1000" b="0" i="0" u="none" strike="noStrike">
                          <a:latin typeface="Arial"/>
                        </a:rPr>
                        <a:t>$854.90</a:t>
                      </a:r>
                    </a:p>
                  </a:txBody>
                  <a:tcPr marL="0" marR="0" marT="0" marB="0" anchor="b">
                    <a:lnL>
                      <a:noFill/>
                    </a:lnL>
                    <a:lnR>
                      <a:noFill/>
                    </a:lnR>
                    <a:lnT>
                      <a:noFill/>
                    </a:lnT>
                    <a:lnB>
                      <a:noFill/>
                    </a:lnB>
                  </a:tcPr>
                </a:tc>
              </a:tr>
              <a:tr h="271397">
                <a:tc>
                  <a:txBody>
                    <a:bodyPr/>
                    <a:lstStyle/>
                    <a:p>
                      <a:pPr algn="l" fontAlgn="b"/>
                      <a:r>
                        <a:rPr lang="en-US" sz="1100" b="1" i="0" u="none" strike="noStrike">
                          <a:solidFill>
                            <a:srgbClr val="000000"/>
                          </a:solidFill>
                          <a:latin typeface="Calibri"/>
                        </a:rPr>
                        <a:t>TOTAL:</a:t>
                      </a: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r" fontAlgn="b"/>
                      <a:r>
                        <a:rPr lang="en-US" sz="1000" b="0" i="0" u="none" strike="noStrike">
                          <a:latin typeface="Arial"/>
                        </a:rPr>
                        <a:t>$3,439.66</a:t>
                      </a:r>
                    </a:p>
                  </a:txBody>
                  <a:tcPr marL="0" marR="0" marT="0" marB="0" anchor="b">
                    <a:lnL>
                      <a:noFill/>
                    </a:lnL>
                    <a:lnR>
                      <a:noFill/>
                    </a:lnR>
                    <a:lnT>
                      <a:noFill/>
                    </a:lnT>
                    <a:lnB>
                      <a:noFill/>
                    </a:lnB>
                  </a:tcPr>
                </a:tc>
              </a:tr>
              <a:tr h="230688">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r>
              <a:tr h="271397">
                <a:tc gridSpan="3">
                  <a:txBody>
                    <a:bodyPr/>
                    <a:lstStyle/>
                    <a:p>
                      <a:pPr algn="l" fontAlgn="b"/>
                      <a:r>
                        <a:rPr lang="en-US" sz="1100" b="1" i="0" u="none" strike="noStrike" dirty="0">
                          <a:solidFill>
                            <a:srgbClr val="000000"/>
                          </a:solidFill>
                          <a:latin typeface="Calibri"/>
                        </a:rPr>
                        <a:t>Installment Amount Due as of July </a:t>
                      </a:r>
                      <a:r>
                        <a:rPr lang="en-US" sz="1100" b="1" i="0" u="none" strike="noStrike" dirty="0" smtClean="0">
                          <a:solidFill>
                            <a:srgbClr val="000000"/>
                          </a:solidFill>
                          <a:latin typeface="Calibri"/>
                        </a:rPr>
                        <a:t>16, 2012 </a:t>
                      </a:r>
                      <a:r>
                        <a:rPr lang="en-US" sz="900" b="1" i="0" u="none" strike="noStrike" dirty="0">
                          <a:solidFill>
                            <a:srgbClr val="000000"/>
                          </a:solidFill>
                          <a:latin typeface="Calibri"/>
                        </a:rPr>
                        <a:t>(today's date)</a:t>
                      </a:r>
                      <a:r>
                        <a:rPr lang="en-US" sz="1100" b="1" i="0" u="none" strike="noStrike" dirty="0">
                          <a:solidFill>
                            <a:srgbClr val="000000"/>
                          </a:solidFill>
                          <a:latin typeface="Calibri"/>
                        </a:rPr>
                        <a:t>: </a:t>
                      </a:r>
                    </a:p>
                  </a:txBody>
                  <a:tcPr marL="0" marR="0" marT="0"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r" fontAlgn="b"/>
                      <a:r>
                        <a:rPr lang="en-US" sz="1000" b="0" i="0" u="none" strike="noStrike">
                          <a:latin typeface="Arial"/>
                        </a:rPr>
                        <a:t>$874.92</a:t>
                      </a:r>
                    </a:p>
                  </a:txBody>
                  <a:tcPr marL="0" marR="0" marT="0" marB="0" anchor="b">
                    <a:lnL>
                      <a:noFill/>
                    </a:lnL>
                    <a:lnR>
                      <a:noFill/>
                    </a:lnR>
                    <a:lnT>
                      <a:noFill/>
                    </a:lnT>
                    <a:lnB>
                      <a:noFill/>
                    </a:lnB>
                  </a:tcPr>
                </a:tc>
              </a:tr>
              <a:tr h="230688">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dirty="0">
                        <a:latin typeface="Arial"/>
                      </a:endParaRPr>
                    </a:p>
                  </a:txBody>
                  <a:tcPr marL="0" marR="0" marT="0" marB="0" anchor="b">
                    <a:lnL>
                      <a:noFill/>
                    </a:lnL>
                    <a:lnR>
                      <a:noFill/>
                    </a:lnR>
                    <a:lnT>
                      <a:noFill/>
                    </a:lnT>
                    <a:lnB>
                      <a:noFill/>
                    </a:lnB>
                  </a:tcPr>
                </a:tc>
                <a:tc>
                  <a:txBody>
                    <a:bodyPr/>
                    <a:lstStyle/>
                    <a:p>
                      <a:pPr algn="ctr" fontAlgn="b"/>
                      <a:endParaRPr lang="en-US" sz="1000" b="0" i="0" u="none" strike="noStrike" dirty="0">
                        <a:latin typeface="Arial"/>
                      </a:endParaRPr>
                    </a:p>
                  </a:txBody>
                  <a:tcPr marL="0" marR="0" marT="0" marB="0" anchor="b">
                    <a:lnL>
                      <a:noFill/>
                    </a:lnL>
                    <a:lnR>
                      <a:noFill/>
                    </a:lnR>
                    <a:lnT>
                      <a:noFill/>
                    </a:lnT>
                    <a:lnB>
                      <a:noFill/>
                    </a:lnB>
                  </a:tcPr>
                </a:tc>
                <a:tc>
                  <a:txBody>
                    <a:bodyPr/>
                    <a:lstStyle/>
                    <a:p>
                      <a:pPr algn="l" fontAlgn="b"/>
                      <a:endParaRPr lang="en-US" sz="1000" b="0" i="0" u="none" strike="noStrike" dirty="0">
                        <a:latin typeface="Arial"/>
                      </a:endParaRPr>
                    </a:p>
                  </a:txBody>
                  <a:tcPr marL="0" marR="0" marT="0" marB="0" anchor="b">
                    <a:lnL>
                      <a:noFill/>
                    </a:lnL>
                    <a:lnR>
                      <a:noFill/>
                    </a:lnR>
                    <a:lnT>
                      <a:noFill/>
                    </a:lnT>
                    <a:lnB>
                      <a:noFill/>
                    </a:lnB>
                  </a:tcPr>
                </a:tc>
              </a:tr>
            </a:tbl>
          </a:graphicData>
        </a:graphic>
      </p:graphicFrame>
      <p:sp>
        <p:nvSpPr>
          <p:cNvPr id="6" name="Down Arrow Callout 5"/>
          <p:cNvSpPr/>
          <p:nvPr/>
        </p:nvSpPr>
        <p:spPr>
          <a:xfrm>
            <a:off x="2819400" y="3124200"/>
            <a:ext cx="2362200" cy="685800"/>
          </a:xfrm>
          <a:prstGeom prst="downArrowCallou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b="1" dirty="0">
                <a:solidFill>
                  <a:schemeClr val="tx1"/>
                </a:solidFill>
              </a:rPr>
              <a:t>BILL</a:t>
            </a:r>
            <a:r>
              <a:rPr lang="en-US" sz="1100" dirty="0">
                <a:solidFill>
                  <a:schemeClr val="tx1"/>
                </a:solidFill>
              </a:rPr>
              <a:t> date, NOT due date. Click above for deadline dates.</a:t>
            </a:r>
          </a:p>
        </p:txBody>
      </p:sp>
      <p:sp>
        <p:nvSpPr>
          <p:cNvPr id="7" name="Left Arrow Callout 6"/>
          <p:cNvSpPr/>
          <p:nvPr/>
        </p:nvSpPr>
        <p:spPr>
          <a:xfrm>
            <a:off x="5774453" y="2039711"/>
            <a:ext cx="1600200" cy="914400"/>
          </a:xfrm>
          <a:prstGeom prst="leftArrowCallout">
            <a:avLst>
              <a:gd name="adj1" fmla="val 19444"/>
              <a:gd name="adj2" fmla="val 23611"/>
              <a:gd name="adj3" fmla="val 25000"/>
              <a:gd name="adj4" fmla="val 7370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To pay in full, pay this amount</a:t>
            </a:r>
          </a:p>
        </p:txBody>
      </p:sp>
      <p:sp>
        <p:nvSpPr>
          <p:cNvPr id="8" name="Left Arrow Callout 7"/>
          <p:cNvSpPr/>
          <p:nvPr/>
        </p:nvSpPr>
        <p:spPr>
          <a:xfrm>
            <a:off x="5562600" y="5444490"/>
            <a:ext cx="1828800" cy="952500"/>
          </a:xfrm>
          <a:prstGeom prst="leftArrowCallout">
            <a:avLst>
              <a:gd name="adj1" fmla="val 19872"/>
              <a:gd name="adj2" fmla="val 25000"/>
              <a:gd name="adj3" fmla="val 25000"/>
              <a:gd name="adj4" fmla="val 6497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schemeClr val="tx1"/>
              </a:solidFill>
            </a:endParaRPr>
          </a:p>
          <a:p>
            <a:pPr algn="ctr">
              <a:defRPr/>
            </a:pPr>
            <a:r>
              <a:rPr lang="en-US" sz="1400" dirty="0">
                <a:solidFill>
                  <a:schemeClr val="tx1"/>
                </a:solidFill>
              </a:rPr>
              <a:t>To pay in installments, pay this amount</a:t>
            </a:r>
          </a:p>
          <a:p>
            <a:pPr algn="ctr">
              <a:defRPr/>
            </a:pPr>
            <a:endParaRPr lang="en-US" sz="1100" dirty="0">
              <a:solidFill>
                <a:schemeClr val="tx1"/>
              </a:solidFill>
            </a:endParaRPr>
          </a:p>
        </p:txBody>
      </p:sp>
      <p:sp>
        <p:nvSpPr>
          <p:cNvPr id="9" name="Up Arrow Callout 8"/>
          <p:cNvSpPr/>
          <p:nvPr/>
        </p:nvSpPr>
        <p:spPr>
          <a:xfrm>
            <a:off x="1524000" y="6019800"/>
            <a:ext cx="2133600" cy="685800"/>
          </a:xfrm>
          <a:prstGeom prst="upArrowCallou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schemeClr val="tx1"/>
              </a:solidFill>
            </a:endParaRPr>
          </a:p>
          <a:p>
            <a:pPr algn="ctr">
              <a:defRPr/>
            </a:pPr>
            <a:r>
              <a:rPr lang="en-US" sz="1200" dirty="0">
                <a:solidFill>
                  <a:schemeClr val="tx1"/>
                </a:solidFill>
              </a:rPr>
              <a:t>This is the date you are viewing the bill</a:t>
            </a:r>
          </a:p>
          <a:p>
            <a:pPr algn="ctr">
              <a:defRPr/>
            </a:pPr>
            <a:endParaRPr lang="en-US" sz="1100" dirty="0">
              <a:solidFill>
                <a:schemeClr val="tx1"/>
              </a:solidFill>
            </a:endParaRPr>
          </a:p>
        </p:txBody>
      </p:sp>
      <p:pic>
        <p:nvPicPr>
          <p:cNvPr id="15476" name="Picture 13"/>
          <p:cNvPicPr>
            <a:picLocks noChangeAspect="1" noChangeArrowheads="1"/>
          </p:cNvPicPr>
          <p:nvPr/>
        </p:nvPicPr>
        <p:blipFill>
          <a:blip r:embed="rId5" cstate="print"/>
          <a:srcRect/>
          <a:stretch>
            <a:fillRect/>
          </a:stretch>
        </p:blipFill>
        <p:spPr bwMode="auto">
          <a:xfrm>
            <a:off x="381000" y="2667000"/>
            <a:ext cx="276225" cy="276225"/>
          </a:xfrm>
          <a:prstGeom prst="rect">
            <a:avLst/>
          </a:prstGeom>
          <a:noFill/>
          <a:ln w="9525">
            <a:noFill/>
            <a:miter lim="800000"/>
            <a:headEnd/>
            <a:tailEnd/>
          </a:ln>
        </p:spPr>
      </p:pic>
      <p:sp>
        <p:nvSpPr>
          <p:cNvPr id="11" name="Rectangle 10"/>
          <p:cNvSpPr/>
          <p:nvPr/>
        </p:nvSpPr>
        <p:spPr>
          <a:xfrm>
            <a:off x="685800" y="2743200"/>
            <a:ext cx="5105400" cy="261938"/>
          </a:xfrm>
          <a:prstGeom prst="rect">
            <a:avLst/>
          </a:prstGeom>
        </p:spPr>
        <p:txBody>
          <a:bodyPr>
            <a:spAutoFit/>
          </a:bodyPr>
          <a:lstStyle/>
          <a:p>
            <a:pPr>
              <a:defRPr/>
            </a:pPr>
            <a:r>
              <a:rPr lang="en-US" sz="1100" dirty="0"/>
              <a:t>Bill date is date installment amount is billed. Click </a:t>
            </a:r>
            <a:r>
              <a:rPr lang="en-US" sz="1100" dirty="0">
                <a:solidFill>
                  <a:srgbClr val="0088B8"/>
                </a:solidFill>
              </a:rPr>
              <a:t>here</a:t>
            </a:r>
            <a:r>
              <a:rPr lang="en-US" sz="1100" dirty="0"/>
              <a:t> for Payment </a:t>
            </a:r>
            <a:r>
              <a:rPr lang="en-US" sz="1100" dirty="0" err="1"/>
              <a:t>DeadLine</a:t>
            </a:r>
            <a:r>
              <a:rPr lang="en-US" sz="1100" dirty="0"/>
              <a:t>.</a:t>
            </a:r>
          </a:p>
        </p:txBody>
      </p:sp>
      <p:pic>
        <p:nvPicPr>
          <p:cNvPr id="1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5225" y="352425"/>
            <a:ext cx="1908175"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3"/>
          <p:cNvSpPr txBox="1">
            <a:spLocks noChangeArrowheads="1"/>
          </p:cNvSpPr>
          <p:nvPr/>
        </p:nvSpPr>
        <p:spPr bwMode="auto">
          <a:xfrm rot="16200000">
            <a:off x="5776913" y="496887"/>
            <a:ext cx="641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t>2012</a:t>
            </a:r>
          </a:p>
        </p:txBody>
      </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
        <p:nvSpPr>
          <p:cNvPr id="16" name="Dodecagon 15"/>
          <p:cNvSpPr/>
          <p:nvPr/>
        </p:nvSpPr>
        <p:spPr>
          <a:xfrm>
            <a:off x="6116847" y="1286324"/>
            <a:ext cx="612632" cy="505896"/>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251576" y="1371600"/>
            <a:ext cx="377824" cy="381000"/>
          </a:xfrm>
          <a:prstGeom prst="rect">
            <a:avLst/>
          </a:prstGeom>
          <a:noFill/>
        </p:spPr>
        <p:txBody>
          <a:bodyPr wrap="square" rtlCol="0">
            <a:spAutoFit/>
          </a:bodyPr>
          <a:lstStyle/>
          <a:p>
            <a:pPr algn="ctr"/>
            <a:r>
              <a:rPr lang="en-US" dirty="0" smtClean="0"/>
              <a:t>4</a:t>
            </a:r>
            <a:endParaRPr lang="en-US" dirty="0"/>
          </a:p>
        </p:txBody>
      </p:sp>
      <p:sp>
        <p:nvSpPr>
          <p:cNvPr id="18" name="Dodecagon 17"/>
          <p:cNvSpPr/>
          <p:nvPr/>
        </p:nvSpPr>
        <p:spPr>
          <a:xfrm>
            <a:off x="6170684" y="4269786"/>
            <a:ext cx="612632" cy="505896"/>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324600" y="4335482"/>
            <a:ext cx="304800" cy="369332"/>
          </a:xfrm>
          <a:prstGeom prst="rect">
            <a:avLst/>
          </a:prstGeom>
          <a:noFill/>
        </p:spPr>
        <p:txBody>
          <a:bodyPr wrap="square" rtlCol="0">
            <a:spAutoFit/>
          </a:bodyPr>
          <a:lstStyle/>
          <a:p>
            <a:pPr algn="ctr"/>
            <a:r>
              <a:rPr lang="en-US" dirty="0" smtClean="0"/>
              <a:t>5</a:t>
            </a:r>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9011"/>
    </mc:Choice>
    <mc:Fallback xmlns="">
      <p:transition spd="slow" advTm="59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dissolv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4"/>
                </p:tgtEl>
              </p:cMediaNode>
            </p:audio>
          </p:childTnLst>
        </p:cTn>
      </p:par>
    </p:tnLst>
    <p:bldLst>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14400" y="1752600"/>
            <a:ext cx="7239000" cy="4555093"/>
          </a:xfrm>
          <a:prstGeom prst="rect">
            <a:avLst/>
          </a:prstGeom>
        </p:spPr>
        <p:txBody>
          <a:bodyPr wrap="square">
            <a:spAutoFit/>
          </a:bodyPr>
          <a:lstStyle/>
          <a:p>
            <a:pPr algn="ctr">
              <a:defRPr/>
            </a:pPr>
            <a:r>
              <a:rPr lang="en-US" sz="2800" dirty="0" smtClean="0">
                <a:latin typeface="+mn-lt"/>
              </a:rPr>
              <a:t>Presentation materials are available online at </a:t>
            </a:r>
            <a:r>
              <a:rPr lang="en-US" sz="2800" dirty="0" smtClean="0">
                <a:latin typeface="+mn-lt"/>
                <a:hlinkClick r:id="rId4"/>
              </a:rPr>
              <a:t>www.siue.edu/bursar</a:t>
            </a:r>
            <a:r>
              <a:rPr lang="en-US" sz="2800" dirty="0" smtClean="0">
                <a:latin typeface="+mn-lt"/>
              </a:rPr>
              <a:t>.</a:t>
            </a:r>
          </a:p>
          <a:p>
            <a:pPr algn="ctr">
              <a:defRPr/>
            </a:pPr>
            <a:endParaRPr lang="en-US" sz="2800" dirty="0">
              <a:latin typeface="+mn-lt"/>
            </a:endParaRPr>
          </a:p>
          <a:p>
            <a:pPr algn="ctr">
              <a:defRPr/>
            </a:pPr>
            <a:r>
              <a:rPr lang="en-US" sz="2800" dirty="0" smtClean="0">
                <a:latin typeface="+mn-lt"/>
              </a:rPr>
              <a:t>Please </a:t>
            </a:r>
            <a:r>
              <a:rPr lang="en-US" sz="2800" dirty="0">
                <a:latin typeface="+mn-lt"/>
              </a:rPr>
              <a:t>ask for assistance.</a:t>
            </a:r>
          </a:p>
          <a:p>
            <a:pPr algn="ctr">
              <a:defRPr/>
            </a:pPr>
            <a:r>
              <a:rPr lang="en-US" sz="2800" dirty="0">
                <a:latin typeface="+mn-lt"/>
              </a:rPr>
              <a:t>We’re here to help</a:t>
            </a:r>
            <a:r>
              <a:rPr lang="en-US" sz="2800" dirty="0" smtClean="0">
                <a:latin typeface="+mn-lt"/>
              </a:rPr>
              <a:t>!</a:t>
            </a:r>
            <a:endParaRPr lang="en-US" sz="2800" dirty="0">
              <a:latin typeface="+mn-lt"/>
            </a:endParaRPr>
          </a:p>
          <a:p>
            <a:pPr algn="ctr">
              <a:defRPr/>
            </a:pPr>
            <a:endParaRPr lang="en-US" sz="3200" dirty="0">
              <a:latin typeface="+mn-lt"/>
            </a:endParaRPr>
          </a:p>
          <a:p>
            <a:pPr algn="ctr">
              <a:defRPr/>
            </a:pPr>
            <a:r>
              <a:rPr lang="en-US" sz="3200" dirty="0">
                <a:latin typeface="+mn-lt"/>
              </a:rPr>
              <a:t>Thank you for choosing </a:t>
            </a:r>
          </a:p>
          <a:p>
            <a:pPr algn="ctr">
              <a:defRPr/>
            </a:pPr>
            <a:endParaRPr lang="en-US" sz="3200" dirty="0">
              <a:latin typeface="+mn-lt"/>
            </a:endParaRPr>
          </a:p>
          <a:p>
            <a:pPr algn="ctr">
              <a:defRPr/>
            </a:pPr>
            <a:endParaRPr lang="en-US" dirty="0">
              <a:latin typeface="Goudy Old Style" pitchFamily="18" charset="0"/>
            </a:endParaRPr>
          </a:p>
          <a:p>
            <a:pPr algn="ctr">
              <a:defRPr/>
            </a:pPr>
            <a:endParaRPr lang="en-US" dirty="0">
              <a:latin typeface="Goudy Old Style" pitchFamily="18" charset="0"/>
            </a:endParaRPr>
          </a:p>
          <a:p>
            <a:pPr algn="ctr">
              <a:defRPr/>
            </a:pPr>
            <a:endParaRPr lang="en-US" dirty="0">
              <a:latin typeface="Goudy Old Style" pitchFamily="18" charset="0"/>
            </a:endParaRPr>
          </a:p>
        </p:txBody>
      </p:sp>
      <p:pic>
        <p:nvPicPr>
          <p:cNvPr id="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5225" y="352425"/>
            <a:ext cx="1908175"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15150" y="6097588"/>
            <a:ext cx="16891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3"/>
          <p:cNvSpPr txBox="1">
            <a:spLocks noChangeArrowheads="1"/>
          </p:cNvSpPr>
          <p:nvPr/>
        </p:nvSpPr>
        <p:spPr bwMode="auto">
          <a:xfrm rot="16200000">
            <a:off x="5776913" y="496887"/>
            <a:ext cx="641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t>2012</a:t>
            </a:r>
          </a:p>
        </p:txBody>
      </p:sp>
      <p:sp>
        <p:nvSpPr>
          <p:cNvPr id="8" name="TextBox 14"/>
          <p:cNvSpPr txBox="1">
            <a:spLocks noChangeArrowheads="1"/>
          </p:cNvSpPr>
          <p:nvPr/>
        </p:nvSpPr>
        <p:spPr bwMode="auto">
          <a:xfrm>
            <a:off x="381000" y="6172200"/>
            <a:ext cx="20573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err="1"/>
              <a:t>siue.edu</a:t>
            </a:r>
            <a:r>
              <a:rPr lang="en-US" sz="1800" dirty="0" smtClean="0"/>
              <a:t>/bursar</a:t>
            </a:r>
            <a:endParaRPr lang="en-US" sz="1800" dirty="0"/>
          </a:p>
        </p:txBody>
      </p:sp>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4953000"/>
            <a:ext cx="1295400" cy="45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664"/>
    </mc:Choice>
    <mc:Fallback xmlns="">
      <p:transition spd="slow" advTm="7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685800"/>
            <a:ext cx="7772400" cy="1219200"/>
          </a:xfrm>
        </p:spPr>
        <p:txBody>
          <a:bodyPr/>
          <a:lstStyle/>
          <a:p>
            <a:pPr eaLnBrk="1" hangingPunct="1"/>
            <a:r>
              <a:rPr lang="en-US" b="1" dirty="0" smtClean="0"/>
              <a:t>Bursar’s Office</a:t>
            </a:r>
            <a:endParaRPr lang="en-US" dirty="0" smtClean="0"/>
          </a:p>
        </p:txBody>
      </p:sp>
      <p:sp>
        <p:nvSpPr>
          <p:cNvPr id="3075" name="Rectangle 3"/>
          <p:cNvSpPr>
            <a:spLocks noGrp="1" noChangeArrowheads="1"/>
          </p:cNvSpPr>
          <p:nvPr>
            <p:ph type="subTitle" idx="1"/>
          </p:nvPr>
        </p:nvSpPr>
        <p:spPr>
          <a:xfrm>
            <a:off x="533400" y="1752600"/>
            <a:ext cx="7924800" cy="4114800"/>
          </a:xfrm>
        </p:spPr>
        <p:txBody>
          <a:bodyPr/>
          <a:lstStyle/>
          <a:p>
            <a:pPr algn="l" eaLnBrk="1" hangingPunct="1">
              <a:lnSpc>
                <a:spcPct val="80000"/>
              </a:lnSpc>
            </a:pPr>
            <a:r>
              <a:rPr lang="en-US" sz="1800" dirty="0" smtClean="0"/>
              <a:t>What is a Bursar?</a:t>
            </a:r>
          </a:p>
          <a:p>
            <a:pPr algn="l" eaLnBrk="1" hangingPunct="1">
              <a:lnSpc>
                <a:spcPct val="80000"/>
              </a:lnSpc>
            </a:pPr>
            <a:r>
              <a:rPr lang="en-US" sz="1800" dirty="0" smtClean="0"/>
              <a:t>	A Bursar is a treasurer or business officer of a college or university.</a:t>
            </a:r>
          </a:p>
          <a:p>
            <a:pPr algn="l" eaLnBrk="1" hangingPunct="1">
              <a:lnSpc>
                <a:spcPct val="80000"/>
              </a:lnSpc>
            </a:pPr>
            <a:endParaRPr lang="en-US" sz="1800" dirty="0" smtClean="0"/>
          </a:p>
          <a:p>
            <a:pPr algn="l" eaLnBrk="1" hangingPunct="1">
              <a:lnSpc>
                <a:spcPct val="80000"/>
              </a:lnSpc>
            </a:pPr>
            <a:r>
              <a:rPr lang="en-US" sz="1800" dirty="0" smtClean="0"/>
              <a:t>Where are we located?</a:t>
            </a:r>
          </a:p>
          <a:p>
            <a:pPr algn="l" eaLnBrk="1" hangingPunct="1">
              <a:lnSpc>
                <a:spcPct val="80000"/>
              </a:lnSpc>
            </a:pPr>
            <a:endParaRPr lang="en-US" sz="1800" dirty="0" smtClean="0"/>
          </a:p>
          <a:p>
            <a:pPr algn="l" eaLnBrk="1" hangingPunct="1">
              <a:lnSpc>
                <a:spcPct val="80000"/>
              </a:lnSpc>
            </a:pPr>
            <a:r>
              <a:rPr lang="en-US" sz="1800" dirty="0" smtClean="0"/>
              <a:t>	Main Office – Room 1101 </a:t>
            </a:r>
            <a:r>
              <a:rPr lang="en-US" sz="1800" dirty="0" err="1" smtClean="0"/>
              <a:t>Rendleman</a:t>
            </a:r>
            <a:r>
              <a:rPr lang="en-US" sz="1800" dirty="0" smtClean="0"/>
              <a:t> Hall</a:t>
            </a:r>
          </a:p>
          <a:p>
            <a:pPr algn="l" eaLnBrk="1" hangingPunct="1">
              <a:lnSpc>
                <a:spcPct val="80000"/>
              </a:lnSpc>
            </a:pPr>
            <a:r>
              <a:rPr lang="en-US" sz="1800" dirty="0" smtClean="0"/>
              <a:t>		</a:t>
            </a:r>
          </a:p>
          <a:p>
            <a:pPr algn="l" eaLnBrk="1" hangingPunct="1">
              <a:lnSpc>
                <a:spcPct val="80000"/>
              </a:lnSpc>
            </a:pPr>
            <a:r>
              <a:rPr lang="en-US" sz="1800" dirty="0" smtClean="0"/>
              <a:t>	Cashier in the Service Center, Room 1309 </a:t>
            </a:r>
            <a:r>
              <a:rPr lang="en-US" sz="1800" dirty="0" err="1" smtClean="0"/>
              <a:t>Rendleman</a:t>
            </a:r>
            <a:r>
              <a:rPr lang="en-US" sz="1800" dirty="0" smtClean="0"/>
              <a:t> Hall</a:t>
            </a:r>
          </a:p>
          <a:p>
            <a:pPr algn="l" eaLnBrk="1" hangingPunct="1">
              <a:lnSpc>
                <a:spcPct val="80000"/>
              </a:lnSpc>
            </a:pPr>
            <a:r>
              <a:rPr lang="en-US" sz="1800" dirty="0" smtClean="0"/>
              <a:t>	</a:t>
            </a:r>
          </a:p>
          <a:p>
            <a:pPr algn="l" eaLnBrk="1" hangingPunct="1">
              <a:lnSpc>
                <a:spcPct val="80000"/>
              </a:lnSpc>
            </a:pPr>
            <a:r>
              <a:rPr lang="en-US" sz="1800" dirty="0" smtClean="0"/>
              <a:t>How can you reach us?</a:t>
            </a:r>
          </a:p>
          <a:p>
            <a:pPr algn="l" eaLnBrk="1" hangingPunct="1">
              <a:lnSpc>
                <a:spcPct val="80000"/>
              </a:lnSpc>
            </a:pPr>
            <a:endParaRPr lang="en-US" sz="1800" dirty="0" smtClean="0"/>
          </a:p>
          <a:p>
            <a:pPr algn="l" eaLnBrk="1" hangingPunct="1">
              <a:lnSpc>
                <a:spcPct val="80000"/>
              </a:lnSpc>
            </a:pPr>
            <a:r>
              <a:rPr lang="en-US" sz="1800" dirty="0" smtClean="0"/>
              <a:t>	Email  – </a:t>
            </a:r>
            <a:r>
              <a:rPr lang="en-US" sz="1800" dirty="0" smtClean="0">
                <a:hlinkClick r:id="rId4"/>
              </a:rPr>
              <a:t>bursar@siue.edu</a:t>
            </a:r>
            <a:endParaRPr lang="en-US" sz="1800" dirty="0" smtClean="0"/>
          </a:p>
          <a:p>
            <a:pPr algn="l" eaLnBrk="1" hangingPunct="1">
              <a:lnSpc>
                <a:spcPct val="80000"/>
              </a:lnSpc>
            </a:pPr>
            <a:r>
              <a:rPr lang="en-US" sz="1800" dirty="0" smtClean="0"/>
              <a:t>	</a:t>
            </a:r>
          </a:p>
          <a:p>
            <a:pPr algn="l" eaLnBrk="1" hangingPunct="1">
              <a:lnSpc>
                <a:spcPct val="80000"/>
              </a:lnSpc>
            </a:pPr>
            <a:r>
              <a:rPr lang="en-US" sz="1800" dirty="0" smtClean="0"/>
              <a:t>	Website – www.siue.edu/bursar</a:t>
            </a:r>
          </a:p>
          <a:p>
            <a:pPr algn="l" eaLnBrk="1" hangingPunct="1">
              <a:lnSpc>
                <a:spcPct val="80000"/>
              </a:lnSpc>
            </a:pPr>
            <a:endParaRPr lang="en-US" sz="1400" dirty="0" smtClean="0"/>
          </a:p>
          <a:p>
            <a:pPr algn="l" eaLnBrk="1" hangingPunct="1">
              <a:lnSpc>
                <a:spcPct val="80000"/>
              </a:lnSpc>
            </a:pPr>
            <a:r>
              <a:rPr lang="en-US" sz="1800" dirty="0" smtClean="0"/>
              <a:t>	Phone  – 618-650-3123</a:t>
            </a:r>
          </a:p>
        </p:txBody>
      </p:sp>
      <p:pic>
        <p:nvPicPr>
          <p:cNvPr id="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5225" y="352425"/>
            <a:ext cx="1908175"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15150" y="6097588"/>
            <a:ext cx="16891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3"/>
          <p:cNvSpPr txBox="1">
            <a:spLocks noChangeArrowheads="1"/>
          </p:cNvSpPr>
          <p:nvPr/>
        </p:nvSpPr>
        <p:spPr bwMode="auto">
          <a:xfrm rot="16200000">
            <a:off x="5776913" y="496887"/>
            <a:ext cx="641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t>2012</a:t>
            </a:r>
          </a:p>
        </p:txBody>
      </p:sp>
      <p:sp>
        <p:nvSpPr>
          <p:cNvPr id="7" name="TextBox 14"/>
          <p:cNvSpPr txBox="1">
            <a:spLocks noChangeArrowheads="1"/>
          </p:cNvSpPr>
          <p:nvPr/>
        </p:nvSpPr>
        <p:spPr bwMode="auto">
          <a:xfrm>
            <a:off x="381000" y="6172200"/>
            <a:ext cx="20573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err="1"/>
              <a:t>siue.edu</a:t>
            </a:r>
            <a:r>
              <a:rPr lang="en-US" sz="1800" dirty="0" smtClean="0"/>
              <a:t>/bursar</a:t>
            </a:r>
            <a:endParaRPr lang="en-US" sz="1800"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782"/>
    </mc:Choice>
    <mc:Fallback xmlns="">
      <p:transition spd="slow" advTm="59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533400" y="838200"/>
            <a:ext cx="7772400" cy="1600200"/>
          </a:xfrm>
        </p:spPr>
        <p:txBody>
          <a:bodyPr/>
          <a:lstStyle/>
          <a:p>
            <a:pPr eaLnBrk="1" hangingPunct="1"/>
            <a:r>
              <a:rPr lang="en-US" sz="3600" b="1" dirty="0" smtClean="0">
                <a:solidFill>
                  <a:schemeClr val="tx1"/>
                </a:solidFill>
              </a:rPr>
              <a:t>What is CougarNet?</a:t>
            </a:r>
            <a:r>
              <a:rPr lang="en-US" sz="3600" dirty="0" smtClean="0">
                <a:solidFill>
                  <a:schemeClr val="tx1"/>
                </a:solidFill>
              </a:rPr>
              <a:t/>
            </a:r>
            <a:br>
              <a:rPr lang="en-US" sz="3600" dirty="0" smtClean="0">
                <a:solidFill>
                  <a:schemeClr val="tx1"/>
                </a:solidFill>
              </a:rPr>
            </a:br>
            <a:r>
              <a:rPr lang="en-US" sz="2800" dirty="0" smtClean="0">
                <a:solidFill>
                  <a:schemeClr val="tx1"/>
                </a:solidFill>
              </a:rPr>
              <a:t>(www.siue.edu/cougarnet)</a:t>
            </a:r>
          </a:p>
        </p:txBody>
      </p:sp>
      <p:sp>
        <p:nvSpPr>
          <p:cNvPr id="4099" name="Rectangle 3"/>
          <p:cNvSpPr>
            <a:spLocks noGrp="1" noChangeArrowheads="1"/>
          </p:cNvSpPr>
          <p:nvPr>
            <p:ph type="subTitle" idx="1"/>
          </p:nvPr>
        </p:nvSpPr>
        <p:spPr>
          <a:xfrm>
            <a:off x="685800" y="2376817"/>
            <a:ext cx="7772400" cy="3200400"/>
          </a:xfrm>
        </p:spPr>
        <p:txBody>
          <a:bodyPr/>
          <a:lstStyle/>
          <a:p>
            <a:pPr lvl="1" algn="l" eaLnBrk="1" hangingPunct="1"/>
            <a:r>
              <a:rPr lang="en-US" dirty="0" smtClean="0"/>
              <a:t>CougarNet is where you will find:</a:t>
            </a:r>
          </a:p>
          <a:p>
            <a:pPr lvl="1" algn="l" eaLnBrk="1" hangingPunct="1">
              <a:buFont typeface="Arial" charset="0"/>
              <a:buChar char="•"/>
            </a:pPr>
            <a:endParaRPr lang="en-US" sz="1600" dirty="0" smtClean="0"/>
          </a:p>
          <a:p>
            <a:pPr lvl="1" algn="l" eaLnBrk="1" hangingPunct="1">
              <a:buFont typeface="Arial" charset="0"/>
              <a:buChar char="•"/>
            </a:pPr>
            <a:r>
              <a:rPr lang="en-US" dirty="0" smtClean="0"/>
              <a:t>Bill, account balance, installment amounts </a:t>
            </a:r>
          </a:p>
          <a:p>
            <a:pPr lvl="1" algn="l" eaLnBrk="1" hangingPunct="1">
              <a:buFont typeface="Arial" charset="0"/>
              <a:buChar char="•"/>
            </a:pPr>
            <a:r>
              <a:rPr lang="en-US" dirty="0" smtClean="0"/>
              <a:t>Personal information (phone, address)</a:t>
            </a:r>
          </a:p>
          <a:p>
            <a:pPr lvl="1" algn="l" eaLnBrk="1" hangingPunct="1">
              <a:buFont typeface="Arial" charset="0"/>
              <a:buChar char="•"/>
            </a:pPr>
            <a:r>
              <a:rPr lang="en-US" dirty="0" smtClean="0"/>
              <a:t>Financial aid information</a:t>
            </a:r>
          </a:p>
          <a:p>
            <a:pPr lvl="1" algn="l" eaLnBrk="1" hangingPunct="1">
              <a:buFont typeface="Arial" charset="0"/>
              <a:buChar char="•"/>
            </a:pPr>
            <a:r>
              <a:rPr lang="en-US" dirty="0" smtClean="0"/>
              <a:t>Grades and academic record information</a:t>
            </a:r>
          </a:p>
          <a:p>
            <a:pPr algn="l" eaLnBrk="1" hangingPunct="1"/>
            <a:endParaRPr lang="en-US" sz="2800" dirty="0" smtClean="0"/>
          </a:p>
        </p:txBody>
      </p:sp>
      <p:sp>
        <p:nvSpPr>
          <p:cNvPr id="7" name="TextBox 6"/>
          <p:cNvSpPr txBox="1"/>
          <p:nvPr/>
        </p:nvSpPr>
        <p:spPr>
          <a:xfrm>
            <a:off x="69850" y="5323490"/>
            <a:ext cx="8534400" cy="523220"/>
          </a:xfrm>
          <a:prstGeom prst="rect">
            <a:avLst/>
          </a:prstGeom>
          <a:noFill/>
        </p:spPr>
        <p:txBody>
          <a:bodyPr wrap="square" rtlCol="0">
            <a:spAutoFit/>
          </a:bodyPr>
          <a:lstStyle/>
          <a:p>
            <a:pPr lvl="1" algn="ctr"/>
            <a:r>
              <a:rPr lang="en-US" sz="2800" dirty="0" smtClean="0">
                <a:solidFill>
                  <a:srgbClr val="FF0000"/>
                </a:solidFill>
              </a:rPr>
              <a:t>VIEW YOUR COUGARNET ACCOUNT OFTEN!</a:t>
            </a:r>
          </a:p>
        </p:txBody>
      </p:sp>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5225" y="352425"/>
            <a:ext cx="1908175"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15150" y="6097588"/>
            <a:ext cx="16891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3"/>
          <p:cNvSpPr txBox="1">
            <a:spLocks noChangeArrowheads="1"/>
          </p:cNvSpPr>
          <p:nvPr/>
        </p:nvSpPr>
        <p:spPr bwMode="auto">
          <a:xfrm rot="16200000">
            <a:off x="5776913" y="496887"/>
            <a:ext cx="641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t>2012</a:t>
            </a:r>
          </a:p>
        </p:txBody>
      </p:sp>
      <p:sp>
        <p:nvSpPr>
          <p:cNvPr id="9" name="TextBox 14"/>
          <p:cNvSpPr txBox="1">
            <a:spLocks noChangeArrowheads="1"/>
          </p:cNvSpPr>
          <p:nvPr/>
        </p:nvSpPr>
        <p:spPr bwMode="auto">
          <a:xfrm>
            <a:off x="381000" y="6172200"/>
            <a:ext cx="20573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err="1"/>
              <a:t>siue.edu</a:t>
            </a:r>
            <a:r>
              <a:rPr lang="en-US" sz="1800" dirty="0" smtClean="0"/>
              <a:t>/bursar</a:t>
            </a:r>
            <a:endParaRPr lang="en-US" sz="1800"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377"/>
    </mc:Choice>
    <mc:Fallback xmlns="">
      <p:transition spd="slow" advTm="36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35" presetClass="emph" presetSubtype="0" repeatCount="indefinite" fill="hold" nodeType="afterEffect">
                                  <p:stCondLst>
                                    <p:cond delay="0"/>
                                  </p:stCondLst>
                                  <p:endCondLst>
                                    <p:cond evt="onNext" delay="0">
                                      <p:tgtEl>
                                        <p:sldTgt/>
                                      </p:tgtEl>
                                    </p:cond>
                                  </p:endCondLst>
                                  <p:childTnLst>
                                    <p:anim calcmode="discrete" valueType="str">
                                      <p:cBhvr>
                                        <p:cTn id="9" dur="1000" fill="hold"/>
                                        <p:tgtEl>
                                          <p:spTgt spid="7">
                                            <p:txEl>
                                              <p:pRg st="0" end="0"/>
                                            </p:txEl>
                                          </p:spTgt>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685800" y="762000"/>
            <a:ext cx="7772400" cy="1295400"/>
          </a:xfrm>
        </p:spPr>
        <p:txBody>
          <a:bodyPr/>
          <a:lstStyle/>
          <a:p>
            <a:pPr eaLnBrk="1" hangingPunct="1"/>
            <a:r>
              <a:rPr lang="en-US" sz="2800" dirty="0" smtClean="0"/>
              <a:t>Student Responsibility for Payment of Educational Services Financial Agreement</a:t>
            </a:r>
          </a:p>
        </p:txBody>
      </p:sp>
      <p:sp>
        <p:nvSpPr>
          <p:cNvPr id="11267" name="Rectangle 3"/>
          <p:cNvSpPr>
            <a:spLocks noGrp="1" noChangeArrowheads="1"/>
          </p:cNvSpPr>
          <p:nvPr>
            <p:ph type="subTitle" idx="1"/>
          </p:nvPr>
        </p:nvSpPr>
        <p:spPr>
          <a:xfrm>
            <a:off x="533400" y="1981200"/>
            <a:ext cx="8153400" cy="4114800"/>
          </a:xfrm>
        </p:spPr>
        <p:txBody>
          <a:bodyPr/>
          <a:lstStyle/>
          <a:p>
            <a:pPr algn="l" eaLnBrk="1" hangingPunct="1">
              <a:buFontTx/>
              <a:buChar char="•"/>
            </a:pPr>
            <a:r>
              <a:rPr lang="en-US" sz="2200" dirty="0" smtClean="0"/>
              <a:t>Agreement details the financial responsibility that students accept upon registration.</a:t>
            </a:r>
          </a:p>
          <a:p>
            <a:pPr algn="l" eaLnBrk="1" hangingPunct="1"/>
            <a:endParaRPr lang="en-US" sz="2200" dirty="0" smtClean="0"/>
          </a:p>
          <a:p>
            <a:pPr algn="l" eaLnBrk="1" hangingPunct="1">
              <a:buFontTx/>
              <a:buChar char="•"/>
            </a:pPr>
            <a:r>
              <a:rPr lang="en-US" sz="2200" dirty="0" smtClean="0"/>
              <a:t>Available on </a:t>
            </a:r>
            <a:r>
              <a:rPr lang="en-US" sz="2200" dirty="0" err="1" smtClean="0"/>
              <a:t>CougarNet</a:t>
            </a:r>
            <a:r>
              <a:rPr lang="en-US" sz="2200" dirty="0" smtClean="0"/>
              <a:t> under “Student” and “Registration”</a:t>
            </a:r>
          </a:p>
          <a:p>
            <a:pPr algn="l" eaLnBrk="1" hangingPunct="1"/>
            <a:endParaRPr lang="en-US" sz="2200" dirty="0" smtClean="0"/>
          </a:p>
          <a:p>
            <a:pPr algn="l" eaLnBrk="1" hangingPunct="1">
              <a:buFontTx/>
              <a:buChar char="•"/>
            </a:pPr>
            <a:r>
              <a:rPr lang="en-US" sz="2200" dirty="0" smtClean="0"/>
              <a:t>Agreement </a:t>
            </a:r>
            <a:r>
              <a:rPr lang="en-US" sz="2200" b="1" dirty="0" smtClean="0"/>
              <a:t>MUST</a:t>
            </a:r>
            <a:r>
              <a:rPr lang="en-US" sz="2200" dirty="0" smtClean="0"/>
              <a:t> be accepted online </a:t>
            </a:r>
            <a:r>
              <a:rPr lang="en-US" sz="2200" u="sng" dirty="0" smtClean="0"/>
              <a:t>each semester</a:t>
            </a:r>
            <a:r>
              <a:rPr lang="en-US" sz="2200" dirty="0" smtClean="0"/>
              <a:t> before registering.</a:t>
            </a:r>
          </a:p>
          <a:p>
            <a:pPr algn="l" eaLnBrk="1" hangingPunct="1"/>
            <a:endParaRPr lang="en-US" sz="2200" dirty="0" smtClean="0"/>
          </a:p>
          <a:p>
            <a:pPr algn="l" eaLnBrk="1" hangingPunct="1">
              <a:buFontTx/>
              <a:buChar char="•"/>
            </a:pPr>
            <a:r>
              <a:rPr lang="en-US" sz="2200" dirty="0" smtClean="0"/>
              <a:t>Students are not relieved of their financial responsibility unless they officially withdraw from classes within the published deadlines for refunding of tuition and fees.</a:t>
            </a:r>
          </a:p>
          <a:p>
            <a:pPr algn="l" eaLnBrk="1" hangingPunct="1"/>
            <a:endParaRPr lang="en-US" sz="2400" dirty="0" smtClean="0"/>
          </a:p>
        </p:txBody>
      </p:sp>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5225" y="352425"/>
            <a:ext cx="1908175"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15150" y="6097588"/>
            <a:ext cx="16891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3"/>
          <p:cNvSpPr txBox="1">
            <a:spLocks noChangeArrowheads="1"/>
          </p:cNvSpPr>
          <p:nvPr/>
        </p:nvSpPr>
        <p:spPr bwMode="auto">
          <a:xfrm rot="16200000">
            <a:off x="5776913" y="496887"/>
            <a:ext cx="641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t>2012</a:t>
            </a:r>
          </a:p>
        </p:txBody>
      </p:sp>
      <p:sp>
        <p:nvSpPr>
          <p:cNvPr id="7" name="TextBox 14"/>
          <p:cNvSpPr txBox="1">
            <a:spLocks noChangeArrowheads="1"/>
          </p:cNvSpPr>
          <p:nvPr/>
        </p:nvSpPr>
        <p:spPr bwMode="auto">
          <a:xfrm>
            <a:off x="381000" y="6172200"/>
            <a:ext cx="20573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err="1"/>
              <a:t>siue.edu</a:t>
            </a:r>
            <a:r>
              <a:rPr lang="en-US" sz="1800" dirty="0" smtClean="0"/>
              <a:t>/bursar</a:t>
            </a:r>
            <a:endParaRPr lang="en-US" sz="1800"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910"/>
    </mc:Choice>
    <mc:Fallback xmlns="">
      <p:transition spd="slow" advTm="40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609600" y="762000"/>
            <a:ext cx="7772400" cy="1295400"/>
          </a:xfrm>
        </p:spPr>
        <p:txBody>
          <a:bodyPr/>
          <a:lstStyle/>
          <a:p>
            <a:pPr eaLnBrk="1" hangingPunct="1"/>
            <a:r>
              <a:rPr lang="en-US" sz="2800" dirty="0" smtClean="0"/>
              <a:t>Family Educational Rights &amp; Privacy Act</a:t>
            </a:r>
            <a:br>
              <a:rPr lang="en-US" sz="2800" dirty="0" smtClean="0"/>
            </a:br>
            <a:r>
              <a:rPr lang="en-US" sz="2800" dirty="0" smtClean="0"/>
              <a:t>FERPA</a:t>
            </a:r>
          </a:p>
        </p:txBody>
      </p:sp>
      <p:sp>
        <p:nvSpPr>
          <p:cNvPr id="10243" name="Rectangle 3"/>
          <p:cNvSpPr>
            <a:spLocks noGrp="1" noChangeArrowheads="1"/>
          </p:cNvSpPr>
          <p:nvPr>
            <p:ph type="subTitle" idx="1"/>
          </p:nvPr>
        </p:nvSpPr>
        <p:spPr>
          <a:xfrm>
            <a:off x="381000" y="1905000"/>
            <a:ext cx="8610600" cy="3581400"/>
          </a:xfrm>
        </p:spPr>
        <p:txBody>
          <a:bodyPr/>
          <a:lstStyle/>
          <a:p>
            <a:pPr algn="l" eaLnBrk="1" hangingPunct="1">
              <a:lnSpc>
                <a:spcPct val="80000"/>
              </a:lnSpc>
              <a:buFontTx/>
              <a:buChar char="•"/>
            </a:pPr>
            <a:r>
              <a:rPr lang="en-US" sz="2000" dirty="0" smtClean="0"/>
              <a:t>Protects student educational records such as academic progress and financial data</a:t>
            </a:r>
          </a:p>
          <a:p>
            <a:pPr algn="l" eaLnBrk="1" hangingPunct="1">
              <a:buFontTx/>
              <a:buChar char="•"/>
            </a:pPr>
            <a:r>
              <a:rPr lang="en-US" sz="2000" dirty="0" smtClean="0"/>
              <a:t>Students “own” their educational records and such data may not be disclosed without the student’s consent</a:t>
            </a:r>
          </a:p>
          <a:p>
            <a:pPr algn="l" eaLnBrk="1" hangingPunct="1">
              <a:lnSpc>
                <a:spcPct val="150000"/>
              </a:lnSpc>
              <a:buFontTx/>
              <a:buChar char="•"/>
            </a:pPr>
            <a:r>
              <a:rPr lang="en-US" sz="2000" dirty="0" smtClean="0"/>
              <a:t>This includes parents!</a:t>
            </a:r>
          </a:p>
          <a:p>
            <a:pPr algn="l" eaLnBrk="1" hangingPunct="1">
              <a:lnSpc>
                <a:spcPct val="150000"/>
              </a:lnSpc>
              <a:buFontTx/>
              <a:buChar char="•"/>
            </a:pPr>
            <a:r>
              <a:rPr lang="en-US" sz="2000" u="sng" dirty="0" smtClean="0"/>
              <a:t>Authorization</a:t>
            </a:r>
            <a:r>
              <a:rPr lang="en-US" sz="2000" dirty="0" smtClean="0"/>
              <a:t> form provides consent</a:t>
            </a:r>
          </a:p>
          <a:p>
            <a:pPr lvl="1" algn="l" eaLnBrk="1" hangingPunct="1">
              <a:lnSpc>
                <a:spcPct val="80000"/>
              </a:lnSpc>
              <a:buFont typeface="Arial" charset="0"/>
              <a:buChar char="•"/>
            </a:pPr>
            <a:r>
              <a:rPr lang="en-US" sz="2000" dirty="0" smtClean="0"/>
              <a:t>For Billing and Financial Aid Information </a:t>
            </a:r>
          </a:p>
          <a:p>
            <a:pPr lvl="1" algn="l" eaLnBrk="1" hangingPunct="1">
              <a:lnSpc>
                <a:spcPct val="80000"/>
              </a:lnSpc>
              <a:buFont typeface="Arial" charset="0"/>
              <a:buChar char="•"/>
            </a:pPr>
            <a:r>
              <a:rPr lang="en-US" sz="2000" dirty="0" smtClean="0"/>
              <a:t>Notarized signature of student or witnessed by Bursar’s Office employee (must use </a:t>
            </a:r>
            <a:r>
              <a:rPr lang="en-US" sz="2000" dirty="0" err="1" smtClean="0"/>
              <a:t>SIU</a:t>
            </a:r>
            <a:r>
              <a:rPr lang="en-US" sz="2000" dirty="0" err="1" smtClean="0">
                <a:solidFill>
                  <a:srgbClr val="FF0000"/>
                </a:solidFill>
              </a:rPr>
              <a:t>e</a:t>
            </a:r>
            <a:r>
              <a:rPr lang="en-US" sz="2000" dirty="0" smtClean="0">
                <a:solidFill>
                  <a:srgbClr val="FF0000"/>
                </a:solidFill>
              </a:rPr>
              <a:t> </a:t>
            </a:r>
            <a:r>
              <a:rPr lang="en-US" sz="2000" dirty="0" smtClean="0"/>
              <a:t>form that can be downloaded from the Bursar website)</a:t>
            </a:r>
          </a:p>
          <a:p>
            <a:pPr lvl="1" algn="l" eaLnBrk="1" hangingPunct="1">
              <a:lnSpc>
                <a:spcPct val="80000"/>
              </a:lnSpc>
              <a:buFont typeface="Arial" charset="0"/>
              <a:buChar char="•"/>
            </a:pPr>
            <a:r>
              <a:rPr lang="en-US" sz="2000" dirty="0" smtClean="0"/>
              <a:t>Password protected*</a:t>
            </a:r>
          </a:p>
          <a:p>
            <a:pPr lvl="1" algn="l" eaLnBrk="1" hangingPunct="1">
              <a:lnSpc>
                <a:spcPct val="80000"/>
              </a:lnSpc>
              <a:buFont typeface="Arial" charset="0"/>
              <a:buChar char="•"/>
            </a:pPr>
            <a:r>
              <a:rPr lang="en-US" sz="2000" dirty="0" smtClean="0"/>
              <a:t>Form available in student packet</a:t>
            </a:r>
          </a:p>
          <a:p>
            <a:pPr algn="l" eaLnBrk="1" hangingPunct="1">
              <a:lnSpc>
                <a:spcPct val="80000"/>
              </a:lnSpc>
            </a:pPr>
            <a:endParaRPr lang="en-US" sz="1200" dirty="0" smtClean="0"/>
          </a:p>
          <a:p>
            <a:pPr algn="l" eaLnBrk="1" hangingPunct="1">
              <a:lnSpc>
                <a:spcPct val="80000"/>
              </a:lnSpc>
            </a:pPr>
            <a:r>
              <a:rPr lang="en-US" sz="1200" dirty="0" smtClean="0"/>
              <a:t>*Please note, the password assigned on the Authorization form is used to verify the 3</a:t>
            </a:r>
            <a:r>
              <a:rPr lang="en-US" sz="1200" baseline="30000" dirty="0" smtClean="0"/>
              <a:t>rd</a:t>
            </a:r>
            <a:r>
              <a:rPr lang="en-US" sz="1200" dirty="0" smtClean="0"/>
              <a:t> party’s identity to discuss matters over the phone or through email.  This password is separate from the </a:t>
            </a:r>
            <a:r>
              <a:rPr lang="en-US" sz="1200" dirty="0" err="1" smtClean="0"/>
              <a:t>eBill</a:t>
            </a:r>
            <a:r>
              <a:rPr lang="en-US" sz="1200" dirty="0" smtClean="0"/>
              <a:t> login password.</a:t>
            </a:r>
          </a:p>
          <a:p>
            <a:pPr algn="l" eaLnBrk="1" hangingPunct="1"/>
            <a:endParaRPr lang="en-US" sz="2400" dirty="0" smtClean="0"/>
          </a:p>
        </p:txBody>
      </p:sp>
      <p:pic>
        <p:nvPicPr>
          <p:cNvPr id="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5225" y="352425"/>
            <a:ext cx="1908175"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3"/>
          <p:cNvSpPr txBox="1">
            <a:spLocks noChangeArrowheads="1"/>
          </p:cNvSpPr>
          <p:nvPr/>
        </p:nvSpPr>
        <p:spPr bwMode="auto">
          <a:xfrm rot="16200000">
            <a:off x="5776913" y="496887"/>
            <a:ext cx="641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t>2012</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2581"/>
    </mc:Choice>
    <mc:Fallback xmlns="">
      <p:transition spd="slow" advTm="72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10243">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762000" y="609600"/>
            <a:ext cx="7772400" cy="1447800"/>
          </a:xfrm>
        </p:spPr>
        <p:txBody>
          <a:bodyPr/>
          <a:lstStyle/>
          <a:p>
            <a:pPr eaLnBrk="1" hangingPunct="1"/>
            <a:r>
              <a:rPr lang="en-US" dirty="0" smtClean="0"/>
              <a:t>How do I get my bill?</a:t>
            </a:r>
          </a:p>
        </p:txBody>
      </p:sp>
      <p:sp>
        <p:nvSpPr>
          <p:cNvPr id="5123" name="Rectangle 3"/>
          <p:cNvSpPr>
            <a:spLocks noGrp="1" noChangeArrowheads="1"/>
          </p:cNvSpPr>
          <p:nvPr>
            <p:ph type="subTitle" idx="1"/>
          </p:nvPr>
        </p:nvSpPr>
        <p:spPr>
          <a:xfrm>
            <a:off x="457200" y="1676400"/>
            <a:ext cx="8153400" cy="4419600"/>
          </a:xfrm>
        </p:spPr>
        <p:txBody>
          <a:bodyPr/>
          <a:lstStyle/>
          <a:p>
            <a:pPr algn="l" eaLnBrk="1" hangingPunct="1">
              <a:lnSpc>
                <a:spcPct val="90000"/>
              </a:lnSpc>
            </a:pPr>
            <a:r>
              <a:rPr lang="en-US" sz="2800" dirty="0" smtClean="0">
                <a:solidFill>
                  <a:srgbClr val="FF0000"/>
                </a:solidFill>
              </a:rPr>
              <a:t> 	</a:t>
            </a:r>
            <a:r>
              <a:rPr lang="en-US" sz="2800" dirty="0" smtClean="0"/>
              <a:t>sends an “</a:t>
            </a:r>
            <a:r>
              <a:rPr lang="en-US" sz="2800" dirty="0" err="1" smtClean="0"/>
              <a:t>eBill</a:t>
            </a:r>
            <a:r>
              <a:rPr lang="en-US" sz="2800" dirty="0" smtClean="0"/>
              <a:t>”, or an email notification that:</a:t>
            </a:r>
          </a:p>
          <a:p>
            <a:pPr algn="l" eaLnBrk="1" hangingPunct="1">
              <a:lnSpc>
                <a:spcPct val="90000"/>
              </a:lnSpc>
            </a:pPr>
            <a:endParaRPr lang="en-US" sz="800" dirty="0" smtClean="0"/>
          </a:p>
          <a:p>
            <a:pPr marL="971550" lvl="1" indent="-514350" algn="l" eaLnBrk="1" hangingPunct="1">
              <a:lnSpc>
                <a:spcPct val="90000"/>
              </a:lnSpc>
              <a:buFont typeface="+mj-lt"/>
              <a:buAutoNum type="arabicPeriod"/>
            </a:pPr>
            <a:r>
              <a:rPr lang="en-US" sz="2400" dirty="0" smtClean="0"/>
              <a:t>Tells you the payment due date</a:t>
            </a:r>
          </a:p>
          <a:p>
            <a:pPr marL="228600" indent="-228600" algn="l" eaLnBrk="1" hangingPunct="1">
              <a:lnSpc>
                <a:spcPct val="90000"/>
              </a:lnSpc>
              <a:buFont typeface="+mj-lt"/>
              <a:buAutoNum type="arabicPeriod"/>
            </a:pPr>
            <a:endParaRPr lang="en-US" sz="800" dirty="0" smtClean="0"/>
          </a:p>
          <a:p>
            <a:pPr marL="971550" lvl="1" indent="-514350" algn="l" eaLnBrk="1" hangingPunct="1">
              <a:lnSpc>
                <a:spcPct val="90000"/>
              </a:lnSpc>
            </a:pPr>
            <a:r>
              <a:rPr lang="en-US" sz="2400" dirty="0" smtClean="0"/>
              <a:t>2.	Prompts you to view updated bill at </a:t>
            </a:r>
            <a:r>
              <a:rPr lang="en-US" sz="2400" dirty="0" smtClean="0">
                <a:hlinkClick r:id="rId5"/>
              </a:rPr>
              <a:t>www.siue.edu/paymybill</a:t>
            </a:r>
            <a:r>
              <a:rPr lang="en-US" sz="2400" dirty="0" smtClean="0"/>
              <a:t> or on </a:t>
            </a:r>
            <a:r>
              <a:rPr lang="en-US" sz="2400" dirty="0" err="1" smtClean="0"/>
              <a:t>CougarNet</a:t>
            </a:r>
            <a:endParaRPr lang="en-US" sz="2400" dirty="0" smtClean="0"/>
          </a:p>
          <a:p>
            <a:pPr algn="l" eaLnBrk="1" hangingPunct="1">
              <a:lnSpc>
                <a:spcPct val="90000"/>
              </a:lnSpc>
            </a:pPr>
            <a:endParaRPr lang="en-US" sz="800" dirty="0" smtClean="0"/>
          </a:p>
          <a:p>
            <a:pPr algn="l" eaLnBrk="1" hangingPunct="1">
              <a:lnSpc>
                <a:spcPct val="90000"/>
              </a:lnSpc>
            </a:pPr>
            <a:r>
              <a:rPr lang="en-US" sz="2800" dirty="0" smtClean="0"/>
              <a:t>Students can authorize parents or other third parties to receive the same </a:t>
            </a:r>
            <a:r>
              <a:rPr lang="en-US" sz="2800" dirty="0" err="1" smtClean="0"/>
              <a:t>eBill</a:t>
            </a:r>
            <a:r>
              <a:rPr lang="en-US" sz="2800" dirty="0" smtClean="0"/>
              <a:t> notification</a:t>
            </a:r>
          </a:p>
          <a:p>
            <a:pPr lvl="1" algn="l" eaLnBrk="1" hangingPunct="1">
              <a:lnSpc>
                <a:spcPct val="90000"/>
              </a:lnSpc>
              <a:buFont typeface="Arial" charset="0"/>
              <a:buChar char="•"/>
            </a:pPr>
            <a:r>
              <a:rPr lang="en-US" sz="2400" dirty="0" smtClean="0"/>
              <a:t>Authorization instructions included in your student packet</a:t>
            </a:r>
          </a:p>
          <a:p>
            <a:pPr lvl="1" algn="l" eaLnBrk="1" hangingPunct="1">
              <a:lnSpc>
                <a:spcPct val="90000"/>
              </a:lnSpc>
              <a:buFont typeface="Arial" charset="0"/>
              <a:buChar char="•"/>
            </a:pPr>
            <a:r>
              <a:rPr lang="en-US" sz="2400" b="1" dirty="0" smtClean="0"/>
              <a:t>Tip</a:t>
            </a:r>
            <a:r>
              <a:rPr lang="en-US" sz="2400" dirty="0" smtClean="0"/>
              <a:t> – for your convenience, make this password a simple one to remember.</a:t>
            </a:r>
          </a:p>
          <a:p>
            <a:pPr algn="l" eaLnBrk="1" hangingPunct="1"/>
            <a:endParaRPr lang="en-US" sz="2800" dirty="0" smtClean="0"/>
          </a:p>
        </p:txBody>
      </p:sp>
      <p:pic>
        <p:nvPicPr>
          <p:cNvPr id="1026" name="Picture 2" descr="C:\Documents and Settings\dsparks\Local Settings\Temporary Internet Files\Content.IE5\F9WC2R41\MC900442128[1].png"/>
          <p:cNvPicPr>
            <a:picLocks noChangeAspect="1" noChangeArrowheads="1"/>
          </p:cNvPicPr>
          <p:nvPr/>
        </p:nvPicPr>
        <p:blipFill>
          <a:blip r:embed="rId6" cstate="print"/>
          <a:srcRect/>
          <a:stretch>
            <a:fillRect/>
          </a:stretch>
        </p:blipFill>
        <p:spPr bwMode="auto">
          <a:xfrm>
            <a:off x="152400" y="5181600"/>
            <a:ext cx="638175" cy="638175"/>
          </a:xfrm>
          <a:prstGeom prst="rect">
            <a:avLst/>
          </a:prstGeom>
          <a:noFill/>
        </p:spPr>
      </p:pic>
      <p:pic>
        <p:nvPicPr>
          <p:cNvPr id="5"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5225" y="352425"/>
            <a:ext cx="1908175"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15150" y="6097588"/>
            <a:ext cx="16891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3"/>
          <p:cNvSpPr txBox="1">
            <a:spLocks noChangeArrowheads="1"/>
          </p:cNvSpPr>
          <p:nvPr/>
        </p:nvSpPr>
        <p:spPr bwMode="auto">
          <a:xfrm rot="16200000">
            <a:off x="5776913" y="496887"/>
            <a:ext cx="641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t>2012</a:t>
            </a:r>
          </a:p>
        </p:txBody>
      </p:sp>
      <p:sp>
        <p:nvSpPr>
          <p:cNvPr id="8" name="TextBox 14"/>
          <p:cNvSpPr txBox="1">
            <a:spLocks noChangeArrowheads="1"/>
          </p:cNvSpPr>
          <p:nvPr/>
        </p:nvSpPr>
        <p:spPr bwMode="auto">
          <a:xfrm>
            <a:off x="381000" y="6172200"/>
            <a:ext cx="20573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err="1"/>
              <a:t>siue.edu</a:t>
            </a:r>
            <a:r>
              <a:rPr lang="en-US" sz="1800" dirty="0" smtClean="0"/>
              <a:t>/bursar</a:t>
            </a:r>
            <a:endParaRPr lang="en-US" sz="1800" dirty="0"/>
          </a:p>
        </p:txBody>
      </p:sp>
      <p:pic>
        <p:nvPicPr>
          <p:cNvPr id="9"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1752600"/>
            <a:ext cx="107755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9752"/>
    </mc:Choice>
    <mc:Fallback xmlns="">
      <p:transition spd="slow" advTm="49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nodeType="clickEffect">
                                  <p:stCondLst>
                                    <p:cond delay="0"/>
                                  </p:stCondLst>
                                  <p:childTnLst>
                                    <p:set>
                                      <p:cBhvr>
                                        <p:cTn id="10" dur="1" fill="hold">
                                          <p:stCondLst>
                                            <p:cond delay="0"/>
                                          </p:stCondLst>
                                        </p:cTn>
                                        <p:tgtEl>
                                          <p:spTgt spid="5123">
                                            <p:txEl>
                                              <p:pRg st="2" end="2"/>
                                            </p:txEl>
                                          </p:spTgt>
                                        </p:tgtEl>
                                        <p:attrNameLst>
                                          <p:attrName>style.visibility</p:attrName>
                                        </p:attrNameLst>
                                      </p:cBhvr>
                                      <p:to>
                                        <p:strVal val="visible"/>
                                      </p:to>
                                    </p:set>
                                    <p:anim calcmode="lin" valueType="num">
                                      <p:cBhvr>
                                        <p:cTn id="11" dur="1000" fill="hold"/>
                                        <p:tgtEl>
                                          <p:spTgt spid="5123">
                                            <p:txEl>
                                              <p:pRg st="2" end="2"/>
                                            </p:txEl>
                                          </p:spTgt>
                                        </p:tgtEl>
                                        <p:attrNameLst>
                                          <p:attrName>ppt_w</p:attrName>
                                        </p:attrNameLst>
                                      </p:cBhvr>
                                      <p:tavLst>
                                        <p:tav tm="0">
                                          <p:val>
                                            <p:fltVal val="0"/>
                                          </p:val>
                                        </p:tav>
                                        <p:tav tm="100000">
                                          <p:val>
                                            <p:strVal val="#ppt_w"/>
                                          </p:val>
                                        </p:tav>
                                      </p:tavLst>
                                    </p:anim>
                                    <p:anim calcmode="lin" valueType="num">
                                      <p:cBhvr>
                                        <p:cTn id="12" dur="1000" fill="hold"/>
                                        <p:tgtEl>
                                          <p:spTgt spid="5123">
                                            <p:txEl>
                                              <p:pRg st="2" end="2"/>
                                            </p:txEl>
                                          </p:spTgt>
                                        </p:tgtEl>
                                        <p:attrNameLst>
                                          <p:attrName>ppt_h</p:attrName>
                                        </p:attrNameLst>
                                      </p:cBhvr>
                                      <p:tavLst>
                                        <p:tav tm="0">
                                          <p:val>
                                            <p:fltVal val="0"/>
                                          </p:val>
                                        </p:tav>
                                        <p:tav tm="100000">
                                          <p:val>
                                            <p:strVal val="#ppt_h"/>
                                          </p:val>
                                        </p:tav>
                                      </p:tavLst>
                                    </p:anim>
                                    <p:anim calcmode="lin" valueType="num">
                                      <p:cBhvr>
                                        <p:cTn id="13" dur="1000" fill="hold"/>
                                        <p:tgtEl>
                                          <p:spTgt spid="512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512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nodeType="clickEffect">
                                  <p:stCondLst>
                                    <p:cond delay="0"/>
                                  </p:stCondLst>
                                  <p:childTnLst>
                                    <p:set>
                                      <p:cBhvr>
                                        <p:cTn id="18" dur="1" fill="hold">
                                          <p:stCondLst>
                                            <p:cond delay="0"/>
                                          </p:stCondLst>
                                        </p:cTn>
                                        <p:tgtEl>
                                          <p:spTgt spid="5123">
                                            <p:txEl>
                                              <p:pRg st="4" end="4"/>
                                            </p:txEl>
                                          </p:spTgt>
                                        </p:tgtEl>
                                        <p:attrNameLst>
                                          <p:attrName>style.visibility</p:attrName>
                                        </p:attrNameLst>
                                      </p:cBhvr>
                                      <p:to>
                                        <p:strVal val="visible"/>
                                      </p:to>
                                    </p:set>
                                    <p:anim calcmode="lin" valueType="num">
                                      <p:cBhvr>
                                        <p:cTn id="19" dur="1000" fill="hold"/>
                                        <p:tgtEl>
                                          <p:spTgt spid="5123">
                                            <p:txEl>
                                              <p:pRg st="4" end="4"/>
                                            </p:txEl>
                                          </p:spTgt>
                                        </p:tgtEl>
                                        <p:attrNameLst>
                                          <p:attrName>ppt_w</p:attrName>
                                        </p:attrNameLst>
                                      </p:cBhvr>
                                      <p:tavLst>
                                        <p:tav tm="0">
                                          <p:val>
                                            <p:fltVal val="0"/>
                                          </p:val>
                                        </p:tav>
                                        <p:tav tm="100000">
                                          <p:val>
                                            <p:strVal val="#ppt_w"/>
                                          </p:val>
                                        </p:tav>
                                      </p:tavLst>
                                    </p:anim>
                                    <p:anim calcmode="lin" valueType="num">
                                      <p:cBhvr>
                                        <p:cTn id="20" dur="1000" fill="hold"/>
                                        <p:tgtEl>
                                          <p:spTgt spid="5123">
                                            <p:txEl>
                                              <p:pRg st="4" end="4"/>
                                            </p:txEl>
                                          </p:spTgt>
                                        </p:tgtEl>
                                        <p:attrNameLst>
                                          <p:attrName>ppt_h</p:attrName>
                                        </p:attrNameLst>
                                      </p:cBhvr>
                                      <p:tavLst>
                                        <p:tav tm="0">
                                          <p:val>
                                            <p:fltVal val="0"/>
                                          </p:val>
                                        </p:tav>
                                        <p:tav tm="100000">
                                          <p:val>
                                            <p:strVal val="#ppt_h"/>
                                          </p:val>
                                        </p:tav>
                                      </p:tavLst>
                                    </p:anim>
                                    <p:anim calcmode="lin" valueType="num">
                                      <p:cBhvr>
                                        <p:cTn id="21" dur="1000" fill="hold"/>
                                        <p:tgtEl>
                                          <p:spTgt spid="512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5123">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123">
                                            <p:txEl>
                                              <p:pRg st="6" end="6"/>
                                            </p:txEl>
                                          </p:spTgt>
                                        </p:tgtEl>
                                        <p:attrNameLst>
                                          <p:attrName>style.visibility</p:attrName>
                                        </p:attrNameLst>
                                      </p:cBhvr>
                                      <p:to>
                                        <p:strVal val="visible"/>
                                      </p:to>
                                    </p:set>
                                    <p:anim calcmode="lin" valueType="num">
                                      <p:cBhvr additive="base">
                                        <p:cTn id="27" dur="1000" fill="hold"/>
                                        <p:tgtEl>
                                          <p:spTgt spid="5123">
                                            <p:txEl>
                                              <p:pRg st="6" end="6"/>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5123">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123">
                                            <p:txEl>
                                              <p:pRg st="7" end="7"/>
                                            </p:txEl>
                                          </p:spTgt>
                                        </p:tgtEl>
                                        <p:attrNameLst>
                                          <p:attrName>style.visibility</p:attrName>
                                        </p:attrNameLst>
                                      </p:cBhvr>
                                      <p:to>
                                        <p:strVal val="visible"/>
                                      </p:to>
                                    </p:set>
                                    <p:anim calcmode="lin" valueType="num">
                                      <p:cBhvr additive="base">
                                        <p:cTn id="31" dur="1000" fill="hold"/>
                                        <p:tgtEl>
                                          <p:spTgt spid="5123">
                                            <p:txEl>
                                              <p:pRg st="7" end="7"/>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5123">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123">
                                            <p:txEl>
                                              <p:pRg st="8" end="8"/>
                                            </p:txEl>
                                          </p:spTgt>
                                        </p:tgtEl>
                                        <p:attrNameLst>
                                          <p:attrName>style.visibility</p:attrName>
                                        </p:attrNameLst>
                                      </p:cBhvr>
                                      <p:to>
                                        <p:strVal val="visible"/>
                                      </p:to>
                                    </p:set>
                                    <p:anim calcmode="lin" valueType="num">
                                      <p:cBhvr additive="base">
                                        <p:cTn id="35" dur="1000" fill="hold"/>
                                        <p:tgtEl>
                                          <p:spTgt spid="5123">
                                            <p:txEl>
                                              <p:pRg st="8" end="8"/>
                                            </p:txEl>
                                          </p:spTgt>
                                        </p:tgtEl>
                                        <p:attrNameLst>
                                          <p:attrName>ppt_x</p:attrName>
                                        </p:attrNameLst>
                                      </p:cBhvr>
                                      <p:tavLst>
                                        <p:tav tm="0">
                                          <p:val>
                                            <p:strVal val="#ppt_x"/>
                                          </p:val>
                                        </p:tav>
                                        <p:tav tm="100000">
                                          <p:val>
                                            <p:strVal val="#ppt_x"/>
                                          </p:val>
                                        </p:tav>
                                      </p:tavLst>
                                    </p:anim>
                                    <p:anim calcmode="lin" valueType="num">
                                      <p:cBhvr additive="base">
                                        <p:cTn id="36" dur="1000" fill="hold"/>
                                        <p:tgtEl>
                                          <p:spTgt spid="5123">
                                            <p:txEl>
                                              <p:pRg st="8" end="8"/>
                                            </p:txEl>
                                          </p:spTgt>
                                        </p:tgtEl>
                                        <p:attrNameLst>
                                          <p:attrName>ppt_y</p:attrName>
                                        </p:attrNameLst>
                                      </p:cBhvr>
                                      <p:tavLst>
                                        <p:tav tm="0">
                                          <p:val>
                                            <p:strVal val="1+#ppt_h/2"/>
                                          </p:val>
                                        </p:tav>
                                        <p:tav tm="100000">
                                          <p:val>
                                            <p:strVal val="#ppt_y"/>
                                          </p:val>
                                        </p:tav>
                                      </p:tavLst>
                                    </p:anim>
                                  </p:childTnLst>
                                </p:cTn>
                              </p:par>
                            </p:childTnLst>
                          </p:cTn>
                        </p:par>
                        <p:par>
                          <p:cTn id="37" fill="hold">
                            <p:stCondLst>
                              <p:cond delay="1000"/>
                            </p:stCondLst>
                            <p:childTnLst>
                              <p:par>
                                <p:cTn id="38" presetID="26" presetClass="entr" presetSubtype="0" fill="hold" nodeType="afterEffect">
                                  <p:stCondLst>
                                    <p:cond delay="0"/>
                                  </p:stCondLst>
                                  <p:childTnLst>
                                    <p:set>
                                      <p:cBhvr>
                                        <p:cTn id="39" dur="1" fill="hold">
                                          <p:stCondLst>
                                            <p:cond delay="0"/>
                                          </p:stCondLst>
                                        </p:cTn>
                                        <p:tgtEl>
                                          <p:spTgt spid="1026"/>
                                        </p:tgtEl>
                                        <p:attrNameLst>
                                          <p:attrName>style.visibility</p:attrName>
                                        </p:attrNameLst>
                                      </p:cBhvr>
                                      <p:to>
                                        <p:strVal val="visible"/>
                                      </p:to>
                                    </p:set>
                                    <p:animEffect transition="in" filter="wipe(down)">
                                      <p:cBhvr>
                                        <p:cTn id="40" dur="580">
                                          <p:stCondLst>
                                            <p:cond delay="0"/>
                                          </p:stCondLst>
                                        </p:cTn>
                                        <p:tgtEl>
                                          <p:spTgt spid="1026"/>
                                        </p:tgtEl>
                                      </p:cBhvr>
                                    </p:animEffect>
                                    <p:anim calcmode="lin" valueType="num">
                                      <p:cBhvr>
                                        <p:cTn id="41"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46" dur="26">
                                          <p:stCondLst>
                                            <p:cond delay="650"/>
                                          </p:stCondLst>
                                        </p:cTn>
                                        <p:tgtEl>
                                          <p:spTgt spid="1026"/>
                                        </p:tgtEl>
                                      </p:cBhvr>
                                      <p:to x="100000" y="60000"/>
                                    </p:animScale>
                                    <p:animScale>
                                      <p:cBhvr>
                                        <p:cTn id="47" dur="166" decel="50000">
                                          <p:stCondLst>
                                            <p:cond delay="676"/>
                                          </p:stCondLst>
                                        </p:cTn>
                                        <p:tgtEl>
                                          <p:spTgt spid="1026"/>
                                        </p:tgtEl>
                                      </p:cBhvr>
                                      <p:to x="100000" y="100000"/>
                                    </p:animScale>
                                    <p:animScale>
                                      <p:cBhvr>
                                        <p:cTn id="48" dur="26">
                                          <p:stCondLst>
                                            <p:cond delay="1312"/>
                                          </p:stCondLst>
                                        </p:cTn>
                                        <p:tgtEl>
                                          <p:spTgt spid="1026"/>
                                        </p:tgtEl>
                                      </p:cBhvr>
                                      <p:to x="100000" y="80000"/>
                                    </p:animScale>
                                    <p:animScale>
                                      <p:cBhvr>
                                        <p:cTn id="49" dur="166" decel="50000">
                                          <p:stCondLst>
                                            <p:cond delay="1338"/>
                                          </p:stCondLst>
                                        </p:cTn>
                                        <p:tgtEl>
                                          <p:spTgt spid="1026"/>
                                        </p:tgtEl>
                                      </p:cBhvr>
                                      <p:to x="100000" y="100000"/>
                                    </p:animScale>
                                    <p:animScale>
                                      <p:cBhvr>
                                        <p:cTn id="50" dur="26">
                                          <p:stCondLst>
                                            <p:cond delay="1642"/>
                                          </p:stCondLst>
                                        </p:cTn>
                                        <p:tgtEl>
                                          <p:spTgt spid="1026"/>
                                        </p:tgtEl>
                                      </p:cBhvr>
                                      <p:to x="100000" y="90000"/>
                                    </p:animScale>
                                    <p:animScale>
                                      <p:cBhvr>
                                        <p:cTn id="51" dur="166" decel="50000">
                                          <p:stCondLst>
                                            <p:cond delay="1668"/>
                                          </p:stCondLst>
                                        </p:cTn>
                                        <p:tgtEl>
                                          <p:spTgt spid="1026"/>
                                        </p:tgtEl>
                                      </p:cBhvr>
                                      <p:to x="100000" y="100000"/>
                                    </p:animScale>
                                    <p:animScale>
                                      <p:cBhvr>
                                        <p:cTn id="52" dur="26">
                                          <p:stCondLst>
                                            <p:cond delay="1808"/>
                                          </p:stCondLst>
                                        </p:cTn>
                                        <p:tgtEl>
                                          <p:spTgt spid="1026"/>
                                        </p:tgtEl>
                                      </p:cBhvr>
                                      <p:to x="100000" y="95000"/>
                                    </p:animScale>
                                    <p:animScale>
                                      <p:cBhvr>
                                        <p:cTn id="53" dur="166" decel="50000">
                                          <p:stCondLst>
                                            <p:cond delay="1834"/>
                                          </p:stCondLst>
                                        </p:cTn>
                                        <p:tgtEl>
                                          <p:spTgt spid="10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4"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685800" y="533400"/>
            <a:ext cx="7772400" cy="1447800"/>
          </a:xfrm>
        </p:spPr>
        <p:txBody>
          <a:bodyPr/>
          <a:lstStyle/>
          <a:p>
            <a:pPr eaLnBrk="1" hangingPunct="1"/>
            <a:r>
              <a:rPr lang="en-US" sz="3600" dirty="0" smtClean="0"/>
              <a:t>Financial Clearance</a:t>
            </a:r>
          </a:p>
        </p:txBody>
      </p:sp>
      <p:sp>
        <p:nvSpPr>
          <p:cNvPr id="2051" name="Rectangle 3"/>
          <p:cNvSpPr>
            <a:spLocks noGrp="1" noChangeArrowheads="1"/>
          </p:cNvSpPr>
          <p:nvPr>
            <p:ph type="subTitle" idx="1"/>
          </p:nvPr>
        </p:nvSpPr>
        <p:spPr>
          <a:xfrm>
            <a:off x="762000" y="1828800"/>
            <a:ext cx="7696200" cy="3886200"/>
          </a:xfrm>
        </p:spPr>
        <p:txBody>
          <a:bodyPr/>
          <a:lstStyle/>
          <a:p>
            <a:pPr algn="l" eaLnBrk="1" hangingPunct="1">
              <a:buFont typeface="Arial" pitchFamily="34" charset="0"/>
              <a:buChar char="•"/>
              <a:defRPr/>
            </a:pPr>
            <a:r>
              <a:rPr lang="en-US" sz="2000" dirty="0" smtClean="0"/>
              <a:t>Students are financially cleared once they have paid their charges in full </a:t>
            </a:r>
            <a:r>
              <a:rPr lang="en-US" sz="2000" u="sng" dirty="0" smtClean="0"/>
              <a:t>or</a:t>
            </a:r>
            <a:r>
              <a:rPr lang="en-US" sz="2000" dirty="0" smtClean="0"/>
              <a:t> have paid their first installment payment.</a:t>
            </a:r>
          </a:p>
          <a:p>
            <a:pPr algn="l" eaLnBrk="1" hangingPunct="1">
              <a:defRPr/>
            </a:pPr>
            <a:endParaRPr lang="en-US" sz="1050" dirty="0" smtClean="0"/>
          </a:p>
          <a:p>
            <a:pPr algn="l" eaLnBrk="1" hangingPunct="1">
              <a:lnSpc>
                <a:spcPct val="90000"/>
              </a:lnSpc>
              <a:buFont typeface="Arial" pitchFamily="34" charset="0"/>
              <a:buChar char="•"/>
              <a:defRPr/>
            </a:pPr>
            <a:r>
              <a:rPr lang="en-US" sz="2000" dirty="0" smtClean="0"/>
              <a:t>All charges from a previous semester must be paid in full to be financially cleared.</a:t>
            </a:r>
          </a:p>
          <a:p>
            <a:pPr algn="l" eaLnBrk="1" hangingPunct="1">
              <a:lnSpc>
                <a:spcPct val="90000"/>
              </a:lnSpc>
              <a:defRPr/>
            </a:pPr>
            <a:endParaRPr lang="en-US" sz="1050" dirty="0" smtClean="0"/>
          </a:p>
          <a:p>
            <a:pPr algn="l" eaLnBrk="1" hangingPunct="1">
              <a:lnSpc>
                <a:spcPct val="90000"/>
              </a:lnSpc>
              <a:buFont typeface="Arial" pitchFamily="34" charset="0"/>
              <a:buChar char="•"/>
              <a:defRPr/>
            </a:pPr>
            <a:r>
              <a:rPr lang="en-US" sz="2000" dirty="0" smtClean="0"/>
              <a:t>Access to University services including classroom attendance, Blackboard, housing, meal plan, library, computer labs, fitness center and </a:t>
            </a:r>
            <a:r>
              <a:rPr lang="en-US" sz="2000" u="sng" dirty="0" smtClean="0"/>
              <a:t>Student Job Finder </a:t>
            </a:r>
            <a:r>
              <a:rPr lang="en-US" sz="2000" dirty="0" smtClean="0"/>
              <a:t>are provided to students once they are financially cleared for the semester. </a:t>
            </a:r>
          </a:p>
          <a:p>
            <a:pPr algn="l" eaLnBrk="1" hangingPunct="1">
              <a:lnSpc>
                <a:spcPct val="90000"/>
              </a:lnSpc>
              <a:buFont typeface="Arial" pitchFamily="34" charset="0"/>
              <a:buChar char="•"/>
              <a:defRPr/>
            </a:pPr>
            <a:endParaRPr lang="en-US" sz="2000" dirty="0" smtClean="0"/>
          </a:p>
          <a:p>
            <a:pPr algn="l" eaLnBrk="1" hangingPunct="1">
              <a:lnSpc>
                <a:spcPct val="90000"/>
              </a:lnSpc>
              <a:buFont typeface="Arial" pitchFamily="34" charset="0"/>
              <a:buChar char="•"/>
              <a:defRPr/>
            </a:pPr>
            <a:r>
              <a:rPr lang="en-US" sz="2000" dirty="0" smtClean="0"/>
              <a:t>How does Financial Aid affect my bill and financial clearance?</a:t>
            </a:r>
          </a:p>
          <a:p>
            <a:pPr lvl="1" algn="l" eaLnBrk="1" hangingPunct="1">
              <a:lnSpc>
                <a:spcPct val="90000"/>
              </a:lnSpc>
              <a:buFont typeface="Arial" pitchFamily="34" charset="0"/>
              <a:buChar char="•"/>
              <a:defRPr/>
            </a:pPr>
            <a:r>
              <a:rPr lang="en-US" sz="1600" dirty="0" smtClean="0"/>
              <a:t>Financial aid pays current semester charges </a:t>
            </a:r>
          </a:p>
          <a:p>
            <a:pPr lvl="1" algn="l" eaLnBrk="1" hangingPunct="1">
              <a:lnSpc>
                <a:spcPct val="90000"/>
              </a:lnSpc>
              <a:buFont typeface="Arial" pitchFamily="34" charset="0"/>
              <a:buChar char="•"/>
              <a:defRPr/>
            </a:pPr>
            <a:r>
              <a:rPr lang="en-US" sz="1600" dirty="0" smtClean="0"/>
              <a:t>Unless Financial Aid covers entire balance, a payment will be required by the first installment due date</a:t>
            </a:r>
          </a:p>
          <a:p>
            <a:pPr lvl="1" algn="l" eaLnBrk="1" hangingPunct="1">
              <a:lnSpc>
                <a:spcPct val="90000"/>
              </a:lnSpc>
              <a:buFont typeface="Arial" pitchFamily="34" charset="0"/>
              <a:buChar char="•"/>
              <a:defRPr/>
            </a:pPr>
            <a:endParaRPr lang="en-US" sz="1600" dirty="0" smtClean="0"/>
          </a:p>
        </p:txBody>
      </p:sp>
      <p:pic>
        <p:nvPicPr>
          <p:cNvPr id="2050" name="Picture 2" descr="C:\Documents and Settings\dsparks\Local Settings\Temporary Internet Files\Content.IE5\8FOKBU58\MC900431529[1].png"/>
          <p:cNvPicPr>
            <a:picLocks noChangeAspect="1" noChangeArrowheads="1"/>
          </p:cNvPicPr>
          <p:nvPr/>
        </p:nvPicPr>
        <p:blipFill>
          <a:blip r:embed="rId5" cstate="print"/>
          <a:srcRect/>
          <a:stretch>
            <a:fillRect/>
          </a:stretch>
        </p:blipFill>
        <p:spPr bwMode="auto">
          <a:xfrm>
            <a:off x="152400" y="5105400"/>
            <a:ext cx="838057" cy="838057"/>
          </a:xfrm>
          <a:prstGeom prst="rect">
            <a:avLst/>
          </a:prstGeom>
          <a:noFill/>
        </p:spPr>
      </p:pic>
      <p:pic>
        <p:nvPicPr>
          <p:cNvPr id="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5225" y="352425"/>
            <a:ext cx="1908175"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15150" y="6097588"/>
            <a:ext cx="16891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3"/>
          <p:cNvSpPr txBox="1">
            <a:spLocks noChangeArrowheads="1"/>
          </p:cNvSpPr>
          <p:nvPr/>
        </p:nvSpPr>
        <p:spPr bwMode="auto">
          <a:xfrm rot="16200000">
            <a:off x="5776913" y="496887"/>
            <a:ext cx="641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t>2012</a:t>
            </a:r>
          </a:p>
        </p:txBody>
      </p:sp>
      <p:sp>
        <p:nvSpPr>
          <p:cNvPr id="8" name="TextBox 14"/>
          <p:cNvSpPr txBox="1">
            <a:spLocks noChangeArrowheads="1"/>
          </p:cNvSpPr>
          <p:nvPr/>
        </p:nvSpPr>
        <p:spPr bwMode="auto">
          <a:xfrm>
            <a:off x="381000" y="6172200"/>
            <a:ext cx="20573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err="1"/>
              <a:t>siue.edu</a:t>
            </a:r>
            <a:r>
              <a:rPr lang="en-US" sz="1800" dirty="0" smtClean="0"/>
              <a:t>/bursar</a:t>
            </a:r>
            <a:endParaRPr lang="en-US" sz="1800" dirty="0"/>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0728"/>
    </mc:Choice>
    <mc:Fallback xmlns="">
      <p:transition spd="slow" advTm="50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051">
                                            <p:txEl>
                                              <p:pRg st="0" end="0"/>
                                            </p:txEl>
                                          </p:spTgt>
                                        </p:tgtEl>
                                        <p:attrNameLst>
                                          <p:attrName>style.visibility</p:attrName>
                                        </p:attrNameLst>
                                      </p:cBhvr>
                                      <p:to>
                                        <p:strVal val="visible"/>
                                      </p:to>
                                    </p:set>
                                    <p:animEffect transition="in" filter="dissolve">
                                      <p:cBhvr>
                                        <p:cTn id="11" dur="500"/>
                                        <p:tgtEl>
                                          <p:spTgt spid="205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2051">
                                            <p:txEl>
                                              <p:pRg st="2" end="2"/>
                                            </p:txEl>
                                          </p:spTgt>
                                        </p:tgtEl>
                                        <p:attrNameLst>
                                          <p:attrName>style.visibility</p:attrName>
                                        </p:attrNameLst>
                                      </p:cBhvr>
                                      <p:to>
                                        <p:strVal val="visible"/>
                                      </p:to>
                                    </p:set>
                                    <p:animEffect transition="in" filter="dissolve">
                                      <p:cBhvr>
                                        <p:cTn id="16" dur="500"/>
                                        <p:tgtEl>
                                          <p:spTgt spid="2051">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051">
                                            <p:txEl>
                                              <p:pRg st="4" end="4"/>
                                            </p:txEl>
                                          </p:spTgt>
                                        </p:tgtEl>
                                        <p:attrNameLst>
                                          <p:attrName>style.visibility</p:attrName>
                                        </p:attrNameLst>
                                      </p:cBhvr>
                                      <p:to>
                                        <p:strVal val="visible"/>
                                      </p:to>
                                    </p:set>
                                    <p:animEffect transition="in" filter="dissolve">
                                      <p:cBhvr>
                                        <p:cTn id="21" dur="500"/>
                                        <p:tgtEl>
                                          <p:spTgt spid="2051">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2051">
                                            <p:txEl>
                                              <p:pRg st="6" end="6"/>
                                            </p:txEl>
                                          </p:spTgt>
                                        </p:tgtEl>
                                        <p:attrNameLst>
                                          <p:attrName>style.visibility</p:attrName>
                                        </p:attrNameLst>
                                      </p:cBhvr>
                                      <p:to>
                                        <p:strVal val="visible"/>
                                      </p:to>
                                    </p:set>
                                    <p:animEffect transition="in" filter="dissolve">
                                      <p:cBhvr>
                                        <p:cTn id="26" dur="500"/>
                                        <p:tgtEl>
                                          <p:spTgt spid="2051">
                                            <p:txEl>
                                              <p:pRg st="6" end="6"/>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2051">
                                            <p:txEl>
                                              <p:pRg st="7" end="7"/>
                                            </p:txEl>
                                          </p:spTgt>
                                        </p:tgtEl>
                                        <p:attrNameLst>
                                          <p:attrName>style.visibility</p:attrName>
                                        </p:attrNameLst>
                                      </p:cBhvr>
                                      <p:to>
                                        <p:strVal val="visible"/>
                                      </p:to>
                                    </p:set>
                                    <p:animEffect transition="in" filter="dissolve">
                                      <p:cBhvr>
                                        <p:cTn id="29" dur="500"/>
                                        <p:tgtEl>
                                          <p:spTgt spid="2051">
                                            <p:txEl>
                                              <p:pRg st="7" end="7"/>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2051">
                                            <p:txEl>
                                              <p:pRg st="8" end="8"/>
                                            </p:txEl>
                                          </p:spTgt>
                                        </p:tgtEl>
                                        <p:attrNameLst>
                                          <p:attrName>style.visibility</p:attrName>
                                        </p:attrNameLst>
                                      </p:cBhvr>
                                      <p:to>
                                        <p:strVal val="visible"/>
                                      </p:to>
                                    </p:set>
                                    <p:animEffect transition="in" filter="dissolve">
                                      <p:cBhvr>
                                        <p:cTn id="32" dur="500"/>
                                        <p:tgtEl>
                                          <p:spTgt spid="2051">
                                            <p:txEl>
                                              <p:pRg st="8" end="8"/>
                                            </p:txEl>
                                          </p:spTgt>
                                        </p:tgtEl>
                                      </p:cBhvr>
                                    </p:animEffect>
                                  </p:childTnLst>
                                </p:cTn>
                              </p:par>
                            </p:childTnLst>
                          </p:cTn>
                        </p:par>
                        <p:par>
                          <p:cTn id="33" fill="hold">
                            <p:stCondLst>
                              <p:cond delay="500"/>
                            </p:stCondLst>
                            <p:childTnLst>
                              <p:par>
                                <p:cTn id="34" presetID="26" presetClass="entr" presetSubtype="0" fill="hold" nodeType="afterEffect">
                                  <p:stCondLst>
                                    <p:cond delay="0"/>
                                  </p:stCondLst>
                                  <p:childTnLst>
                                    <p:set>
                                      <p:cBhvr>
                                        <p:cTn id="35" dur="1" fill="hold">
                                          <p:stCondLst>
                                            <p:cond delay="0"/>
                                          </p:stCondLst>
                                        </p:cTn>
                                        <p:tgtEl>
                                          <p:spTgt spid="2050"/>
                                        </p:tgtEl>
                                        <p:attrNameLst>
                                          <p:attrName>style.visibility</p:attrName>
                                        </p:attrNameLst>
                                      </p:cBhvr>
                                      <p:to>
                                        <p:strVal val="visible"/>
                                      </p:to>
                                    </p:set>
                                    <p:animEffect transition="in" filter="wipe(down)">
                                      <p:cBhvr>
                                        <p:cTn id="36" dur="580">
                                          <p:stCondLst>
                                            <p:cond delay="0"/>
                                          </p:stCondLst>
                                        </p:cTn>
                                        <p:tgtEl>
                                          <p:spTgt spid="2050"/>
                                        </p:tgtEl>
                                      </p:cBhvr>
                                    </p:animEffect>
                                    <p:anim calcmode="lin" valueType="num">
                                      <p:cBhvr>
                                        <p:cTn id="37"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42" dur="26">
                                          <p:stCondLst>
                                            <p:cond delay="650"/>
                                          </p:stCondLst>
                                        </p:cTn>
                                        <p:tgtEl>
                                          <p:spTgt spid="2050"/>
                                        </p:tgtEl>
                                      </p:cBhvr>
                                      <p:to x="100000" y="60000"/>
                                    </p:animScale>
                                    <p:animScale>
                                      <p:cBhvr>
                                        <p:cTn id="43" dur="166" decel="50000">
                                          <p:stCondLst>
                                            <p:cond delay="676"/>
                                          </p:stCondLst>
                                        </p:cTn>
                                        <p:tgtEl>
                                          <p:spTgt spid="2050"/>
                                        </p:tgtEl>
                                      </p:cBhvr>
                                      <p:to x="100000" y="100000"/>
                                    </p:animScale>
                                    <p:animScale>
                                      <p:cBhvr>
                                        <p:cTn id="44" dur="26">
                                          <p:stCondLst>
                                            <p:cond delay="1312"/>
                                          </p:stCondLst>
                                        </p:cTn>
                                        <p:tgtEl>
                                          <p:spTgt spid="2050"/>
                                        </p:tgtEl>
                                      </p:cBhvr>
                                      <p:to x="100000" y="80000"/>
                                    </p:animScale>
                                    <p:animScale>
                                      <p:cBhvr>
                                        <p:cTn id="45" dur="166" decel="50000">
                                          <p:stCondLst>
                                            <p:cond delay="1338"/>
                                          </p:stCondLst>
                                        </p:cTn>
                                        <p:tgtEl>
                                          <p:spTgt spid="2050"/>
                                        </p:tgtEl>
                                      </p:cBhvr>
                                      <p:to x="100000" y="100000"/>
                                    </p:animScale>
                                    <p:animScale>
                                      <p:cBhvr>
                                        <p:cTn id="46" dur="26">
                                          <p:stCondLst>
                                            <p:cond delay="1642"/>
                                          </p:stCondLst>
                                        </p:cTn>
                                        <p:tgtEl>
                                          <p:spTgt spid="2050"/>
                                        </p:tgtEl>
                                      </p:cBhvr>
                                      <p:to x="100000" y="90000"/>
                                    </p:animScale>
                                    <p:animScale>
                                      <p:cBhvr>
                                        <p:cTn id="47" dur="166" decel="50000">
                                          <p:stCondLst>
                                            <p:cond delay="1668"/>
                                          </p:stCondLst>
                                        </p:cTn>
                                        <p:tgtEl>
                                          <p:spTgt spid="2050"/>
                                        </p:tgtEl>
                                      </p:cBhvr>
                                      <p:to x="100000" y="100000"/>
                                    </p:animScale>
                                    <p:animScale>
                                      <p:cBhvr>
                                        <p:cTn id="48" dur="26">
                                          <p:stCondLst>
                                            <p:cond delay="1808"/>
                                          </p:stCondLst>
                                        </p:cTn>
                                        <p:tgtEl>
                                          <p:spTgt spid="2050"/>
                                        </p:tgtEl>
                                      </p:cBhvr>
                                      <p:to x="100000" y="95000"/>
                                    </p:animScale>
                                    <p:animScale>
                                      <p:cBhvr>
                                        <p:cTn id="49" dur="166" decel="50000">
                                          <p:stCondLst>
                                            <p:cond delay="1834"/>
                                          </p:stCondLst>
                                        </p:cTn>
                                        <p:tgtEl>
                                          <p:spTgt spid="20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0"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609600" y="971550"/>
            <a:ext cx="7772400" cy="762000"/>
          </a:xfrm>
        </p:spPr>
        <p:txBody>
          <a:bodyPr/>
          <a:lstStyle/>
          <a:p>
            <a:pPr eaLnBrk="1" hangingPunct="1"/>
            <a:r>
              <a:rPr lang="en-US" sz="3800" dirty="0" smtClean="0"/>
              <a:t>How do I make my payment?</a:t>
            </a:r>
          </a:p>
        </p:txBody>
      </p:sp>
      <p:sp>
        <p:nvSpPr>
          <p:cNvPr id="9222" name="Rectangle 3"/>
          <p:cNvSpPr>
            <a:spLocks noGrp="1" noChangeArrowheads="1"/>
          </p:cNvSpPr>
          <p:nvPr>
            <p:ph type="subTitle" idx="1"/>
          </p:nvPr>
        </p:nvSpPr>
        <p:spPr>
          <a:xfrm>
            <a:off x="152400" y="4624281"/>
            <a:ext cx="8839200" cy="1928919"/>
          </a:xfrm>
        </p:spPr>
        <p:txBody>
          <a:bodyPr/>
          <a:lstStyle/>
          <a:p>
            <a:pPr algn="l" eaLnBrk="1" hangingPunct="1">
              <a:buFontTx/>
              <a:buChar char="•"/>
            </a:pPr>
            <a:r>
              <a:rPr lang="en-US" sz="1600" dirty="0" smtClean="0"/>
              <a:t>Cash – In person only</a:t>
            </a:r>
          </a:p>
          <a:p>
            <a:pPr marL="0" lvl="1" algn="l" eaLnBrk="1" hangingPunct="1">
              <a:lnSpc>
                <a:spcPct val="150000"/>
              </a:lnSpc>
              <a:buFontTx/>
              <a:buChar char="•"/>
            </a:pPr>
            <a:r>
              <a:rPr lang="en-US" sz="1600" dirty="0" smtClean="0"/>
              <a:t>Paper Check -  In person, by mail, or night drop </a:t>
            </a:r>
          </a:p>
          <a:p>
            <a:pPr lvl="1" algn="l" eaLnBrk="1" hangingPunct="1">
              <a:lnSpc>
                <a:spcPct val="90000"/>
              </a:lnSpc>
            </a:pPr>
            <a:r>
              <a:rPr lang="en-US" sz="1600" dirty="0" smtClean="0"/>
              <a:t>If paying by mail, </a:t>
            </a:r>
          </a:p>
          <a:p>
            <a:pPr lvl="2" algn="l" eaLnBrk="1" hangingPunct="1">
              <a:buFontTx/>
              <a:buChar char="•"/>
            </a:pPr>
            <a:r>
              <a:rPr lang="en-US" sz="1600" dirty="0" smtClean="0"/>
              <a:t>Please allow sufficient time to meet payment due date.  We suggest that you mail your payment at least 7 days in advance.</a:t>
            </a:r>
          </a:p>
          <a:p>
            <a:pPr lvl="2" algn="l" eaLnBrk="1" hangingPunct="1">
              <a:buFontTx/>
              <a:buChar char="•"/>
            </a:pPr>
            <a:r>
              <a:rPr lang="en-US" sz="1600" dirty="0" smtClean="0"/>
              <a:t>Please write the student’s ID number (begins with 800…) on check</a:t>
            </a:r>
          </a:p>
          <a:p>
            <a:pPr eaLnBrk="1" hangingPunct="1">
              <a:lnSpc>
                <a:spcPct val="90000"/>
              </a:lnSpc>
              <a:buFont typeface="Wingdings" pitchFamily="2" charset="2"/>
              <a:buNone/>
            </a:pPr>
            <a:endParaRPr lang="en-US" sz="2800" dirty="0" smtClean="0"/>
          </a:p>
        </p:txBody>
      </p:sp>
      <p:sp>
        <p:nvSpPr>
          <p:cNvPr id="2" name="TextBox 1"/>
          <p:cNvSpPr txBox="1"/>
          <p:nvPr/>
        </p:nvSpPr>
        <p:spPr>
          <a:xfrm>
            <a:off x="228600" y="1676400"/>
            <a:ext cx="6324600" cy="3154710"/>
          </a:xfrm>
          <a:prstGeom prst="rect">
            <a:avLst/>
          </a:prstGeom>
          <a:noFill/>
        </p:spPr>
        <p:txBody>
          <a:bodyPr wrap="square" rtlCol="0">
            <a:spAutoFit/>
          </a:bodyPr>
          <a:lstStyle/>
          <a:p>
            <a:pPr>
              <a:lnSpc>
                <a:spcPct val="150000"/>
              </a:lnSpc>
              <a:buFontTx/>
              <a:buChar char="•"/>
            </a:pPr>
            <a:r>
              <a:rPr lang="en-US" sz="1600" dirty="0"/>
              <a:t>Pay your bill online at </a:t>
            </a:r>
            <a:r>
              <a:rPr lang="en-US" sz="1600" dirty="0">
                <a:hlinkClick r:id="rId6"/>
              </a:rPr>
              <a:t>www.siue.edu/paymybill</a:t>
            </a:r>
            <a:r>
              <a:rPr lang="en-US" sz="1600" dirty="0"/>
              <a:t> - Online payments must be completed </a:t>
            </a:r>
            <a:r>
              <a:rPr lang="en-US" sz="1600" b="1" dirty="0"/>
              <a:t>before</a:t>
            </a:r>
            <a:r>
              <a:rPr lang="en-US" sz="1600" dirty="0"/>
              <a:t> 4:30pm CST on the payment due date</a:t>
            </a:r>
          </a:p>
          <a:p>
            <a:pPr lvl="1">
              <a:lnSpc>
                <a:spcPct val="150000"/>
              </a:lnSpc>
              <a:buFontTx/>
              <a:buChar char="•"/>
            </a:pPr>
            <a:r>
              <a:rPr lang="en-US" sz="1600" dirty="0"/>
              <a:t>Pay by </a:t>
            </a:r>
            <a:r>
              <a:rPr lang="en-US" sz="1600" dirty="0" err="1"/>
              <a:t>eCheck</a:t>
            </a:r>
            <a:r>
              <a:rPr lang="en-US" sz="1600" dirty="0"/>
              <a:t> by entering you bank routing number and your account number </a:t>
            </a:r>
            <a:r>
              <a:rPr lang="en-US" sz="1400" dirty="0"/>
              <a:t>(no service fee) – do not use “bill pay” from your bank unless you allow ten days before due date</a:t>
            </a:r>
          </a:p>
          <a:p>
            <a:pPr lvl="1">
              <a:lnSpc>
                <a:spcPct val="150000"/>
              </a:lnSpc>
              <a:buFontTx/>
              <a:buChar char="•"/>
            </a:pPr>
            <a:r>
              <a:rPr lang="en-US" sz="1600" dirty="0"/>
              <a:t>Pay by Credit Card (MasterCard, Discover, American Express)</a:t>
            </a:r>
          </a:p>
          <a:p>
            <a:pPr lvl="2">
              <a:buFont typeface="Arial" charset="0"/>
              <a:buChar char="•"/>
            </a:pPr>
            <a:r>
              <a:rPr lang="en-US" sz="1400" dirty="0"/>
              <a:t>A service fee of 2.75% will be added to the payment amount</a:t>
            </a:r>
          </a:p>
          <a:p>
            <a:pPr lvl="2">
              <a:buFont typeface="Arial" charset="0"/>
              <a:buChar char="•"/>
            </a:pPr>
            <a:r>
              <a:rPr lang="en-US" sz="1400" dirty="0" smtClean="0"/>
              <a:t>Credit cards are </a:t>
            </a:r>
            <a:r>
              <a:rPr lang="en-US" sz="1400" b="1" dirty="0" smtClean="0"/>
              <a:t>NOT</a:t>
            </a:r>
            <a:r>
              <a:rPr lang="en-US" sz="1400" dirty="0" smtClean="0"/>
              <a:t> accepted in person at the Bursar’s Office</a:t>
            </a:r>
            <a:endParaRPr lang="en-US" sz="1600" dirty="0"/>
          </a:p>
        </p:txBody>
      </p:sp>
      <p:pic>
        <p:nvPicPr>
          <p:cNvPr id="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05600" y="2438400"/>
            <a:ext cx="2119313" cy="128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http://t1.gstatic.com/images?q=tbn:ANd9GcQ2KpOoo-NFRH8ydspeI5YJ_44EZwMPQu3qEFFUvr4ZpxH70mWQkQ">
            <a:hlinkClick r:id="rId8"/>
          </p:cNvPr>
          <p:cNvPicPr/>
          <p:nvPr/>
        </p:nvPicPr>
        <p:blipFill>
          <a:blip r:embed="rId9" cstate="print"/>
          <a:srcRect l="24554" t="13725" r="2679" b="17647"/>
          <a:stretch>
            <a:fillRect/>
          </a:stretch>
        </p:blipFill>
        <p:spPr bwMode="auto">
          <a:xfrm>
            <a:off x="6781800" y="3886200"/>
            <a:ext cx="1856740" cy="398145"/>
          </a:xfrm>
          <a:prstGeom prst="rect">
            <a:avLst/>
          </a:prstGeom>
          <a:noFill/>
          <a:ln w="9525">
            <a:noFill/>
            <a:miter lim="800000"/>
            <a:headEnd/>
            <a:tailEnd/>
          </a:ln>
        </p:spPr>
      </p:pic>
      <p:pic>
        <p:nvPicPr>
          <p:cNvPr id="7"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45225" y="352425"/>
            <a:ext cx="1908175"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3"/>
          <p:cNvSpPr txBox="1">
            <a:spLocks noChangeArrowheads="1"/>
          </p:cNvSpPr>
          <p:nvPr/>
        </p:nvSpPr>
        <p:spPr bwMode="auto">
          <a:xfrm rot="16200000">
            <a:off x="5776913" y="496887"/>
            <a:ext cx="641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t>2012</a:t>
            </a:r>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2931"/>
    </mc:Choice>
    <mc:Fallback xmlns="">
      <p:transition spd="slow" advTm="82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strips(downLeft)">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strips(downLeft)">
                                      <p:cBhvr>
                                        <p:cTn id="16" dur="500"/>
                                        <p:tgtEl>
                                          <p:spTgt spid="2">
                                            <p:txEl>
                                              <p:pRg st="1" end="1"/>
                                            </p:txEl>
                                          </p:spTgt>
                                        </p:tgtEl>
                                      </p:cBhvr>
                                    </p:animEffec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strips(downLeft)">
                                      <p:cBhvr>
                                        <p:cTn id="23" dur="500"/>
                                        <p:tgtEl>
                                          <p:spTgt spid="2">
                                            <p:txEl>
                                              <p:pRg st="2" end="2"/>
                                            </p:txEl>
                                          </p:spTgt>
                                        </p:tgtEl>
                                      </p:cBhvr>
                                    </p:animEffect>
                                  </p:childTnLst>
                                </p:cTn>
                              </p:par>
                              <p:par>
                                <p:cTn id="24" presetID="18" presetClass="entr" presetSubtype="12" fill="hold" nodeType="with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strips(downLeft)">
                                      <p:cBhvr>
                                        <p:cTn id="26" dur="500"/>
                                        <p:tgtEl>
                                          <p:spTgt spid="2">
                                            <p:txEl>
                                              <p:pRg st="3" end="3"/>
                                            </p:txEl>
                                          </p:spTgt>
                                        </p:tgtEl>
                                      </p:cBhvr>
                                    </p:animEffect>
                                  </p:childTnLst>
                                </p:cTn>
                              </p:par>
                              <p:par>
                                <p:cTn id="27" presetID="18" presetClass="entr" presetSubtype="12" fill="hold" nodeType="with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strips(downLeft)">
                                      <p:cBhvr>
                                        <p:cTn id="29" dur="500"/>
                                        <p:tgtEl>
                                          <p:spTgt spid="2">
                                            <p:txEl>
                                              <p:pRg st="4" end="4"/>
                                            </p:txEl>
                                          </p:spTgt>
                                        </p:tgtEl>
                                      </p:cBhvr>
                                    </p:animEffect>
                                  </p:childTnLst>
                                </p:cTn>
                              </p:par>
                              <p:par>
                                <p:cTn id="30" presetID="1"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nodeType="clickEffect">
                                  <p:stCondLst>
                                    <p:cond delay="0"/>
                                  </p:stCondLst>
                                  <p:childTnLst>
                                    <p:set>
                                      <p:cBhvr>
                                        <p:cTn id="35" dur="1" fill="hold">
                                          <p:stCondLst>
                                            <p:cond delay="0"/>
                                          </p:stCondLst>
                                        </p:cTn>
                                        <p:tgtEl>
                                          <p:spTgt spid="9222">
                                            <p:txEl>
                                              <p:pRg st="0" end="0"/>
                                            </p:txEl>
                                          </p:spTgt>
                                        </p:tgtEl>
                                        <p:attrNameLst>
                                          <p:attrName>style.visibility</p:attrName>
                                        </p:attrNameLst>
                                      </p:cBhvr>
                                      <p:to>
                                        <p:strVal val="visible"/>
                                      </p:to>
                                    </p:set>
                                    <p:animEffect transition="in" filter="strips(downLeft)">
                                      <p:cBhvr>
                                        <p:cTn id="36" dur="500"/>
                                        <p:tgtEl>
                                          <p:spTgt spid="922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12" fill="hold" nodeType="clickEffect">
                                  <p:stCondLst>
                                    <p:cond delay="0"/>
                                  </p:stCondLst>
                                  <p:childTnLst>
                                    <p:set>
                                      <p:cBhvr>
                                        <p:cTn id="40" dur="1" fill="hold">
                                          <p:stCondLst>
                                            <p:cond delay="0"/>
                                          </p:stCondLst>
                                        </p:cTn>
                                        <p:tgtEl>
                                          <p:spTgt spid="9222">
                                            <p:txEl>
                                              <p:pRg st="1" end="1"/>
                                            </p:txEl>
                                          </p:spTgt>
                                        </p:tgtEl>
                                        <p:attrNameLst>
                                          <p:attrName>style.visibility</p:attrName>
                                        </p:attrNameLst>
                                      </p:cBhvr>
                                      <p:to>
                                        <p:strVal val="visible"/>
                                      </p:to>
                                    </p:set>
                                    <p:animEffect transition="in" filter="strips(downLeft)">
                                      <p:cBhvr>
                                        <p:cTn id="41" dur="500"/>
                                        <p:tgtEl>
                                          <p:spTgt spid="9222">
                                            <p:txEl>
                                              <p:pRg st="1" end="1"/>
                                            </p:txEl>
                                          </p:spTgt>
                                        </p:tgtEl>
                                      </p:cBhvr>
                                    </p:animEffect>
                                  </p:childTnLst>
                                </p:cTn>
                              </p:par>
                              <p:par>
                                <p:cTn id="42" presetID="18" presetClass="entr" presetSubtype="12" fill="hold" nodeType="withEffect">
                                  <p:stCondLst>
                                    <p:cond delay="0"/>
                                  </p:stCondLst>
                                  <p:childTnLst>
                                    <p:set>
                                      <p:cBhvr>
                                        <p:cTn id="43" dur="1" fill="hold">
                                          <p:stCondLst>
                                            <p:cond delay="0"/>
                                          </p:stCondLst>
                                        </p:cTn>
                                        <p:tgtEl>
                                          <p:spTgt spid="9222">
                                            <p:txEl>
                                              <p:pRg st="2" end="2"/>
                                            </p:txEl>
                                          </p:spTgt>
                                        </p:tgtEl>
                                        <p:attrNameLst>
                                          <p:attrName>style.visibility</p:attrName>
                                        </p:attrNameLst>
                                      </p:cBhvr>
                                      <p:to>
                                        <p:strVal val="visible"/>
                                      </p:to>
                                    </p:set>
                                    <p:animEffect transition="in" filter="strips(downLeft)">
                                      <p:cBhvr>
                                        <p:cTn id="44" dur="500"/>
                                        <p:tgtEl>
                                          <p:spTgt spid="9222">
                                            <p:txEl>
                                              <p:pRg st="2" end="2"/>
                                            </p:txEl>
                                          </p:spTgt>
                                        </p:tgtEl>
                                      </p:cBhvr>
                                    </p:animEffect>
                                  </p:childTnLst>
                                </p:cTn>
                              </p:par>
                              <p:par>
                                <p:cTn id="45" presetID="18" presetClass="entr" presetSubtype="12" fill="hold" nodeType="withEffect">
                                  <p:stCondLst>
                                    <p:cond delay="0"/>
                                  </p:stCondLst>
                                  <p:childTnLst>
                                    <p:set>
                                      <p:cBhvr>
                                        <p:cTn id="46" dur="1" fill="hold">
                                          <p:stCondLst>
                                            <p:cond delay="0"/>
                                          </p:stCondLst>
                                        </p:cTn>
                                        <p:tgtEl>
                                          <p:spTgt spid="9222">
                                            <p:txEl>
                                              <p:pRg st="3" end="3"/>
                                            </p:txEl>
                                          </p:spTgt>
                                        </p:tgtEl>
                                        <p:attrNameLst>
                                          <p:attrName>style.visibility</p:attrName>
                                        </p:attrNameLst>
                                      </p:cBhvr>
                                      <p:to>
                                        <p:strVal val="visible"/>
                                      </p:to>
                                    </p:set>
                                    <p:animEffect transition="in" filter="strips(downLeft)">
                                      <p:cBhvr>
                                        <p:cTn id="47" dur="500"/>
                                        <p:tgtEl>
                                          <p:spTgt spid="9222">
                                            <p:txEl>
                                              <p:pRg st="3" end="3"/>
                                            </p:txEl>
                                          </p:spTgt>
                                        </p:tgtEl>
                                      </p:cBhvr>
                                    </p:animEffect>
                                  </p:childTnLst>
                                </p:cTn>
                              </p:par>
                              <p:par>
                                <p:cTn id="48" presetID="18" presetClass="entr" presetSubtype="12" fill="hold" nodeType="withEffect">
                                  <p:stCondLst>
                                    <p:cond delay="0"/>
                                  </p:stCondLst>
                                  <p:childTnLst>
                                    <p:set>
                                      <p:cBhvr>
                                        <p:cTn id="49" dur="1" fill="hold">
                                          <p:stCondLst>
                                            <p:cond delay="0"/>
                                          </p:stCondLst>
                                        </p:cTn>
                                        <p:tgtEl>
                                          <p:spTgt spid="9222">
                                            <p:txEl>
                                              <p:pRg st="4" end="4"/>
                                            </p:txEl>
                                          </p:spTgt>
                                        </p:tgtEl>
                                        <p:attrNameLst>
                                          <p:attrName>style.visibility</p:attrName>
                                        </p:attrNameLst>
                                      </p:cBhvr>
                                      <p:to>
                                        <p:strVal val="visible"/>
                                      </p:to>
                                    </p:set>
                                    <p:animEffect transition="in" filter="strips(downLeft)">
                                      <p:cBhvr>
                                        <p:cTn id="50" dur="500"/>
                                        <p:tgtEl>
                                          <p:spTgt spid="92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85800" y="762000"/>
            <a:ext cx="7772400" cy="1143000"/>
          </a:xfrm>
        </p:spPr>
        <p:txBody>
          <a:bodyPr/>
          <a:lstStyle/>
          <a:p>
            <a:pPr eaLnBrk="1" hangingPunct="1"/>
            <a:r>
              <a:rPr lang="en-US" sz="3600" dirty="0" smtClean="0"/>
              <a:t>Installment Payment Plan</a:t>
            </a:r>
          </a:p>
        </p:txBody>
      </p:sp>
      <p:sp>
        <p:nvSpPr>
          <p:cNvPr id="7171" name="Rectangle 3"/>
          <p:cNvSpPr>
            <a:spLocks noGrp="1" noChangeArrowheads="1"/>
          </p:cNvSpPr>
          <p:nvPr>
            <p:ph type="subTitle" idx="1"/>
          </p:nvPr>
        </p:nvSpPr>
        <p:spPr>
          <a:xfrm>
            <a:off x="381000" y="1828800"/>
            <a:ext cx="8077200" cy="4267200"/>
          </a:xfrm>
        </p:spPr>
        <p:txBody>
          <a:bodyPr/>
          <a:lstStyle/>
          <a:p>
            <a:pPr algn="l" eaLnBrk="1" hangingPunct="1">
              <a:buFontTx/>
              <a:buChar char="•"/>
            </a:pPr>
            <a:r>
              <a:rPr lang="en-US" sz="1800" dirty="0" smtClean="0"/>
              <a:t>Automatic enrollment if student account is not paid in full by first payment due date</a:t>
            </a:r>
          </a:p>
          <a:p>
            <a:pPr lvl="1" algn="l" eaLnBrk="1" hangingPunct="1">
              <a:lnSpc>
                <a:spcPct val="150000"/>
              </a:lnSpc>
              <a:buFontTx/>
              <a:buChar char="•"/>
            </a:pPr>
            <a:r>
              <a:rPr lang="en-US" sz="1800" dirty="0" smtClean="0"/>
              <a:t>$20 charge per semester</a:t>
            </a:r>
          </a:p>
          <a:p>
            <a:pPr lvl="1" algn="l" eaLnBrk="1" hangingPunct="1">
              <a:lnSpc>
                <a:spcPct val="150000"/>
              </a:lnSpc>
              <a:buFontTx/>
              <a:buChar char="•"/>
            </a:pPr>
            <a:r>
              <a:rPr lang="en-US" sz="1800" dirty="0" smtClean="0"/>
              <a:t>Pay in 4 installments (3 in Summer)</a:t>
            </a:r>
          </a:p>
          <a:p>
            <a:pPr lvl="1" algn="l" eaLnBrk="1" hangingPunct="1">
              <a:lnSpc>
                <a:spcPct val="150000"/>
              </a:lnSpc>
              <a:buFontTx/>
              <a:buChar char="•"/>
            </a:pPr>
            <a:r>
              <a:rPr lang="en-US" sz="1800" dirty="0" smtClean="0"/>
              <a:t>Installments are calculated AFTER available Financial Aid</a:t>
            </a:r>
          </a:p>
          <a:p>
            <a:pPr algn="l" eaLnBrk="1" hangingPunct="1">
              <a:buFontTx/>
              <a:buChar char="•"/>
            </a:pPr>
            <a:r>
              <a:rPr lang="en-US" sz="1800" b="1" u="sng" dirty="0" smtClean="0">
                <a:solidFill>
                  <a:srgbClr val="FF0000"/>
                </a:solidFill>
              </a:rPr>
              <a:t>First</a:t>
            </a:r>
            <a:r>
              <a:rPr lang="en-US" sz="1800" b="1" dirty="0" smtClean="0">
                <a:solidFill>
                  <a:srgbClr val="FF0000"/>
                </a:solidFill>
              </a:rPr>
              <a:t> installment payment  secures your registration.  If it is late or missed, the student’s registration will be cancelled</a:t>
            </a:r>
            <a:r>
              <a:rPr lang="en-US" sz="1800" dirty="0" smtClean="0">
                <a:solidFill>
                  <a:srgbClr val="FF0000"/>
                </a:solidFill>
              </a:rPr>
              <a:t>.  </a:t>
            </a:r>
          </a:p>
          <a:p>
            <a:pPr algn="l" eaLnBrk="1" hangingPunct="1">
              <a:buFontTx/>
              <a:buChar char="•"/>
            </a:pPr>
            <a:r>
              <a:rPr lang="en-US" sz="1800" dirty="0" smtClean="0"/>
              <a:t>Assume student decided not to attend which makes space available in classes.</a:t>
            </a:r>
            <a:r>
              <a:rPr lang="en-US" sz="1800" dirty="0" smtClean="0">
                <a:solidFill>
                  <a:srgbClr val="FF0000"/>
                </a:solidFill>
              </a:rPr>
              <a:t>   </a:t>
            </a:r>
          </a:p>
          <a:p>
            <a:pPr algn="l" eaLnBrk="1" hangingPunct="1">
              <a:buFontTx/>
              <a:buChar char="•"/>
            </a:pPr>
            <a:r>
              <a:rPr lang="en-US" sz="1800" dirty="0" smtClean="0"/>
              <a:t>If last 3 installment payments are late or missed, the student’s registration will </a:t>
            </a:r>
            <a:r>
              <a:rPr lang="en-US" sz="1800" u="sng" dirty="0" smtClean="0"/>
              <a:t>not</a:t>
            </a:r>
            <a:r>
              <a:rPr lang="en-US" sz="1800" dirty="0" smtClean="0"/>
              <a:t> be cancelled; however, a 1.5% late fee will be added to the student’s balance</a:t>
            </a:r>
          </a:p>
        </p:txBody>
      </p:sp>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5225" y="352425"/>
            <a:ext cx="1908175"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15150" y="6097588"/>
            <a:ext cx="16891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3"/>
          <p:cNvSpPr txBox="1">
            <a:spLocks noChangeArrowheads="1"/>
          </p:cNvSpPr>
          <p:nvPr/>
        </p:nvSpPr>
        <p:spPr bwMode="auto">
          <a:xfrm rot="16200000">
            <a:off x="5776913" y="496887"/>
            <a:ext cx="641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t>2012</a:t>
            </a:r>
          </a:p>
        </p:txBody>
      </p:sp>
      <p:sp>
        <p:nvSpPr>
          <p:cNvPr id="7" name="TextBox 14"/>
          <p:cNvSpPr txBox="1">
            <a:spLocks noChangeArrowheads="1"/>
          </p:cNvSpPr>
          <p:nvPr/>
        </p:nvSpPr>
        <p:spPr bwMode="auto">
          <a:xfrm>
            <a:off x="381000" y="6172200"/>
            <a:ext cx="20573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err="1"/>
              <a:t>siue.edu</a:t>
            </a:r>
            <a:r>
              <a:rPr lang="en-US" sz="1800" dirty="0" smtClean="0"/>
              <a:t>/bursar</a:t>
            </a:r>
            <a:endParaRPr lang="en-US" sz="1800" dirty="0"/>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5205"/>
    </mc:Choice>
    <mc:Fallback xmlns="">
      <p:transition spd="slow" advTm="65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7.9"/>
</p:tagLst>
</file>

<file path=ppt/tags/tag2.xml><?xml version="1.0" encoding="utf-8"?>
<p:tagLst xmlns:a="http://schemas.openxmlformats.org/drawingml/2006/main" xmlns:r="http://schemas.openxmlformats.org/officeDocument/2006/relationships" xmlns:p="http://schemas.openxmlformats.org/presentationml/2006/main">
  <p:tag name="TIMING" val="|9.3|2.2|8.9"/>
</p:tagLst>
</file>

<file path=ppt/tags/tag3.xml><?xml version="1.0" encoding="utf-8"?>
<p:tagLst xmlns:a="http://schemas.openxmlformats.org/drawingml/2006/main" xmlns:r="http://schemas.openxmlformats.org/officeDocument/2006/relationships" xmlns:p="http://schemas.openxmlformats.org/presentationml/2006/main">
  <p:tag name="TIMING" val="|5.2|11|6.2|12.3"/>
</p:tagLst>
</file>

<file path=ppt/tags/tag4.xml><?xml version="1.0" encoding="utf-8"?>
<p:tagLst xmlns:a="http://schemas.openxmlformats.org/drawingml/2006/main" xmlns:r="http://schemas.openxmlformats.org/officeDocument/2006/relationships" xmlns:p="http://schemas.openxmlformats.org/presentationml/2006/main">
  <p:tag name="TIMING" val="|7.8|21|10.4|24.8|4.8"/>
</p:tagLst>
</file>

<file path=ppt/tags/tag5.xml><?xml version="1.0" encoding="utf-8"?>
<p:tagLst xmlns:a="http://schemas.openxmlformats.org/drawingml/2006/main" xmlns:r="http://schemas.openxmlformats.org/officeDocument/2006/relationships" xmlns:p="http://schemas.openxmlformats.org/presentationml/2006/main">
  <p:tag name="TIMING" val="|11"/>
</p:tagLst>
</file>

<file path=ppt/tags/tag6.xml><?xml version="1.0" encoding="utf-8"?>
<p:tagLst xmlns:a="http://schemas.openxmlformats.org/drawingml/2006/main" xmlns:r="http://schemas.openxmlformats.org/officeDocument/2006/relationships" xmlns:p="http://schemas.openxmlformats.org/presentationml/2006/main">
  <p:tag name="TIMING" val="|5.8|4.3|23.8"/>
</p:tagLst>
</file>

<file path=ppt/tags/tag7.xml><?xml version="1.0" encoding="utf-8"?>
<p:tagLst xmlns:a="http://schemas.openxmlformats.org/drawingml/2006/main" xmlns:r="http://schemas.openxmlformats.org/officeDocument/2006/relationships" xmlns:p="http://schemas.openxmlformats.org/presentationml/2006/main">
  <p:tag name="TIMING" val="|19.9|3.1"/>
</p:tagLst>
</file>

<file path=ppt/tags/tag8.xml><?xml version="1.0" encoding="utf-8"?>
<p:tagLst xmlns:a="http://schemas.openxmlformats.org/drawingml/2006/main" xmlns:r="http://schemas.openxmlformats.org/officeDocument/2006/relationships" xmlns:p="http://schemas.openxmlformats.org/presentationml/2006/main">
  <p:tag name="TIMING" val="|26.2|5.8|9|5.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3630</TotalTime>
  <Words>1500</Words>
  <Application>Microsoft Office PowerPoint</Application>
  <PresentationFormat>On-screen Show (4:3)</PresentationFormat>
  <Paragraphs>364</Paragraphs>
  <Slides>16</Slides>
  <Notes>2</Notes>
  <HiddenSlides>0</HiddenSlides>
  <MMClips>16</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Default Design</vt:lpstr>
      <vt:lpstr>Know Before You Owe       Presented by The Bursar’s Office</vt:lpstr>
      <vt:lpstr>Bursar’s Office</vt:lpstr>
      <vt:lpstr>What is CougarNet? (www.siue.edu/cougarnet)</vt:lpstr>
      <vt:lpstr>Student Responsibility for Payment of Educational Services Financial Agreement</vt:lpstr>
      <vt:lpstr>Family Educational Rights &amp; Privacy Act FERPA</vt:lpstr>
      <vt:lpstr>How do I get my bill?</vt:lpstr>
      <vt:lpstr>Financial Clearance</vt:lpstr>
      <vt:lpstr>How do I make my payment?</vt:lpstr>
      <vt:lpstr>Installment Payment Plan</vt:lpstr>
      <vt:lpstr>Fall Billing &amp; Payment Schedule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Ryan Downey</dc:creator>
  <cp:lastModifiedBy>lhromna</cp:lastModifiedBy>
  <cp:revision>149</cp:revision>
  <cp:lastPrinted>2012-04-26T15:44:13Z</cp:lastPrinted>
  <dcterms:created xsi:type="dcterms:W3CDTF">2010-01-28T15:15:35Z</dcterms:created>
  <dcterms:modified xsi:type="dcterms:W3CDTF">2012-05-25T18:21:03Z</dcterms:modified>
</cp:coreProperties>
</file>