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2" r:id="rId6"/>
    <p:sldId id="261" r:id="rId7"/>
    <p:sldId id="270" r:id="rId8"/>
    <p:sldId id="263" r:id="rId9"/>
    <p:sldId id="265" r:id="rId10"/>
    <p:sldId id="266" r:id="rId11"/>
    <p:sldId id="267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7F9A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Senior_Project_histogram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Senior_Project_histogram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enior_Project_histogram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enior_Project_histogram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Senior_Project_histogram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Senior_Project_histogram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The percentage of each phone applications used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'PAPP-YN'!$M$20</c:f>
              <c:strCache>
                <c:ptCount val="1"/>
                <c:pt idx="0">
                  <c:v>Yes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showVal val="1"/>
          </c:dLbls>
          <c:cat>
            <c:strRef>
              <c:f>'PAPP-YN'!$L$21:$L$29</c:f>
              <c:strCache>
                <c:ptCount val="9"/>
                <c:pt idx="0">
                  <c:v>Other</c:v>
                </c:pt>
                <c:pt idx="1">
                  <c:v>Games</c:v>
                </c:pt>
                <c:pt idx="2">
                  <c:v>Music</c:v>
                </c:pt>
                <c:pt idx="3">
                  <c:v>Internet</c:v>
                </c:pt>
                <c:pt idx="4">
                  <c:v>Photography</c:v>
                </c:pt>
                <c:pt idx="5">
                  <c:v>Picture Messaging</c:v>
                </c:pt>
                <c:pt idx="6">
                  <c:v>Long Distance phone</c:v>
                </c:pt>
                <c:pt idx="7">
                  <c:v>Local Phone </c:v>
                </c:pt>
                <c:pt idx="8">
                  <c:v>Text Messaging</c:v>
                </c:pt>
              </c:strCache>
            </c:strRef>
          </c:cat>
          <c:val>
            <c:numRef>
              <c:f>'PAPP-YN'!$M$21:$M$29</c:f>
              <c:numCache>
                <c:formatCode>General</c:formatCode>
                <c:ptCount val="9"/>
                <c:pt idx="0">
                  <c:v>10</c:v>
                </c:pt>
                <c:pt idx="1">
                  <c:v>31</c:v>
                </c:pt>
                <c:pt idx="2">
                  <c:v>36</c:v>
                </c:pt>
                <c:pt idx="3">
                  <c:v>44</c:v>
                </c:pt>
                <c:pt idx="4">
                  <c:v>45</c:v>
                </c:pt>
                <c:pt idx="5">
                  <c:v>49</c:v>
                </c:pt>
                <c:pt idx="6">
                  <c:v>59</c:v>
                </c:pt>
                <c:pt idx="7">
                  <c:v>81</c:v>
                </c:pt>
                <c:pt idx="8">
                  <c:v>99</c:v>
                </c:pt>
              </c:numCache>
            </c:numRef>
          </c:val>
        </c:ser>
        <c:ser>
          <c:idx val="1"/>
          <c:order val="1"/>
          <c:tx>
            <c:strRef>
              <c:f>'PAPP-YN'!$N$20</c:f>
              <c:strCache>
                <c:ptCount val="1"/>
                <c:pt idx="0">
                  <c:v>No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showVal val="1"/>
          </c:dLbls>
          <c:cat>
            <c:strRef>
              <c:f>'PAPP-YN'!$L$21:$L$29</c:f>
              <c:strCache>
                <c:ptCount val="9"/>
                <c:pt idx="0">
                  <c:v>Other</c:v>
                </c:pt>
                <c:pt idx="1">
                  <c:v>Games</c:v>
                </c:pt>
                <c:pt idx="2">
                  <c:v>Music</c:v>
                </c:pt>
                <c:pt idx="3">
                  <c:v>Internet</c:v>
                </c:pt>
                <c:pt idx="4">
                  <c:v>Photography</c:v>
                </c:pt>
                <c:pt idx="5">
                  <c:v>Picture Messaging</c:v>
                </c:pt>
                <c:pt idx="6">
                  <c:v>Long Distance phone</c:v>
                </c:pt>
                <c:pt idx="7">
                  <c:v>Local Phone </c:v>
                </c:pt>
                <c:pt idx="8">
                  <c:v>Text Messaging</c:v>
                </c:pt>
              </c:strCache>
            </c:strRef>
          </c:cat>
          <c:val>
            <c:numRef>
              <c:f>'PAPP-YN'!$N$21:$N$29</c:f>
              <c:numCache>
                <c:formatCode>General</c:formatCode>
                <c:ptCount val="9"/>
                <c:pt idx="0">
                  <c:v>90</c:v>
                </c:pt>
                <c:pt idx="1">
                  <c:v>69</c:v>
                </c:pt>
                <c:pt idx="2">
                  <c:v>64</c:v>
                </c:pt>
                <c:pt idx="3">
                  <c:v>56</c:v>
                </c:pt>
                <c:pt idx="4">
                  <c:v>55</c:v>
                </c:pt>
                <c:pt idx="5">
                  <c:v>51</c:v>
                </c:pt>
                <c:pt idx="6">
                  <c:v>41</c:v>
                </c:pt>
                <c:pt idx="7">
                  <c:v>19</c:v>
                </c:pt>
                <c:pt idx="8">
                  <c:v>1</c:v>
                </c:pt>
              </c:numCache>
            </c:numRef>
          </c:val>
        </c:ser>
        <c:axId val="51313280"/>
        <c:axId val="51462912"/>
      </c:barChart>
      <c:catAx>
        <c:axId val="513132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Phone applications</a:t>
                </a:r>
              </a:p>
            </c:rich>
          </c:tx>
          <c:layout/>
        </c:title>
        <c:tickLblPos val="nextTo"/>
        <c:crossAx val="51462912"/>
        <c:crosses val="autoZero"/>
        <c:auto val="1"/>
        <c:lblAlgn val="ctr"/>
        <c:lblOffset val="100"/>
      </c:catAx>
      <c:valAx>
        <c:axId val="5146291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Percentage of</a:t>
                </a:r>
              </a:p>
              <a:p>
                <a:pPr>
                  <a:defRPr/>
                </a:pPr>
                <a:r>
                  <a:rPr lang="en-US"/>
                  <a:t>respondents</a:t>
                </a:r>
              </a:p>
            </c:rich>
          </c:tx>
          <c:layout/>
        </c:title>
        <c:numFmt formatCode="General" sourceLinked="1"/>
        <c:tickLblPos val="nextTo"/>
        <c:crossAx val="51313280"/>
        <c:crosses val="autoZero"/>
        <c:crossBetween val="between"/>
      </c:valAx>
      <c:spPr>
        <a:ln w="25400" cap="flat" cmpd="sng" algn="ctr">
          <a:solidFill>
            <a:schemeClr val="accent5"/>
          </a:solidFill>
          <a:prstDash val="solid"/>
        </a:ln>
        <a:effectLst/>
      </c:spPr>
    </c:plotArea>
    <c:legend>
      <c:legendPos val="r"/>
      <c:layout/>
    </c:legend>
    <c:plotVisOnly val="1"/>
  </c:chart>
  <c:spPr>
    <a:ln>
      <a:solidFill>
        <a:sysClr val="windowText" lastClr="000000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9"/>
  <c:chart>
    <c:title>
      <c:tx>
        <c:rich>
          <a:bodyPr/>
          <a:lstStyle/>
          <a:p>
            <a:pPr>
              <a:defRPr/>
            </a:pPr>
            <a:r>
              <a:rPr lang="en-US"/>
              <a:t>Total for each letter grade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358311461415698"/>
          <c:y val="8.4982378065788733E-2"/>
          <c:w val="0.79643819817174866"/>
          <c:h val="0.80659032668562924"/>
        </c:manualLayout>
      </c:layout>
      <c:barChart>
        <c:barDir val="col"/>
        <c:grouping val="clustered"/>
        <c:ser>
          <c:idx val="0"/>
          <c:order val="0"/>
          <c:tx>
            <c:strRef>
              <c:f>'GRA-TEXT'!$G$4</c:f>
              <c:strCache>
                <c:ptCount val="1"/>
                <c:pt idx="0">
                  <c:v>Total</c:v>
                </c:pt>
              </c:strCache>
            </c:strRef>
          </c:tx>
          <c:dLbls>
            <c:showVal val="1"/>
          </c:dLbls>
          <c:cat>
            <c:strRef>
              <c:f>'GRA-TEXT'!$F$5:$F$9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F</c:v>
                </c:pt>
              </c:strCache>
            </c:strRef>
          </c:cat>
          <c:val>
            <c:numRef>
              <c:f>'GRA-TEXT'!$G$5:$G$9</c:f>
              <c:numCache>
                <c:formatCode>General</c:formatCode>
                <c:ptCount val="5"/>
                <c:pt idx="0">
                  <c:v>25</c:v>
                </c:pt>
                <c:pt idx="1">
                  <c:v>34</c:v>
                </c:pt>
                <c:pt idx="2">
                  <c:v>9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axId val="51492352"/>
        <c:axId val="51494272"/>
      </c:barChart>
      <c:catAx>
        <c:axId val="51492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Grades</a:t>
                </a:r>
              </a:p>
            </c:rich>
          </c:tx>
          <c:layout/>
        </c:title>
        <c:tickLblPos val="nextTo"/>
        <c:crossAx val="51494272"/>
        <c:crosses val="autoZero"/>
        <c:auto val="1"/>
        <c:lblAlgn val="ctr"/>
        <c:lblOffset val="100"/>
      </c:catAx>
      <c:valAx>
        <c:axId val="5149427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Number of </a:t>
                </a:r>
              </a:p>
              <a:p>
                <a:pPr>
                  <a:defRPr/>
                </a:pPr>
                <a:r>
                  <a:rPr lang="en-US"/>
                  <a:t>respondents</a:t>
                </a:r>
              </a:p>
            </c:rich>
          </c:tx>
          <c:layout/>
        </c:title>
        <c:numFmt formatCode="General" sourceLinked="1"/>
        <c:tickLblPos val="nextTo"/>
        <c:crossAx val="51492352"/>
        <c:crosses val="autoZero"/>
        <c:crossBetween val="between"/>
      </c:valAx>
    </c:plotArea>
    <c:legend>
      <c:legendPos val="r"/>
      <c:layout/>
    </c:legend>
    <c:plotVisOnly val="1"/>
  </c:chart>
  <c:spPr>
    <a:ln>
      <a:solidFill>
        <a:schemeClr val="bg1"/>
      </a:solidFill>
    </a:ln>
  </c:spPr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>
              <a:defRPr/>
            </a:pPr>
            <a:r>
              <a:rPr lang="en-US" dirty="0"/>
              <a:t>Students' grades compared to 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they text during </a:t>
            </a:r>
            <a:r>
              <a:rPr lang="en-US" dirty="0" smtClean="0"/>
              <a:t>class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'GRA-TEXT'!$F$14</c:f>
              <c:strCache>
                <c:ptCount val="1"/>
                <c:pt idx="0">
                  <c:v>Yes</c:v>
                </c:pt>
              </c:strCache>
            </c:strRef>
          </c:tx>
          <c:dLbls>
            <c:showVal val="1"/>
          </c:dLbls>
          <c:cat>
            <c:strRef>
              <c:f>'GRA-TEXT'!$G$13:$I$13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'GRA-TEXT'!$G$14:$I$14</c:f>
              <c:numCache>
                <c:formatCode>General</c:formatCode>
                <c:ptCount val="3"/>
                <c:pt idx="0">
                  <c:v>60</c:v>
                </c:pt>
                <c:pt idx="1">
                  <c:v>76</c:v>
                </c:pt>
                <c:pt idx="2">
                  <c:v>78</c:v>
                </c:pt>
              </c:numCache>
            </c:numRef>
          </c:val>
        </c:ser>
        <c:ser>
          <c:idx val="1"/>
          <c:order val="1"/>
          <c:tx>
            <c:strRef>
              <c:f>'GRA-TEXT'!$F$15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'GRA-TEXT'!$G$13:$I$13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'GRA-TEXT'!$G$15:$I$15</c:f>
              <c:numCache>
                <c:formatCode>General</c:formatCode>
                <c:ptCount val="3"/>
                <c:pt idx="0">
                  <c:v>40</c:v>
                </c:pt>
                <c:pt idx="1">
                  <c:v>24</c:v>
                </c:pt>
                <c:pt idx="2">
                  <c:v>22</c:v>
                </c:pt>
              </c:numCache>
            </c:numRef>
          </c:val>
        </c:ser>
        <c:axId val="51619328"/>
        <c:axId val="51621248"/>
      </c:barChart>
      <c:catAx>
        <c:axId val="516193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Grades</a:t>
                </a:r>
              </a:p>
            </c:rich>
          </c:tx>
          <c:layout/>
        </c:title>
        <c:tickLblPos val="nextTo"/>
        <c:crossAx val="51621248"/>
        <c:crosses val="autoZero"/>
        <c:auto val="1"/>
        <c:lblAlgn val="ctr"/>
        <c:lblOffset val="100"/>
      </c:catAx>
      <c:valAx>
        <c:axId val="5162124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Percentage of</a:t>
                </a:r>
              </a:p>
              <a:p>
                <a:pPr>
                  <a:defRPr/>
                </a:pPr>
                <a:r>
                  <a:rPr lang="en-US"/>
                  <a:t> respondents</a:t>
                </a:r>
              </a:p>
            </c:rich>
          </c:tx>
          <c:layout/>
        </c:title>
        <c:numFmt formatCode="General" sourceLinked="1"/>
        <c:tickLblPos val="nextTo"/>
        <c:crossAx val="516193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>
              <a:defRPr/>
            </a:pPr>
            <a:r>
              <a:rPr lang="en-US" dirty="0"/>
              <a:t>Grades compared to the amount of texts </a:t>
            </a:r>
            <a:r>
              <a:rPr lang="en-US" dirty="0" smtClean="0"/>
              <a:t>received </a:t>
            </a:r>
            <a:r>
              <a:rPr lang="en-US" dirty="0"/>
              <a:t>in one day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'GRA-AMTTXT'!$F$14</c:f>
              <c:strCache>
                <c:ptCount val="1"/>
                <c:pt idx="0">
                  <c:v>0-10</c:v>
                </c:pt>
              </c:strCache>
            </c:strRef>
          </c:tx>
          <c:dLbls>
            <c:showVal val="1"/>
          </c:dLbls>
          <c:cat>
            <c:strRef>
              <c:f>'GRA-AMTTXT'!$G$13:$I$13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'GRA-AMTTXT'!$G$14:$I$14</c:f>
              <c:numCache>
                <c:formatCode>@</c:formatCode>
                <c:ptCount val="3"/>
                <c:pt idx="0">
                  <c:v>36</c:v>
                </c:pt>
                <c:pt idx="1">
                  <c:v>15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'GRA-AMTTXT'!$F$15</c:f>
              <c:strCache>
                <c:ptCount val="1"/>
                <c:pt idx="0">
                  <c:v>11-20</c:v>
                </c:pt>
              </c:strCache>
            </c:strRef>
          </c:tx>
          <c:dLbls>
            <c:showVal val="1"/>
          </c:dLbls>
          <c:cat>
            <c:strRef>
              <c:f>'GRA-AMTTXT'!$G$13:$I$13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'GRA-AMTTXT'!$G$15:$I$15</c:f>
              <c:numCache>
                <c:formatCode>@</c:formatCode>
                <c:ptCount val="3"/>
                <c:pt idx="0">
                  <c:v>12</c:v>
                </c:pt>
                <c:pt idx="1">
                  <c:v>15</c:v>
                </c:pt>
                <c:pt idx="2">
                  <c:v>11</c:v>
                </c:pt>
              </c:numCache>
            </c:numRef>
          </c:val>
        </c:ser>
        <c:ser>
          <c:idx val="2"/>
          <c:order val="2"/>
          <c:tx>
            <c:strRef>
              <c:f>'GRA-AMTTXT'!$F$16</c:f>
              <c:strCache>
                <c:ptCount val="1"/>
                <c:pt idx="0">
                  <c:v>21-30</c:v>
                </c:pt>
              </c:strCache>
            </c:strRef>
          </c:tx>
          <c:dLbls>
            <c:showVal val="1"/>
          </c:dLbls>
          <c:cat>
            <c:strRef>
              <c:f>'GRA-AMTTXT'!$G$13:$I$13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'GRA-AMTTXT'!$G$16:$I$16</c:f>
              <c:numCache>
                <c:formatCode>@</c:formatCode>
                <c:ptCount val="3"/>
                <c:pt idx="0">
                  <c:v>8</c:v>
                </c:pt>
                <c:pt idx="1">
                  <c:v>12</c:v>
                </c:pt>
                <c:pt idx="2">
                  <c:v>22</c:v>
                </c:pt>
              </c:numCache>
            </c:numRef>
          </c:val>
        </c:ser>
        <c:ser>
          <c:idx val="3"/>
          <c:order val="3"/>
          <c:tx>
            <c:strRef>
              <c:f>'GRA-AMTTXT'!$F$17</c:f>
              <c:strCache>
                <c:ptCount val="1"/>
                <c:pt idx="0">
                  <c:v>31+</c:v>
                </c:pt>
              </c:strCache>
            </c:strRef>
          </c:tx>
          <c:dLbls>
            <c:showVal val="1"/>
          </c:dLbls>
          <c:cat>
            <c:strRef>
              <c:f>'GRA-AMTTXT'!$G$13:$I$13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'GRA-AMTTXT'!$G$17:$I$17</c:f>
              <c:numCache>
                <c:formatCode>@</c:formatCode>
                <c:ptCount val="3"/>
                <c:pt idx="0">
                  <c:v>44</c:v>
                </c:pt>
                <c:pt idx="1">
                  <c:v>58</c:v>
                </c:pt>
                <c:pt idx="2">
                  <c:v>67</c:v>
                </c:pt>
              </c:numCache>
            </c:numRef>
          </c:val>
        </c:ser>
        <c:axId val="51769344"/>
        <c:axId val="51771264"/>
      </c:barChart>
      <c:catAx>
        <c:axId val="51769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Grades</a:t>
                </a:r>
              </a:p>
            </c:rich>
          </c:tx>
          <c:layout/>
        </c:title>
        <c:tickLblPos val="nextTo"/>
        <c:crossAx val="51771264"/>
        <c:crosses val="autoZero"/>
        <c:auto val="1"/>
        <c:lblAlgn val="ctr"/>
        <c:lblOffset val="100"/>
      </c:catAx>
      <c:valAx>
        <c:axId val="51771264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Percentage of </a:t>
                </a:r>
              </a:p>
              <a:p>
                <a:pPr>
                  <a:defRPr/>
                </a:pPr>
                <a:r>
                  <a:rPr lang="en-US"/>
                  <a:t>respondents</a:t>
                </a:r>
              </a:p>
            </c:rich>
          </c:tx>
          <c:layout/>
        </c:title>
        <c:numFmt formatCode="@" sourceLinked="1"/>
        <c:tickLblPos val="nextTo"/>
        <c:crossAx val="517693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The percentage that each form of text speak is used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'TXTSPK-YN'!$K$5</c:f>
              <c:strCache>
                <c:ptCount val="1"/>
                <c:pt idx="0">
                  <c:v>Yes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showVal val="1"/>
          </c:dLbls>
          <c:cat>
            <c:strRef>
              <c:f>'TXTSPK-YN'!$J$6:$J$12</c:f>
              <c:strCache>
                <c:ptCount val="7"/>
                <c:pt idx="0">
                  <c:v>Initialisms and Acronyms</c:v>
                </c:pt>
                <c:pt idx="1">
                  <c:v>Shortenings</c:v>
                </c:pt>
                <c:pt idx="2">
                  <c:v>Non-standard spellings</c:v>
                </c:pt>
                <c:pt idx="3">
                  <c:v>Pictograms and Logograms</c:v>
                </c:pt>
                <c:pt idx="4">
                  <c:v>Omitted letters</c:v>
                </c:pt>
                <c:pt idx="5">
                  <c:v>Other</c:v>
                </c:pt>
                <c:pt idx="6">
                  <c:v>Genuine novelties</c:v>
                </c:pt>
              </c:strCache>
            </c:strRef>
          </c:cat>
          <c:val>
            <c:numRef>
              <c:f>'TXTSPK-YN'!$K$6:$K$12</c:f>
              <c:numCache>
                <c:formatCode>General</c:formatCode>
                <c:ptCount val="7"/>
                <c:pt idx="0">
                  <c:v>69</c:v>
                </c:pt>
                <c:pt idx="1">
                  <c:v>67</c:v>
                </c:pt>
                <c:pt idx="2">
                  <c:v>60</c:v>
                </c:pt>
                <c:pt idx="3">
                  <c:v>56</c:v>
                </c:pt>
                <c:pt idx="4">
                  <c:v>54</c:v>
                </c:pt>
                <c:pt idx="5">
                  <c:v>7</c:v>
                </c:pt>
                <c:pt idx="6">
                  <c:v>6</c:v>
                </c:pt>
              </c:numCache>
            </c:numRef>
          </c:val>
        </c:ser>
        <c:ser>
          <c:idx val="1"/>
          <c:order val="1"/>
          <c:tx>
            <c:strRef>
              <c:f>'TXTSPK-YN'!$L$5</c:f>
              <c:strCache>
                <c:ptCount val="1"/>
                <c:pt idx="0">
                  <c:v>No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showVal val="1"/>
          </c:dLbls>
          <c:cat>
            <c:strRef>
              <c:f>'TXTSPK-YN'!$J$6:$J$12</c:f>
              <c:strCache>
                <c:ptCount val="7"/>
                <c:pt idx="0">
                  <c:v>Initialisms and Acronyms</c:v>
                </c:pt>
                <c:pt idx="1">
                  <c:v>Shortenings</c:v>
                </c:pt>
                <c:pt idx="2">
                  <c:v>Non-standard spellings</c:v>
                </c:pt>
                <c:pt idx="3">
                  <c:v>Pictograms and Logograms</c:v>
                </c:pt>
                <c:pt idx="4">
                  <c:v>Omitted letters</c:v>
                </c:pt>
                <c:pt idx="5">
                  <c:v>Other</c:v>
                </c:pt>
                <c:pt idx="6">
                  <c:v>Genuine novelties</c:v>
                </c:pt>
              </c:strCache>
            </c:strRef>
          </c:cat>
          <c:val>
            <c:numRef>
              <c:f>'TXTSPK-YN'!$L$6:$L$12</c:f>
              <c:numCache>
                <c:formatCode>General</c:formatCode>
                <c:ptCount val="7"/>
                <c:pt idx="0">
                  <c:v>31</c:v>
                </c:pt>
                <c:pt idx="1">
                  <c:v>33</c:v>
                </c:pt>
                <c:pt idx="2">
                  <c:v>40</c:v>
                </c:pt>
                <c:pt idx="3">
                  <c:v>44</c:v>
                </c:pt>
                <c:pt idx="4">
                  <c:v>46</c:v>
                </c:pt>
                <c:pt idx="5">
                  <c:v>93</c:v>
                </c:pt>
                <c:pt idx="6">
                  <c:v>94</c:v>
                </c:pt>
              </c:numCache>
            </c:numRef>
          </c:val>
        </c:ser>
        <c:axId val="51679232"/>
        <c:axId val="51681152"/>
      </c:barChart>
      <c:catAx>
        <c:axId val="51679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Forms of text speak</a:t>
                </a:r>
              </a:p>
            </c:rich>
          </c:tx>
          <c:layout/>
        </c:title>
        <c:tickLblPos val="nextTo"/>
        <c:crossAx val="51681152"/>
        <c:crosses val="autoZero"/>
        <c:auto val="1"/>
        <c:lblAlgn val="ctr"/>
        <c:lblOffset val="100"/>
      </c:catAx>
      <c:valAx>
        <c:axId val="5168115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Percentage of</a:t>
                </a:r>
              </a:p>
              <a:p>
                <a:pPr>
                  <a:defRPr/>
                </a:pPr>
                <a:r>
                  <a:rPr lang="en-US"/>
                  <a:t> respondents</a:t>
                </a:r>
              </a:p>
            </c:rich>
          </c:tx>
          <c:layout/>
        </c:title>
        <c:numFmt formatCode="General" sourceLinked="1"/>
        <c:tickLblPos val="nextTo"/>
        <c:crossAx val="516792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title>
      <c:tx>
        <c:rich>
          <a:bodyPr/>
          <a:lstStyle/>
          <a:p>
            <a:pPr>
              <a:defRPr/>
            </a:pPr>
            <a:r>
              <a:rPr lang="en-US"/>
              <a:t>The amount that each form of textspeak is used compared to Freshmen and Seniors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'F-S-AMTTXTSPK'!$E$14</c:f>
              <c:strCache>
                <c:ptCount val="1"/>
                <c:pt idx="0">
                  <c:v>Senior</c:v>
                </c:pt>
              </c:strCache>
            </c:strRef>
          </c:tx>
          <c:dLbls>
            <c:showVal val="1"/>
          </c:dLbls>
          <c:cat>
            <c:strRef>
              <c:f>'F-S-AMTTXTSPK'!$F$13:$L$13</c:f>
              <c:strCache>
                <c:ptCount val="7"/>
                <c:pt idx="0">
                  <c:v>0 Forms</c:v>
                </c:pt>
                <c:pt idx="1">
                  <c:v>1 Form</c:v>
                </c:pt>
                <c:pt idx="2">
                  <c:v>2 Forms</c:v>
                </c:pt>
                <c:pt idx="3">
                  <c:v>3 Forms</c:v>
                </c:pt>
                <c:pt idx="4">
                  <c:v>4 Forms</c:v>
                </c:pt>
                <c:pt idx="5">
                  <c:v>5 Forms</c:v>
                </c:pt>
                <c:pt idx="6">
                  <c:v>6 Forms</c:v>
                </c:pt>
              </c:strCache>
            </c:strRef>
          </c:cat>
          <c:val>
            <c:numRef>
              <c:f>'F-S-AMTTXTSPK'!$F$14:$L$14</c:f>
              <c:numCache>
                <c:formatCode>General</c:formatCode>
                <c:ptCount val="7"/>
                <c:pt idx="0">
                  <c:v>3</c:v>
                </c:pt>
                <c:pt idx="1">
                  <c:v>14</c:v>
                </c:pt>
                <c:pt idx="2">
                  <c:v>11</c:v>
                </c:pt>
                <c:pt idx="3">
                  <c:v>20</c:v>
                </c:pt>
                <c:pt idx="4">
                  <c:v>14</c:v>
                </c:pt>
                <c:pt idx="5">
                  <c:v>34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tx>
            <c:strRef>
              <c:f>'F-S-AMTTXTSPK'!$E$15</c:f>
              <c:strCache>
                <c:ptCount val="1"/>
                <c:pt idx="0">
                  <c:v>Freshmen</c:v>
                </c:pt>
              </c:strCache>
            </c:strRef>
          </c:tx>
          <c:dLbls>
            <c:showVal val="1"/>
          </c:dLbls>
          <c:cat>
            <c:strRef>
              <c:f>'F-S-AMTTXTSPK'!$F$13:$L$13</c:f>
              <c:strCache>
                <c:ptCount val="7"/>
                <c:pt idx="0">
                  <c:v>0 Forms</c:v>
                </c:pt>
                <c:pt idx="1">
                  <c:v>1 Form</c:v>
                </c:pt>
                <c:pt idx="2">
                  <c:v>2 Forms</c:v>
                </c:pt>
                <c:pt idx="3">
                  <c:v>3 Forms</c:v>
                </c:pt>
                <c:pt idx="4">
                  <c:v>4 Forms</c:v>
                </c:pt>
                <c:pt idx="5">
                  <c:v>5 Forms</c:v>
                </c:pt>
                <c:pt idx="6">
                  <c:v>6 Forms</c:v>
                </c:pt>
              </c:strCache>
            </c:strRef>
          </c:cat>
          <c:val>
            <c:numRef>
              <c:f>'F-S-AMTTXTSPK'!$F$15:$L$15</c:f>
              <c:numCache>
                <c:formatCode>General</c:formatCode>
                <c:ptCount val="7"/>
                <c:pt idx="0">
                  <c:v>0</c:v>
                </c:pt>
                <c:pt idx="1">
                  <c:v>26</c:v>
                </c:pt>
                <c:pt idx="2">
                  <c:v>26</c:v>
                </c:pt>
                <c:pt idx="3">
                  <c:v>6</c:v>
                </c:pt>
                <c:pt idx="4">
                  <c:v>20</c:v>
                </c:pt>
                <c:pt idx="5">
                  <c:v>17</c:v>
                </c:pt>
                <c:pt idx="6">
                  <c:v>6</c:v>
                </c:pt>
              </c:numCache>
            </c:numRef>
          </c:val>
        </c:ser>
        <c:axId val="51785728"/>
        <c:axId val="51787648"/>
      </c:barChart>
      <c:catAx>
        <c:axId val="51785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Amount of textspwak forms</a:t>
                </a:r>
              </a:p>
            </c:rich>
          </c:tx>
          <c:layout/>
        </c:title>
        <c:tickLblPos val="nextTo"/>
        <c:crossAx val="51787648"/>
        <c:crosses val="autoZero"/>
        <c:auto val="1"/>
        <c:lblAlgn val="ctr"/>
        <c:lblOffset val="100"/>
      </c:catAx>
      <c:valAx>
        <c:axId val="5178764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Percentage of</a:t>
                </a:r>
              </a:p>
              <a:p>
                <a:pPr>
                  <a:defRPr/>
                </a:pPr>
                <a:r>
                  <a:rPr lang="en-US"/>
                  <a:t> respondents</a:t>
                </a:r>
              </a:p>
            </c:rich>
          </c:tx>
          <c:layout/>
        </c:title>
        <c:numFmt formatCode="General" sourceLinked="1"/>
        <c:tickLblPos val="nextTo"/>
        <c:crossAx val="517857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4ECB0-559A-41DF-B0AF-4E6FC5F54560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2929A-5882-4CD0-9CCA-6631FF63E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52688-A2A5-4B24-8FBA-B6FF2F9AAFB8}" type="datetimeFigureOut">
              <a:rPr lang="en-US" smtClean="0"/>
              <a:pPr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54D99-328A-490B-9173-D03E299AA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772400" cy="1470025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CA" sz="3600" dirty="0" smtClean="0">
                <a:solidFill>
                  <a:schemeClr val="bg1"/>
                </a:solidFill>
              </a:rPr>
              <a:t>“FYI”: The Effects of New Communication Tools on Student performance in SW Illinois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err="1" smtClean="0">
                <a:solidFill>
                  <a:schemeClr val="bg1"/>
                </a:solidFill>
              </a:rPr>
              <a:t>Talayna</a:t>
            </a:r>
            <a:r>
              <a:rPr lang="en-CA" dirty="0" smtClean="0">
                <a:solidFill>
                  <a:schemeClr val="bg1"/>
                </a:solidFill>
              </a:rPr>
              <a:t> </a:t>
            </a:r>
            <a:r>
              <a:rPr lang="en-CA" dirty="0" err="1" smtClean="0">
                <a:solidFill>
                  <a:schemeClr val="bg1"/>
                </a:solidFill>
              </a:rPr>
              <a:t>McQuillan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9389" y="284907"/>
          <a:ext cx="8665221" cy="6288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28600"/>
          <a:ext cx="6400802" cy="649687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614569"/>
                <a:gridCol w="903643"/>
                <a:gridCol w="978947"/>
                <a:gridCol w="903643"/>
              </a:tblGrid>
              <a:tr h="818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Question: Ways in which media might affect face to face interaction with friends, family, and others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 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 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 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 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 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 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 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39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Statements: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Seniors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Freshmen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Total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reduces interactions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10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15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25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easier to communicate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21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39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more </a:t>
                      </a:r>
                      <a:r>
                        <a:rPr lang="en-US" sz="1400" u="none" strike="noStrike" baseline="0" dirty="0" err="1"/>
                        <a:t>accesible</a:t>
                      </a:r>
                      <a:r>
                        <a:rPr lang="en-US" sz="1400" u="none" strike="noStrike" baseline="0" dirty="0"/>
                        <a:t> using new media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8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4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39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keep in contact because of distance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9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3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39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face to face interaction withering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3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5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8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loose interaction skills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5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3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8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 dirty="0"/>
                        <a:t>media has no affect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3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3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6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new media is distracting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4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5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new media can cause conflict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3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0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3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dislike media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help maintain contact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creates friendships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creates unity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2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2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39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creates distance between others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use media very little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avoids conflict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keeps u in contact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Face to face is crucial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1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0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makes u more outgoing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0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  <a:tr h="204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baseline="0"/>
                        <a:t>media creates unintelligence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/>
                        <a:t>0</a:t>
                      </a:r>
                      <a:endParaRPr lang="en-US" sz="1400" b="0" i="0" u="none" strike="noStrike" baseline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baseline="0" dirty="0"/>
                        <a:t>1</a:t>
                      </a:r>
                      <a:endParaRPr lang="en-US" sz="1400" b="0" i="0" u="none" strike="noStrike" baseline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76" marR="5876" marT="5876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bg1"/>
                </a:solidFill>
              </a:rPr>
              <a:t>Acknowledgments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CA" dirty="0" smtClean="0">
                <a:solidFill>
                  <a:schemeClr val="bg1"/>
                </a:solidFill>
              </a:rPr>
              <a:t>Dr. Cory </a:t>
            </a:r>
            <a:r>
              <a:rPr lang="en-CA" dirty="0" err="1" smtClean="0">
                <a:solidFill>
                  <a:schemeClr val="bg1"/>
                </a:solidFill>
              </a:rPr>
              <a:t>Willmott</a:t>
            </a:r>
            <a:endParaRPr lang="en-CA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CA" dirty="0" smtClean="0">
                <a:solidFill>
                  <a:schemeClr val="bg1"/>
                </a:solidFill>
              </a:rPr>
              <a:t>Anthropology teachers</a:t>
            </a:r>
          </a:p>
          <a:p>
            <a:pPr>
              <a:buFont typeface="Wingdings" pitchFamily="2" charset="2"/>
              <a:buChar char="v"/>
            </a:pPr>
            <a:r>
              <a:rPr lang="en-CA" dirty="0" smtClean="0">
                <a:solidFill>
                  <a:schemeClr val="bg1"/>
                </a:solidFill>
              </a:rPr>
              <a:t>Students at SIUE and </a:t>
            </a:r>
            <a:r>
              <a:rPr lang="en-CA" dirty="0" err="1" smtClean="0">
                <a:solidFill>
                  <a:schemeClr val="bg1"/>
                </a:solidFill>
              </a:rPr>
              <a:t>McKendree</a:t>
            </a:r>
            <a:endParaRPr lang="en-CA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CA" dirty="0" smtClean="0">
                <a:solidFill>
                  <a:schemeClr val="bg1"/>
                </a:solidFill>
              </a:rPr>
              <a:t>Teachers at Belleville West</a:t>
            </a:r>
          </a:p>
          <a:p>
            <a:pPr>
              <a:buFont typeface="Wingdings" pitchFamily="2" charset="2"/>
              <a:buChar char="v"/>
            </a:pPr>
            <a:r>
              <a:rPr lang="en-CA" smtClean="0">
                <a:solidFill>
                  <a:schemeClr val="bg1"/>
                </a:solidFill>
              </a:rPr>
              <a:t>Parents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bg1"/>
                </a:solidFill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Belleville West High School</a:t>
            </a:r>
          </a:p>
          <a:p>
            <a:pPr>
              <a:buFont typeface="Calibri" pitchFamily="34" charset="0"/>
              <a:buChar char="*"/>
            </a:pPr>
            <a:r>
              <a:rPr lang="en-CA" dirty="0" err="1" smtClean="0">
                <a:solidFill>
                  <a:schemeClr val="bg1"/>
                </a:solidFill>
              </a:rPr>
              <a:t>Mckendree</a:t>
            </a:r>
            <a:r>
              <a:rPr lang="en-CA" dirty="0" smtClean="0">
                <a:solidFill>
                  <a:schemeClr val="bg1"/>
                </a:solidFill>
              </a:rPr>
              <a:t> College</a:t>
            </a:r>
          </a:p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SIUE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8" name="Picture 4" descr="C:\Documents and Settings\Admin\Local Settings\Temporary Internet Files\Content.IE5\5GYIAICP\MPj0438770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971800"/>
            <a:ext cx="35052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bg1"/>
                </a:solidFill>
              </a:rPr>
              <a:t>Methods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Semi structured interviews</a:t>
            </a:r>
          </a:p>
          <a:p>
            <a:pPr lvl="3"/>
            <a:r>
              <a:rPr lang="en-CA" dirty="0" smtClean="0">
                <a:solidFill>
                  <a:schemeClr val="bg1"/>
                </a:solidFill>
              </a:rPr>
              <a:t>Open and close ended</a:t>
            </a:r>
          </a:p>
          <a:p>
            <a:pPr lvl="3"/>
            <a:r>
              <a:rPr lang="en-CA" dirty="0" smtClean="0">
                <a:solidFill>
                  <a:schemeClr val="bg1"/>
                </a:solidFill>
              </a:rPr>
              <a:t>Face- to- face</a:t>
            </a:r>
          </a:p>
          <a:p>
            <a:pPr lvl="3">
              <a:buNone/>
            </a:pPr>
            <a:endParaRPr lang="en-CA" dirty="0" smtClean="0">
              <a:solidFill>
                <a:schemeClr val="bg1"/>
              </a:solidFill>
            </a:endParaRPr>
          </a:p>
          <a:p>
            <a:endParaRPr lang="en-CA" dirty="0">
              <a:solidFill>
                <a:schemeClr val="bg1"/>
              </a:solidFill>
            </a:endParaRPr>
          </a:p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Self administered questionnaire</a:t>
            </a:r>
          </a:p>
          <a:p>
            <a:pPr lvl="3"/>
            <a:r>
              <a:rPr lang="en-CA" dirty="0" smtClean="0">
                <a:solidFill>
                  <a:schemeClr val="bg1"/>
                </a:solidFill>
              </a:rPr>
              <a:t>Close ended</a:t>
            </a:r>
          </a:p>
          <a:p>
            <a:pPr lvl="3">
              <a:buNone/>
            </a:pPr>
            <a:endParaRPr lang="en-CA" dirty="0" smtClean="0">
              <a:solidFill>
                <a:schemeClr val="bg1"/>
              </a:solidFill>
            </a:endParaRPr>
          </a:p>
          <a:p>
            <a:pPr lvl="2">
              <a:buNone/>
            </a:pPr>
            <a:endParaRPr lang="en-CA" dirty="0"/>
          </a:p>
        </p:txBody>
      </p:sp>
      <p:pic>
        <p:nvPicPr>
          <p:cNvPr id="2058" name="Picture 10" descr="questionnaires cartoons, questionnaires cartoon, questionnaires picture, questionnaires pictures, questionnaires image, questionnaires images, questionnaires illustration, questionnaires illustrations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3962400"/>
            <a:ext cx="2514600" cy="2740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2833" y="280458"/>
          <a:ext cx="8678333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28600" y="228600"/>
          <a:ext cx="8665221" cy="6288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533400" y="304800"/>
          <a:ext cx="81534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Teacher</a:t>
            </a:r>
            <a:r>
              <a:rPr lang="en-CA" sz="4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Interviews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4 out of the 6 teachers said they noticed a difference in student performance</a:t>
            </a:r>
          </a:p>
          <a:p>
            <a:pPr>
              <a:buFont typeface="Calibri" pitchFamily="34" charset="0"/>
              <a:buChar char="*"/>
            </a:pPr>
            <a:r>
              <a:rPr lang="en-CA" dirty="0" smtClean="0">
                <a:solidFill>
                  <a:schemeClr val="bg1"/>
                </a:solidFill>
              </a:rPr>
              <a:t>Misspellings, abbreviations, punctuations, and </a:t>
            </a:r>
            <a:r>
              <a:rPr lang="en-CA" dirty="0" err="1" smtClean="0">
                <a:solidFill>
                  <a:schemeClr val="bg1"/>
                </a:solidFill>
              </a:rPr>
              <a:t>capitilizations</a:t>
            </a:r>
            <a:endParaRPr lang="en-CA" dirty="0" smtClean="0">
              <a:solidFill>
                <a:schemeClr val="bg1"/>
              </a:solidFill>
            </a:endParaRPr>
          </a:p>
          <a:p>
            <a:pPr>
              <a:buFont typeface="Calibri" pitchFamily="34" charset="0"/>
              <a:buChar char="*"/>
            </a:pPr>
            <a:r>
              <a:rPr lang="en-CA" dirty="0" err="1" smtClean="0">
                <a:solidFill>
                  <a:schemeClr val="bg1"/>
                </a:solidFill>
              </a:rPr>
              <a:t>Textspeak</a:t>
            </a:r>
            <a:r>
              <a:rPr lang="en-CA" dirty="0" smtClean="0">
                <a:solidFill>
                  <a:schemeClr val="bg1"/>
                </a:solidFill>
              </a:rPr>
              <a:t> affects how they speak and write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9389" y="284907"/>
          <a:ext cx="8665221" cy="6288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9389" y="284907"/>
          <a:ext cx="8665221" cy="6288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337</Words>
  <Application>Microsoft Office PowerPoint</Application>
  <PresentationFormat>On-screen Show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“FYI”: The Effects of New Communication Tools on Student performance in SW Illinois</vt:lpstr>
      <vt:lpstr>Introduction</vt:lpstr>
      <vt:lpstr>Methods</vt:lpstr>
      <vt:lpstr>Slide 4</vt:lpstr>
      <vt:lpstr>Slide 5</vt:lpstr>
      <vt:lpstr>Slide 6</vt:lpstr>
      <vt:lpstr>Teacher Interviews</vt:lpstr>
      <vt:lpstr>Slide 8</vt:lpstr>
      <vt:lpstr>Slide 9</vt:lpstr>
      <vt:lpstr>Slide 10</vt:lpstr>
      <vt:lpstr>Slide 11</vt:lpstr>
      <vt:lpstr>Acknowledgments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“FYI”: The Effects of New Communication Tools on Student performance in SW Illinois</dc:title>
  <dc:creator>Admin</dc:creator>
  <cp:lastModifiedBy>evaldes</cp:lastModifiedBy>
  <cp:revision>23</cp:revision>
  <dcterms:created xsi:type="dcterms:W3CDTF">2010-04-16T14:00:55Z</dcterms:created>
  <dcterms:modified xsi:type="dcterms:W3CDTF">2010-04-24T13:53:39Z</dcterms:modified>
</cp:coreProperties>
</file>