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9" r:id="rId3"/>
    <p:sldId id="281" r:id="rId4"/>
    <p:sldId id="258" r:id="rId5"/>
    <p:sldId id="278" r:id="rId6"/>
    <p:sldId id="259" r:id="rId7"/>
    <p:sldId id="261" r:id="rId8"/>
    <p:sldId id="263" r:id="rId9"/>
    <p:sldId id="276" r:id="rId10"/>
    <p:sldId id="265" r:id="rId11"/>
    <p:sldId id="266" r:id="rId12"/>
    <p:sldId id="268" r:id="rId13"/>
    <p:sldId id="271" r:id="rId14"/>
    <p:sldId id="273" r:id="rId15"/>
    <p:sldId id="274" r:id="rId16"/>
    <p:sldId id="280" r:id="rId17"/>
    <p:sldId id="27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824" autoAdjust="0"/>
    <p:restoredTop sz="94660"/>
  </p:normalViewPr>
  <p:slideViewPr>
    <p:cSldViewPr>
      <p:cViewPr varScale="1">
        <p:scale>
          <a:sx n="73" d="100"/>
          <a:sy n="73" d="100"/>
        </p:scale>
        <p:origin x="-116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7F3B5-D0D1-4E56-A101-D81EA86EB461}" type="datetimeFigureOut">
              <a:rPr lang="en-US" smtClean="0"/>
              <a:pPr/>
              <a:t>4/23/2010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02370-F76C-4AFD-9CA7-52AB1E35FCE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202370-F76C-4AFD-9CA7-52AB1E35FCE0}" type="slidenum">
              <a:rPr lang="en-US" smtClean="0"/>
              <a:pPr/>
              <a:t>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A6EA6-43F9-4836-8900-6DE23428F999}" type="datetimeFigureOut">
              <a:rPr lang="en-US" smtClean="0"/>
              <a:pPr/>
              <a:t>4/23/2010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8D8D4C-D300-462F-9E0A-FC6C476E088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A6EA6-43F9-4836-8900-6DE23428F999}" type="datetimeFigureOut">
              <a:rPr lang="en-US" smtClean="0"/>
              <a:pPr/>
              <a:t>4/23/2010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D8D4C-D300-462F-9E0A-FC6C476E088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81000" y="0"/>
            <a:ext cx="7848600" cy="5791200"/>
          </a:xfrm>
        </p:spPr>
        <p:txBody>
          <a:bodyPr>
            <a:noAutofit/>
          </a:bodyPr>
          <a:lstStyle/>
          <a:p>
            <a:r>
              <a:rPr lang="en-US" sz="4800" b="1" dirty="0" smtClean="0">
                <a:latin typeface="AR ESSENCE" pitchFamily="2" charset="0"/>
              </a:rPr>
              <a:t>Here We Are: An Exploration into Function and Symbolism of Stirling Phase Posts </a:t>
            </a:r>
            <a:r>
              <a:rPr lang="en-US" sz="4800" dirty="0">
                <a:latin typeface="AR ESSENCE" pitchFamily="2" charset="0"/>
              </a:rPr>
              <a:t/>
            </a:r>
            <a:br>
              <a:rPr lang="en-US" sz="4800" dirty="0">
                <a:latin typeface="AR ESSENCE" pitchFamily="2" charset="0"/>
              </a:rPr>
            </a:br>
            <a:r>
              <a:rPr lang="en-US" sz="4800" dirty="0" smtClean="0">
                <a:latin typeface="AR ESSENCE" pitchFamily="2" charset="0"/>
              </a:rPr>
              <a:t/>
            </a:r>
            <a:br>
              <a:rPr lang="en-US" sz="4800" dirty="0" smtClean="0">
                <a:latin typeface="AR ESSENCE" pitchFamily="2" charset="0"/>
              </a:rPr>
            </a:br>
            <a:r>
              <a:rPr lang="en-US" sz="2800" dirty="0" smtClean="0">
                <a:latin typeface="AR ESSENCE" pitchFamily="2" charset="0"/>
              </a:rPr>
              <a:t>by James L. Powers</a:t>
            </a:r>
            <a:endParaRPr lang="en-US" sz="2800" dirty="0">
              <a:latin typeface="AR ESSENCE" pitchFamily="2"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mes\Desktop\Everything Post\Report Graphics Jpegs\Fig 011 Feature Numbers.jpg"/>
          <p:cNvPicPr>
            <a:picLocks noChangeAspect="1" noChangeArrowheads="1"/>
          </p:cNvPicPr>
          <p:nvPr/>
        </p:nvPicPr>
        <p:blipFill>
          <a:blip r:embed="rId2" cstate="print"/>
          <a:srcRect/>
          <a:stretch>
            <a:fillRect/>
          </a:stretch>
        </p:blipFill>
        <p:spPr bwMode="auto">
          <a:xfrm>
            <a:off x="1600200" y="0"/>
            <a:ext cx="5410200" cy="698304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0" y="1828800"/>
            <a:ext cx="91440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4"/>
          <a:srcRect r="42683"/>
          <a:stretch>
            <a:fillRect/>
          </a:stretch>
        </p:blipFill>
        <p:spPr bwMode="auto">
          <a:xfrm rot="5400000">
            <a:off x="2781299" y="-1181098"/>
            <a:ext cx="3581402" cy="9143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png"/>
          <p:cNvPicPr/>
          <p:nvPr/>
        </p:nvPicPr>
        <p:blipFill>
          <a:blip r:embed="rId2">
            <a:lum bright="-30000" contrast="10000"/>
          </a:blip>
          <a:stretch>
            <a:fillRect/>
          </a:stretch>
        </p:blipFill>
        <p:spPr>
          <a:xfrm>
            <a:off x="685800" y="609600"/>
            <a:ext cx="7696200" cy="572547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ames\Desktop\jpegs\jpegs\final 1 new copy.jpg"/>
          <p:cNvPicPr>
            <a:picLocks noChangeAspect="1" noChangeArrowheads="1"/>
          </p:cNvPicPr>
          <p:nvPr/>
        </p:nvPicPr>
        <p:blipFill>
          <a:blip r:embed="rId2"/>
          <a:srcRect/>
          <a:stretch>
            <a:fillRect/>
          </a:stretch>
        </p:blipFill>
        <p:spPr bwMode="auto">
          <a:xfrm>
            <a:off x="0" y="1219200"/>
            <a:ext cx="9180328" cy="410134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ames\Desktop\jpegs\jpegs\FINAL 2-6.jpg"/>
          <p:cNvPicPr>
            <a:picLocks noChangeAspect="1" noChangeArrowheads="1"/>
          </p:cNvPicPr>
          <p:nvPr/>
        </p:nvPicPr>
        <p:blipFill>
          <a:blip r:embed="rId2"/>
          <a:srcRect/>
          <a:stretch>
            <a:fillRect/>
          </a:stretch>
        </p:blipFill>
        <p:spPr bwMode="auto">
          <a:xfrm>
            <a:off x="0" y="1295400"/>
            <a:ext cx="9463088" cy="422766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ames\Desktop\jpegs\jpegs\FINAL 3-13.jpg"/>
          <p:cNvPicPr>
            <a:picLocks noChangeAspect="1" noChangeArrowheads="1"/>
          </p:cNvPicPr>
          <p:nvPr/>
        </p:nvPicPr>
        <p:blipFill>
          <a:blip r:embed="rId2"/>
          <a:srcRect/>
          <a:stretch>
            <a:fillRect/>
          </a:stretch>
        </p:blipFill>
        <p:spPr bwMode="auto">
          <a:xfrm>
            <a:off x="0" y="1295400"/>
            <a:ext cx="9372600" cy="418723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extBox 1"/>
          <p:cNvSpPr txBox="1"/>
          <p:nvPr/>
        </p:nvSpPr>
        <p:spPr>
          <a:xfrm>
            <a:off x="1295400" y="609600"/>
            <a:ext cx="6477000" cy="4955203"/>
          </a:xfrm>
          <a:prstGeom prst="rect">
            <a:avLst/>
          </a:prstGeom>
          <a:noFill/>
        </p:spPr>
        <p:txBody>
          <a:bodyPr wrap="square" rtlCol="0">
            <a:spAutoFit/>
          </a:bodyPr>
          <a:lstStyle/>
          <a:p>
            <a:r>
              <a:rPr lang="en-US" sz="2000" dirty="0" smtClean="0">
                <a:latin typeface="AR ESSENCE" pitchFamily="2" charset="0"/>
              </a:rPr>
              <a:t>                Acknowledgments</a:t>
            </a:r>
          </a:p>
          <a:p>
            <a:endParaRPr lang="en-US" sz="2000" dirty="0" smtClean="0">
              <a:latin typeface="AR ESSENCE" pitchFamily="2" charset="0"/>
            </a:endParaRPr>
          </a:p>
          <a:p>
            <a:r>
              <a:rPr lang="en-US" sz="2000" dirty="0" smtClean="0">
                <a:latin typeface="AR ESSENCE" pitchFamily="2" charset="0"/>
              </a:rPr>
              <a:t>Thanks to my advisor, Dr. Julie Holt for advice and reviewing numerous drafts of this research paper. Dr. Gregory Vogel for his insight and spending many hours teaching me the basics of GIS. Thanks in particular to Joe Harl and everyone at ARC for giving me the opportunity to be apart of something special. Thanks to Cory Willmott, John Kelly, Timothy Pauketat, Thomas Emerson, William Iseminger and everyone else who contributed in one form or another. This project and my growth as an anthropologist was only possible because of your help.     </a:t>
            </a:r>
          </a:p>
          <a:p>
            <a:endParaRPr lang="en-US" sz="3600" dirty="0">
              <a:latin typeface="AR ESSENCE" pitchFamily="2"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mes\Desktop\pictures\Granite City Dig  set 2 064.jpg"/>
          <p:cNvPicPr>
            <a:picLocks noChangeAspect="1" noChangeArrowheads="1"/>
          </p:cNvPicPr>
          <p:nvPr/>
        </p:nvPicPr>
        <p:blipFill>
          <a:blip r:embed="rId3" cstate="print"/>
          <a:srcRect l="30338"/>
          <a:stretch>
            <a:fillRect/>
          </a:stretch>
        </p:blipFill>
        <p:spPr bwMode="auto">
          <a:xfrm>
            <a:off x="4876800" y="2592197"/>
            <a:ext cx="4267200" cy="4265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Granite City Dig  set 2 033.jpg"/>
          <p:cNvPicPr>
            <a:picLocks noChangeAspect="1"/>
          </p:cNvPicPr>
          <p:nvPr/>
        </p:nvPicPr>
        <p:blipFill>
          <a:blip r:embed="rId4" cstate="print"/>
          <a:stretch>
            <a:fillRect/>
          </a:stretch>
        </p:blipFill>
        <p:spPr>
          <a:xfrm>
            <a:off x="4876800" y="-19050"/>
            <a:ext cx="4267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ranite City Dig  set 2 025.jpg"/>
          <p:cNvPicPr>
            <a:picLocks noChangeAspect="1"/>
          </p:cNvPicPr>
          <p:nvPr/>
        </p:nvPicPr>
        <p:blipFill>
          <a:blip r:embed="rId5" cstate="print"/>
          <a:srcRect l="3846" t="7692" r="46923"/>
          <a:stretch>
            <a:fillRect/>
          </a:stretch>
        </p:blipFill>
        <p:spPr>
          <a:xfrm>
            <a:off x="0" y="0"/>
            <a:ext cx="48768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6"/>
          <a:srcRect l="30749" t="36036" r="45435"/>
          <a:stretch>
            <a:fillRect/>
          </a:stretch>
        </p:blipFill>
        <p:spPr bwMode="auto">
          <a:xfrm>
            <a:off x="0" y="0"/>
            <a:ext cx="3703320" cy="6925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1447800" y="533400"/>
            <a:ext cx="152400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p:cNvSpPr/>
          <p:nvPr/>
        </p:nvSpPr>
        <p:spPr>
          <a:xfrm rot="251646">
            <a:off x="992560" y="1035458"/>
            <a:ext cx="1829475" cy="5562600"/>
          </a:xfrm>
          <a:prstGeom prst="flowChartManualOperation">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Users\james\Desktop\pictures\WOODHENGE.jpg"/>
          <p:cNvPicPr>
            <a:picLocks noChangeAspect="1" noChangeArrowheads="1"/>
          </p:cNvPicPr>
          <p:nvPr/>
        </p:nvPicPr>
        <p:blipFill>
          <a:blip r:embed="rId7"/>
          <a:srcRect l="30088" t="47683" r="34514" b="19884"/>
          <a:stretch>
            <a:fillRect/>
          </a:stretch>
        </p:blipFill>
        <p:spPr bwMode="auto">
          <a:xfrm>
            <a:off x="3733800" y="3070860"/>
            <a:ext cx="5410200" cy="3787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scan0001.jpg"/>
          <p:cNvPicPr/>
          <p:nvPr/>
        </p:nvPicPr>
        <p:blipFill>
          <a:blip r:embed="rId8"/>
          <a:stretch>
            <a:fillRect/>
          </a:stretch>
        </p:blipFill>
        <p:spPr>
          <a:xfrm>
            <a:off x="3810000" y="0"/>
            <a:ext cx="5334000" cy="2972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james\Desktop\Everything Post\Report Graphics Jpegs\Photo 005 Trade Goods.jpg"/>
          <p:cNvPicPr>
            <a:picLocks noChangeAspect="1" noChangeArrowheads="1"/>
          </p:cNvPicPr>
          <p:nvPr/>
        </p:nvPicPr>
        <p:blipFill>
          <a:blip r:embed="rId2"/>
          <a:srcRect l="41775"/>
          <a:stretch>
            <a:fillRect/>
          </a:stretch>
        </p:blipFill>
        <p:spPr bwMode="auto">
          <a:xfrm rot="5400000">
            <a:off x="3222400" y="-1317400"/>
            <a:ext cx="2165801" cy="5105401"/>
          </a:xfrm>
          <a:prstGeom prst="rect">
            <a:avLst/>
          </a:prstGeom>
          <a:ln>
            <a:noFill/>
          </a:ln>
          <a:effectLst>
            <a:outerShdw blurRad="292100" dist="139700" dir="2700000" algn="tl" rotWithShape="0">
              <a:srgbClr val="333333">
                <a:alpha val="65000"/>
              </a:srgbClr>
            </a:outerShdw>
          </a:effectLst>
        </p:spPr>
      </p:pic>
      <p:pic>
        <p:nvPicPr>
          <p:cNvPr id="2050" name="Picture 2" descr="C:\Users\james\Desktop\Everything Post\Report Graphics Jpegs\Fig 003 Aerial Map.jpg"/>
          <p:cNvPicPr>
            <a:picLocks noChangeAspect="1" noChangeArrowheads="1"/>
          </p:cNvPicPr>
          <p:nvPr/>
        </p:nvPicPr>
        <p:blipFill>
          <a:blip r:embed="rId3">
            <a:lum/>
          </a:blip>
          <a:srcRect/>
          <a:stretch>
            <a:fillRect/>
          </a:stretch>
        </p:blipFill>
        <p:spPr bwMode="auto">
          <a:xfrm>
            <a:off x="1143000" y="2411469"/>
            <a:ext cx="6477000" cy="44465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udge.jpg"/>
          <p:cNvPicPr>
            <a:picLocks noChangeAspect="1"/>
          </p:cNvPicPr>
          <p:nvPr/>
        </p:nvPicPr>
        <p:blipFill>
          <a:blip r:embed="rId4"/>
          <a:stretch>
            <a:fillRect/>
          </a:stretch>
        </p:blipFill>
        <p:spPr>
          <a:xfrm>
            <a:off x="3429000" y="1447800"/>
            <a:ext cx="2438400" cy="3672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httpharoldalfred.comTotem%20Poles.html.jpg"/>
          <p:cNvPicPr>
            <a:picLocks noChangeAspect="1"/>
          </p:cNvPicPr>
          <p:nvPr/>
        </p:nvPicPr>
        <p:blipFill>
          <a:blip r:embed="rId5" cstate="print"/>
          <a:stretch>
            <a:fillRect/>
          </a:stretch>
        </p:blipFill>
        <p:spPr>
          <a:xfrm>
            <a:off x="4527956" y="3330245"/>
            <a:ext cx="88087" cy="197510"/>
          </a:xfrm>
          <a:prstGeom prst="rect">
            <a:avLst/>
          </a:prstGeom>
        </p:spPr>
      </p:pic>
      <p:pic>
        <p:nvPicPr>
          <p:cNvPr id="7" name="Picture 6" descr="httpharoldalfred.comTotem%20Poles.html.jpg"/>
          <p:cNvPicPr>
            <a:picLocks noChangeAspect="1"/>
          </p:cNvPicPr>
          <p:nvPr/>
        </p:nvPicPr>
        <p:blipFill>
          <a:blip r:embed="rId6">
            <a:lum bright="10000"/>
          </a:blip>
          <a:stretch>
            <a:fillRect/>
          </a:stretch>
        </p:blipFill>
        <p:spPr>
          <a:xfrm>
            <a:off x="152400" y="228600"/>
            <a:ext cx="2718733"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httpwww.flickr.comphotosmharrsch522177355.jpg"/>
          <p:cNvPicPr>
            <a:picLocks noChangeAspect="1"/>
          </p:cNvPicPr>
          <p:nvPr/>
        </p:nvPicPr>
        <p:blipFill>
          <a:blip r:embed="rId7">
            <a:lum bright="10000"/>
          </a:blip>
          <a:srcRect l="8284" r="32075"/>
          <a:stretch>
            <a:fillRect/>
          </a:stretch>
        </p:blipFill>
        <p:spPr>
          <a:xfrm>
            <a:off x="6248400" y="228600"/>
            <a:ext cx="2743200" cy="6132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rge_Catlin_-_The_Last_Race__Mandan_O-Kee-Pa_Ceremony.jpg"/>
          <p:cNvPicPr>
            <a:picLocks noChangeAspect="1"/>
          </p:cNvPicPr>
          <p:nvPr/>
        </p:nvPicPr>
        <p:blipFill>
          <a:blip r:embed="rId2">
            <a:lum bright="20000" contrast="30000"/>
          </a:blip>
          <a:stretch>
            <a:fillRect/>
          </a:stretch>
        </p:blipFill>
        <p:spPr>
          <a:xfrm>
            <a:off x="685800" y="152400"/>
            <a:ext cx="7924800" cy="650141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ODHENGE.jpg"/>
          <p:cNvPicPr>
            <a:picLocks noChangeAspect="1"/>
          </p:cNvPicPr>
          <p:nvPr/>
        </p:nvPicPr>
        <p:blipFill>
          <a:blip r:embed="rId2"/>
          <a:stretch>
            <a:fillRect/>
          </a:stretch>
        </p:blipFill>
        <p:spPr>
          <a:xfrm>
            <a:off x="381000" y="228600"/>
            <a:ext cx="8382000" cy="640394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sz="6600" dirty="0" smtClean="0">
                <a:latin typeface="AR ESSENCE" pitchFamily="2" charset="0"/>
              </a:rPr>
              <a:t>Feature 97</a:t>
            </a:r>
            <a:endParaRPr lang="en-US" sz="6600" dirty="0">
              <a:latin typeface="AR ESSENCE" pitchFamily="2" charset="0"/>
            </a:endParaRPr>
          </a:p>
        </p:txBody>
      </p:sp>
      <p:pic>
        <p:nvPicPr>
          <p:cNvPr id="2050" name="Picture 2"/>
          <p:cNvPicPr>
            <a:picLocks noChangeAspect="1" noChangeArrowheads="1"/>
          </p:cNvPicPr>
          <p:nvPr/>
        </p:nvPicPr>
        <p:blipFill>
          <a:blip r:embed="rId2" cstate="print">
            <a:lum bright="-20000"/>
          </a:blip>
          <a:srcRect/>
          <a:stretch>
            <a:fillRect/>
          </a:stretch>
        </p:blipFill>
        <p:spPr bwMode="auto">
          <a:xfrm>
            <a:off x="228600" y="0"/>
            <a:ext cx="8537747" cy="6781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mes\Desktop\Everything Post\Report Graphics Jpegs\Fig 036 Fea 097 Complex.jpg"/>
          <p:cNvPicPr>
            <a:picLocks noChangeAspect="1" noChangeArrowheads="1"/>
          </p:cNvPicPr>
          <p:nvPr/>
        </p:nvPicPr>
        <p:blipFill>
          <a:blip r:embed="rId3" cstate="print"/>
          <a:srcRect/>
          <a:stretch>
            <a:fillRect/>
          </a:stretch>
        </p:blipFill>
        <p:spPr bwMode="auto">
          <a:xfrm>
            <a:off x="0" y="0"/>
            <a:ext cx="5253159" cy="667512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0" y="2971800"/>
            <a:ext cx="5257800" cy="3505200"/>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5" cstate="print"/>
          <a:srcRect/>
          <a:stretch>
            <a:fillRect/>
          </a:stretch>
        </p:blipFill>
        <p:spPr bwMode="auto">
          <a:xfrm>
            <a:off x="5257800" y="4038600"/>
            <a:ext cx="3886200" cy="2109115"/>
          </a:xfrm>
          <a:prstGeom prst="rect">
            <a:avLst/>
          </a:prstGeom>
          <a:ln>
            <a:noFill/>
          </a:ln>
          <a:effectLst>
            <a:outerShdw blurRad="292100" dist="139700" dir="2700000" algn="tl" rotWithShape="0">
              <a:srgbClr val="333333">
                <a:alpha val="65000"/>
              </a:srgbClr>
            </a:outerShdw>
          </a:effectLst>
        </p:spPr>
      </p:pic>
      <p:pic>
        <p:nvPicPr>
          <p:cNvPr id="2053" name="Picture 5"/>
          <p:cNvPicPr>
            <a:picLocks noChangeAspect="1" noChangeArrowheads="1"/>
          </p:cNvPicPr>
          <p:nvPr/>
        </p:nvPicPr>
        <p:blipFill>
          <a:blip r:embed="rId6" cstate="print"/>
          <a:srcRect/>
          <a:stretch>
            <a:fillRect/>
          </a:stretch>
        </p:blipFill>
        <p:spPr bwMode="auto">
          <a:xfrm>
            <a:off x="5638800" y="-228600"/>
            <a:ext cx="3124200" cy="4051450"/>
          </a:xfrm>
          <a:prstGeom prst="rect">
            <a:avLst/>
          </a:prstGeom>
          <a:ln>
            <a:noFill/>
          </a:ln>
          <a:effectLst>
            <a:outerShdw blurRad="292100" dist="139700" dir="2700000" algn="tl" rotWithShape="0">
              <a:srgbClr val="333333">
                <a:alpha val="65000"/>
              </a:srgbClr>
            </a:outerShdw>
          </a:effectLst>
        </p:spPr>
      </p:pic>
      <p:pic>
        <p:nvPicPr>
          <p:cNvPr id="2054" name="Picture 6"/>
          <p:cNvPicPr>
            <a:picLocks noChangeAspect="1" noChangeArrowheads="1"/>
          </p:cNvPicPr>
          <p:nvPr/>
        </p:nvPicPr>
        <p:blipFill>
          <a:blip r:embed="rId7"/>
          <a:srcRect/>
          <a:stretch>
            <a:fillRect/>
          </a:stretch>
        </p:blipFill>
        <p:spPr bwMode="auto">
          <a:xfrm>
            <a:off x="0" y="4114800"/>
            <a:ext cx="8534399" cy="2549774"/>
          </a:xfrm>
          <a:prstGeom prst="rect">
            <a:avLst/>
          </a:prstGeom>
          <a:ln>
            <a:noFill/>
          </a:ln>
          <a:effectLst>
            <a:outerShdw blurRad="292100" dist="139700" dir="2700000" algn="tl" rotWithShape="0">
              <a:srgbClr val="333333">
                <a:alpha val="65000"/>
              </a:srgbClr>
            </a:outerShdw>
          </a:effectLst>
        </p:spPr>
      </p:pic>
      <p:pic>
        <p:nvPicPr>
          <p:cNvPr id="7" name="Picture 6" descr="WOODHENGE.jpg"/>
          <p:cNvPicPr>
            <a:picLocks noChangeAspect="1"/>
          </p:cNvPicPr>
          <p:nvPr/>
        </p:nvPicPr>
        <p:blipFill>
          <a:blip r:embed="rId8"/>
          <a:srcRect l="29320" t="41265" r="30325" b="15819"/>
          <a:stretch>
            <a:fillRect/>
          </a:stretch>
        </p:blipFill>
        <p:spPr>
          <a:xfrm>
            <a:off x="5334000" y="533400"/>
            <a:ext cx="3810000" cy="309562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051"/>
                                        </p:tgtEl>
                                        <p:attrNameLst>
                                          <p:attrName>ppt_x</p:attrName>
                                        </p:attrNameLst>
                                      </p:cBhvr>
                                      <p:tavLst>
                                        <p:tav tm="0">
                                          <p:val>
                                            <p:strVal val="ppt_x"/>
                                          </p:val>
                                        </p:tav>
                                        <p:tav tm="100000">
                                          <p:val>
                                            <p:strVal val="ppt_x"/>
                                          </p:val>
                                        </p:tav>
                                      </p:tavLst>
                                    </p:anim>
                                    <p:anim calcmode="lin" valueType="num">
                                      <p:cBhvr additive="base">
                                        <p:cTn id="13" dur="500"/>
                                        <p:tgtEl>
                                          <p:spTgt spid="2051"/>
                                        </p:tgtEl>
                                        <p:attrNameLst>
                                          <p:attrName>ppt_y</p:attrName>
                                        </p:attrNameLst>
                                      </p:cBhvr>
                                      <p:tavLst>
                                        <p:tav tm="0">
                                          <p:val>
                                            <p:strVal val="ppt_y"/>
                                          </p:val>
                                        </p:tav>
                                        <p:tav tm="100000">
                                          <p:val>
                                            <p:strVal val="1+ppt_h/2"/>
                                          </p:val>
                                        </p:tav>
                                      </p:tavLst>
                                    </p:anim>
                                    <p:set>
                                      <p:cBhvr>
                                        <p:cTn id="14" dur="1" fill="hold">
                                          <p:stCondLst>
                                            <p:cond delay="499"/>
                                          </p:stCondLst>
                                        </p:cTn>
                                        <p:tgtEl>
                                          <p:spTgt spid="20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additive="base">
                                        <p:cTn id="19" dur="500" fill="hold"/>
                                        <p:tgtEl>
                                          <p:spTgt spid="2053"/>
                                        </p:tgtEl>
                                        <p:attrNameLst>
                                          <p:attrName>ppt_x</p:attrName>
                                        </p:attrNameLst>
                                      </p:cBhvr>
                                      <p:tavLst>
                                        <p:tav tm="0">
                                          <p:val>
                                            <p:strVal val="1+#ppt_w/2"/>
                                          </p:val>
                                        </p:tav>
                                        <p:tav tm="100000">
                                          <p:val>
                                            <p:strVal val="#ppt_x"/>
                                          </p:val>
                                        </p:tav>
                                      </p:tavLst>
                                    </p:anim>
                                    <p:anim calcmode="lin" valueType="num">
                                      <p:cBhvr additive="base">
                                        <p:cTn id="20" dur="500" fill="hold"/>
                                        <p:tgtEl>
                                          <p:spTgt spid="20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nodeType="clickEffect">
                                  <p:stCondLst>
                                    <p:cond delay="0"/>
                                  </p:stCondLst>
                                  <p:childTnLst>
                                    <p:anim calcmode="lin" valueType="num">
                                      <p:cBhvr additive="base">
                                        <p:cTn id="30" dur="500"/>
                                        <p:tgtEl>
                                          <p:spTgt spid="2053"/>
                                        </p:tgtEl>
                                        <p:attrNameLst>
                                          <p:attrName>ppt_x</p:attrName>
                                        </p:attrNameLst>
                                      </p:cBhvr>
                                      <p:tavLst>
                                        <p:tav tm="0">
                                          <p:val>
                                            <p:strVal val="ppt_x"/>
                                          </p:val>
                                        </p:tav>
                                        <p:tav tm="100000">
                                          <p:val>
                                            <p:strVal val="1+ppt_w/2"/>
                                          </p:val>
                                        </p:tav>
                                      </p:tavLst>
                                    </p:anim>
                                    <p:anim calcmode="lin" valueType="num">
                                      <p:cBhvr additive="base">
                                        <p:cTn id="31" dur="500"/>
                                        <p:tgtEl>
                                          <p:spTgt spid="2053"/>
                                        </p:tgtEl>
                                        <p:attrNameLst>
                                          <p:attrName>ppt_y</p:attrName>
                                        </p:attrNameLst>
                                      </p:cBhvr>
                                      <p:tavLst>
                                        <p:tav tm="0">
                                          <p:val>
                                            <p:strVal val="ppt_y"/>
                                          </p:val>
                                        </p:tav>
                                        <p:tav tm="100000">
                                          <p:val>
                                            <p:strVal val="ppt_y"/>
                                          </p:val>
                                        </p:tav>
                                      </p:tavLst>
                                    </p:anim>
                                    <p:set>
                                      <p:cBhvr>
                                        <p:cTn id="32" dur="1" fill="hold">
                                          <p:stCondLst>
                                            <p:cond delay="499"/>
                                          </p:stCondLst>
                                        </p:cTn>
                                        <p:tgtEl>
                                          <p:spTgt spid="20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052"/>
                                        </p:tgtEl>
                                        <p:attrNameLst>
                                          <p:attrName>ppt_x</p:attrName>
                                        </p:attrNameLst>
                                      </p:cBhvr>
                                      <p:tavLst>
                                        <p:tav tm="0">
                                          <p:val>
                                            <p:strVal val="ppt_x"/>
                                          </p:val>
                                        </p:tav>
                                        <p:tav tm="100000">
                                          <p:val>
                                            <p:strVal val="ppt_x"/>
                                          </p:val>
                                        </p:tav>
                                      </p:tavLst>
                                    </p:anim>
                                    <p:anim calcmode="lin" valueType="num">
                                      <p:cBhvr additive="base">
                                        <p:cTn id="37" dur="500"/>
                                        <p:tgtEl>
                                          <p:spTgt spid="2052"/>
                                        </p:tgtEl>
                                        <p:attrNameLst>
                                          <p:attrName>ppt_y</p:attrName>
                                        </p:attrNameLst>
                                      </p:cBhvr>
                                      <p:tavLst>
                                        <p:tav tm="0">
                                          <p:val>
                                            <p:strVal val="ppt_y"/>
                                          </p:val>
                                        </p:tav>
                                        <p:tav tm="100000">
                                          <p:val>
                                            <p:strVal val="1+ppt_h/2"/>
                                          </p:val>
                                        </p:tav>
                                      </p:tavLst>
                                    </p:anim>
                                    <p:set>
                                      <p:cBhvr>
                                        <p:cTn id="38" dur="1" fill="hold">
                                          <p:stCondLst>
                                            <p:cond delay="499"/>
                                          </p:stCondLst>
                                        </p:cTn>
                                        <p:tgtEl>
                                          <p:spTgt spid="20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54"/>
                                        </p:tgtEl>
                                        <p:attrNameLst>
                                          <p:attrName>style.visibility</p:attrName>
                                        </p:attrNameLst>
                                      </p:cBhvr>
                                      <p:to>
                                        <p:strVal val="visible"/>
                                      </p:to>
                                    </p:set>
                                    <p:anim calcmode="lin" valueType="num">
                                      <p:cBhvr additive="base">
                                        <p:cTn id="43" dur="500" fill="hold"/>
                                        <p:tgtEl>
                                          <p:spTgt spid="2054"/>
                                        </p:tgtEl>
                                        <p:attrNameLst>
                                          <p:attrName>ppt_x</p:attrName>
                                        </p:attrNameLst>
                                      </p:cBhvr>
                                      <p:tavLst>
                                        <p:tav tm="0">
                                          <p:val>
                                            <p:strVal val="#ppt_x"/>
                                          </p:val>
                                        </p:tav>
                                        <p:tav tm="100000">
                                          <p:val>
                                            <p:strVal val="#ppt_x"/>
                                          </p:val>
                                        </p:tav>
                                      </p:tavLst>
                                    </p:anim>
                                    <p:anim calcmode="lin" valueType="num">
                                      <p:cBhvr additive="base">
                                        <p:cTn id="4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1.6|5.3|7.1"/>
</p:tagLst>
</file>

<file path=ppt/tags/tag2.xml><?xml version="1.0" encoding="utf-8"?>
<p:tagLst xmlns:a="http://schemas.openxmlformats.org/drawingml/2006/main" xmlns:r="http://schemas.openxmlformats.org/officeDocument/2006/relationships" xmlns:p="http://schemas.openxmlformats.org/presentationml/2006/main">
  <p:tag name="TIMING" val="|45.2|60.2|29.4|1.5|8.8|0.7|2.9|9.4"/>
</p:tagLst>
</file>

<file path=ppt/tags/tag3.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docProps/app.xml><?xml version="1.0" encoding="utf-8"?>
<Properties xmlns="http://schemas.openxmlformats.org/officeDocument/2006/extended-properties" xmlns:vt="http://schemas.openxmlformats.org/officeDocument/2006/docPropsVTypes">
  <TotalTime>2157</TotalTime>
  <Words>122</Words>
  <Application>Microsoft Office PowerPoint</Application>
  <PresentationFormat>On-screen Show (4:3)</PresentationFormat>
  <Paragraphs>6</Paragraphs>
  <Slides>17</Slides>
  <Notes>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Here We Are: An Exploration into Function and Symbolism of Stirling Phase Posts   by James L. Powers</vt:lpstr>
      <vt:lpstr>Slide 2</vt:lpstr>
      <vt:lpstr>Slide 3</vt:lpstr>
      <vt:lpstr>Slide 4</vt:lpstr>
      <vt:lpstr>Slide 5</vt:lpstr>
      <vt:lpstr>Slide 6</vt:lpstr>
      <vt:lpstr>Slide 7</vt:lpstr>
      <vt:lpstr>Feature 97</vt:lpstr>
      <vt:lpstr>Slide 9</vt:lpstr>
      <vt:lpstr>Slide 10</vt:lpstr>
      <vt:lpstr>Slide 11</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dc:creator>
  <cp:lastModifiedBy>james</cp:lastModifiedBy>
  <cp:revision>113</cp:revision>
  <dcterms:created xsi:type="dcterms:W3CDTF">2010-04-05T16:02:10Z</dcterms:created>
  <dcterms:modified xsi:type="dcterms:W3CDTF">2010-04-24T04:15:28Z</dcterms:modified>
</cp:coreProperties>
</file>