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1" r:id="rId3"/>
    <p:sldId id="258" r:id="rId4"/>
    <p:sldId id="265" r:id="rId5"/>
    <p:sldId id="257" r:id="rId6"/>
    <p:sldId id="259" r:id="rId7"/>
    <p:sldId id="266" r:id="rId8"/>
    <p:sldId id="267" r:id="rId9"/>
    <p:sldId id="268" r:id="rId10"/>
    <p:sldId id="264" r:id="rId11"/>
    <p:sldId id="262" r:id="rId12"/>
    <p:sldId id="26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628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35F363-FB50-4184-92ED-694C21985B8C}" type="datetimeFigureOut">
              <a:rPr lang="en-US" smtClean="0"/>
              <a:pPr/>
              <a:t>4/24/2010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7A2FA4-8446-4F70-98AD-956BE627398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5F115E-3F6C-4745-9D74-9F68755A60C2}" type="datetimeFigureOut">
              <a:rPr lang="en-US" smtClean="0"/>
              <a:pPr/>
              <a:t>4/24/2010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27998-8E16-4EDC-AB6A-F2FF6E13B02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27998-8E16-4EDC-AB6A-F2FF6E13B02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E6C977-5920-429C-A00B-BC3639497AB9}" type="datetimeFigureOut">
              <a:rPr lang="en-US" smtClean="0"/>
              <a:pPr/>
              <a:t>4/24/2010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35928E-D354-4A75-BDEE-AFF7D95AA4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E6C977-5920-429C-A00B-BC3639497AB9}" type="datetimeFigureOut">
              <a:rPr lang="en-US" smtClean="0"/>
              <a:pPr/>
              <a:t>4/24/2010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35928E-D354-4A75-BDEE-AFF7D95AA4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E6C977-5920-429C-A00B-BC3639497AB9}" type="datetimeFigureOut">
              <a:rPr lang="en-US" smtClean="0"/>
              <a:pPr/>
              <a:t>4/24/2010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35928E-D354-4A75-BDEE-AFF7D95AA4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E6C977-5920-429C-A00B-BC3639497AB9}" type="datetimeFigureOut">
              <a:rPr lang="en-US" smtClean="0"/>
              <a:pPr/>
              <a:t>4/24/2010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35928E-D354-4A75-BDEE-AFF7D95AA4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E6C977-5920-429C-A00B-BC3639497AB9}" type="datetimeFigureOut">
              <a:rPr lang="en-US" smtClean="0"/>
              <a:pPr/>
              <a:t>4/24/2010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35928E-D354-4A75-BDEE-AFF7D95AA4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E6C977-5920-429C-A00B-BC3639497AB9}" type="datetimeFigureOut">
              <a:rPr lang="en-US" smtClean="0"/>
              <a:pPr/>
              <a:t>4/24/2010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35928E-D354-4A75-BDEE-AFF7D95AA4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E6C977-5920-429C-A00B-BC3639497AB9}" type="datetimeFigureOut">
              <a:rPr lang="en-US" smtClean="0"/>
              <a:pPr/>
              <a:t>4/24/2010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35928E-D354-4A75-BDEE-AFF7D95AA4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E6C977-5920-429C-A00B-BC3639497AB9}" type="datetimeFigureOut">
              <a:rPr lang="en-US" smtClean="0"/>
              <a:pPr/>
              <a:t>4/24/2010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35928E-D354-4A75-BDEE-AFF7D95AA4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E6C977-5920-429C-A00B-BC3639497AB9}" type="datetimeFigureOut">
              <a:rPr lang="en-US" smtClean="0"/>
              <a:pPr/>
              <a:t>4/24/2010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35928E-D354-4A75-BDEE-AFF7D95AA4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E6C977-5920-429C-A00B-BC3639497AB9}" type="datetimeFigureOut">
              <a:rPr lang="en-US" smtClean="0"/>
              <a:pPr/>
              <a:t>4/24/2010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35928E-D354-4A75-BDEE-AFF7D95AA4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E6C977-5920-429C-A00B-BC3639497AB9}" type="datetimeFigureOut">
              <a:rPr lang="en-US" smtClean="0"/>
              <a:pPr/>
              <a:t>4/24/2010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35928E-D354-4A75-BDEE-AFF7D95AA4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4E6C977-5920-429C-A00B-BC3639497AB9}" type="datetimeFigureOut">
              <a:rPr lang="en-US" smtClean="0"/>
              <a:pPr/>
              <a:t>4/24/2010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E35928E-D354-4A75-BDEE-AFF7D95AA4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Making Stone Tools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 Exhibit of </a:t>
            </a:r>
            <a:r>
              <a:rPr lang="en-US" dirty="0" err="1" smtClean="0"/>
              <a:t>Flintknapping</a:t>
            </a:r>
            <a:r>
              <a:rPr lang="en-US" dirty="0" smtClean="0"/>
              <a:t> Virtuosity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81200" y="24384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Sarah </a:t>
            </a:r>
            <a:r>
              <a:rPr lang="en-US" dirty="0" err="1" smtClean="0"/>
              <a:t>Strowmatt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Larry Kinsella Workshop\Picture 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838200"/>
            <a:ext cx="3429000" cy="257175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524000" y="3657600"/>
            <a:ext cx="3276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Larry </a:t>
            </a:r>
            <a:r>
              <a:rPr lang="en-US" dirty="0" err="1" smtClean="0"/>
              <a:t>Kinsella</a:t>
            </a:r>
            <a:r>
              <a:rPr lang="en-US" dirty="0" smtClean="0"/>
              <a:t> demonstrating pressure flaking.</a:t>
            </a:r>
            <a:endParaRPr lang="en-US" dirty="0"/>
          </a:p>
        </p:txBody>
      </p:sp>
      <p:pic>
        <p:nvPicPr>
          <p:cNvPr id="6" name="Picture 5" descr="Picture 0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5283200" y="3733800"/>
            <a:ext cx="3352800" cy="2514600"/>
          </a:xfrm>
          <a:prstGeom prst="rect">
            <a:avLst/>
          </a:prstGeom>
        </p:spPr>
      </p:pic>
      <p:pic>
        <p:nvPicPr>
          <p:cNvPr id="7" name="Picture 6" descr="IMG_97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7800" y="914400"/>
            <a:ext cx="335280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My findings show that</a:t>
            </a:r>
          </a:p>
          <a:p>
            <a:pPr lvl="1"/>
            <a:r>
              <a:rPr lang="en-US" dirty="0" smtClean="0"/>
              <a:t>Aesthetic and functional purposes can change the how the quality of a tool is measured.</a:t>
            </a:r>
          </a:p>
          <a:p>
            <a:pPr lvl="1"/>
            <a:r>
              <a:rPr lang="en-US" dirty="0" smtClean="0"/>
              <a:t>The material can affect what techniques are used and what tool is made.</a:t>
            </a:r>
          </a:p>
          <a:p>
            <a:pPr lvl="1"/>
            <a:r>
              <a:rPr lang="en-US" dirty="0" smtClean="0"/>
              <a:t>The shape of a tool can be used to judge the quality of a tool and </a:t>
            </a:r>
            <a:r>
              <a:rPr lang="en-US" smtClean="0"/>
              <a:t>skills of a tool </a:t>
            </a:r>
            <a:r>
              <a:rPr lang="en-US" dirty="0" smtClean="0"/>
              <a:t>maker.</a:t>
            </a:r>
          </a:p>
          <a:p>
            <a:pPr lvl="1"/>
            <a:r>
              <a:rPr lang="en-US" dirty="0" smtClean="0"/>
              <a:t>The flaking techniques can indicate functional or aesthetic purposes and can affect the overall quality of the tool.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My advisor, Dr.  Cory </a:t>
            </a:r>
            <a:r>
              <a:rPr lang="en-US" dirty="0" err="1" smtClean="0"/>
              <a:t>Willmott</a:t>
            </a:r>
            <a:r>
              <a:rPr lang="en-US" dirty="0" smtClean="0"/>
              <a:t> for all of her help and encouragement throughout this project.</a:t>
            </a:r>
          </a:p>
          <a:p>
            <a:r>
              <a:rPr lang="en-US" dirty="0" smtClean="0"/>
              <a:t>Larry </a:t>
            </a:r>
            <a:r>
              <a:rPr lang="en-US" dirty="0" err="1" smtClean="0"/>
              <a:t>Kinsella</a:t>
            </a:r>
            <a:r>
              <a:rPr lang="en-US" dirty="0" smtClean="0"/>
              <a:t> and Mike </a:t>
            </a:r>
            <a:r>
              <a:rPr lang="en-US" dirty="0" err="1" smtClean="0"/>
              <a:t>Dothager</a:t>
            </a:r>
            <a:r>
              <a:rPr lang="en-US" dirty="0" smtClean="0"/>
              <a:t> for all of their help in identifying artifacts and expertise.</a:t>
            </a:r>
          </a:p>
          <a:p>
            <a:r>
              <a:rPr lang="en-US" dirty="0" smtClean="0"/>
              <a:t>Eric Barnett for all of his help with creating the display.</a:t>
            </a:r>
          </a:p>
          <a:p>
            <a:r>
              <a:rPr lang="en-US" dirty="0" smtClean="0"/>
              <a:t>Dr. Julie Holt for giving me the idea to create a museum display and all of her help and encouragement.</a:t>
            </a:r>
          </a:p>
          <a:p>
            <a:r>
              <a:rPr lang="en-US" dirty="0" smtClean="0"/>
              <a:t>Everyone in the Anthropology Club for all of their support and encouragement.</a:t>
            </a:r>
          </a:p>
          <a:p>
            <a:r>
              <a:rPr lang="en-US" dirty="0" smtClean="0"/>
              <a:t>The University Museum,  Anthropology Teaching Museum and St. Louis Science Center for all of the artifacts in my display.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criteria are used to measure quality in </a:t>
            </a:r>
            <a:r>
              <a:rPr lang="en-US" dirty="0" err="1" smtClean="0"/>
              <a:t>flintknapping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Virtuosity:  The technical skill, fluency, or style exhibited by the maker of a composition.</a:t>
            </a:r>
          </a:p>
          <a:p>
            <a:pPr lvl="1"/>
            <a:r>
              <a:rPr lang="en-US" dirty="0" err="1" smtClean="0"/>
              <a:t>Flintknapping</a:t>
            </a:r>
            <a:r>
              <a:rPr lang="en-US" dirty="0" smtClean="0"/>
              <a:t>:  An ancient tradition of making stone tools that is still practiced and studied today.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Thesis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found that there are three main characteristics used to measure both the aesthetic and functional quality of a stone tool but those characteristics depend upon the aesthetic or functional context of use.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4203192" cy="5334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dirty="0" smtClean="0"/>
              <a:t>Identification of artifacts through texts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0" y="14478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 documentation of artifacts</a:t>
            </a:r>
          </a:p>
          <a:p>
            <a:endParaRPr lang="en-US" dirty="0"/>
          </a:p>
        </p:txBody>
      </p:sp>
      <p:pic>
        <p:nvPicPr>
          <p:cNvPr id="6" name="Picture 5" descr="IMG_04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1981200"/>
            <a:ext cx="3352800" cy="2514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10200" y="457200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Mike </a:t>
            </a:r>
            <a:r>
              <a:rPr lang="en-US" dirty="0" err="1" smtClean="0"/>
              <a:t>Dothager</a:t>
            </a:r>
            <a:r>
              <a:rPr lang="en-US" dirty="0" smtClean="0"/>
              <a:t> demonstrating how the point would have gone on to the handle.</a:t>
            </a:r>
            <a:endParaRPr lang="en-US" dirty="0"/>
          </a:p>
        </p:txBody>
      </p:sp>
      <p:pic>
        <p:nvPicPr>
          <p:cNvPr id="8" name="Picture 7" descr="IMG_94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1981200"/>
            <a:ext cx="3276600" cy="2457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cont.</a:t>
            </a:r>
            <a:endParaRPr lang="en-US" dirty="0"/>
          </a:p>
        </p:txBody>
      </p:sp>
      <p:pic>
        <p:nvPicPr>
          <p:cNvPr id="1026" name="Picture 2" descr="C:\Documents and Settings\Shorty\My Documents\My Pictures\Mike Dothager\Picture 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209800"/>
            <a:ext cx="3629025" cy="239925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876800" y="1524000"/>
            <a:ext cx="388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Participant observation</a:t>
            </a:r>
          </a:p>
          <a:p>
            <a:endParaRPr lang="en-US" sz="3000" dirty="0"/>
          </a:p>
        </p:txBody>
      </p:sp>
      <p:sp>
        <p:nvSpPr>
          <p:cNvPr id="8" name="TextBox 7"/>
          <p:cNvSpPr txBox="1"/>
          <p:nvPr/>
        </p:nvSpPr>
        <p:spPr>
          <a:xfrm>
            <a:off x="1219200" y="1524000"/>
            <a:ext cx="350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Artifact elicitation interviews</a:t>
            </a:r>
            <a:endParaRPr lang="en-US" sz="2800" dirty="0"/>
          </a:p>
        </p:txBody>
      </p:sp>
      <p:pic>
        <p:nvPicPr>
          <p:cNvPr id="6" name="Picture 5" descr="IMG_04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2514600"/>
            <a:ext cx="32512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47800"/>
            <a:ext cx="7543800" cy="762000"/>
          </a:xfrm>
        </p:spPr>
        <p:txBody>
          <a:bodyPr/>
          <a:lstStyle/>
          <a:p>
            <a:r>
              <a:rPr lang="en-US" dirty="0" smtClean="0"/>
              <a:t>Aesthetic </a:t>
            </a:r>
            <a:r>
              <a:rPr lang="en-US" dirty="0" err="1" smtClean="0"/>
              <a:t>vs</a:t>
            </a:r>
            <a:r>
              <a:rPr lang="en-US" dirty="0" smtClean="0"/>
              <a:t> Functional</a:t>
            </a:r>
          </a:p>
          <a:p>
            <a:pPr marL="365760" lvl="1" indent="-283464">
              <a:spcBef>
                <a:spcPts val="600"/>
              </a:spcBef>
              <a:buSzPct val="80000"/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257800" y="2209800"/>
            <a:ext cx="335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Functional:  A work that can be considered mundane but still has a useful purpose.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143000" y="2286000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Aesthetic:  A work that is meant to be beautiful or pleasing to look at.</a:t>
            </a:r>
            <a:endParaRPr lang="en-US" sz="2400" dirty="0"/>
          </a:p>
        </p:txBody>
      </p:sp>
      <p:pic>
        <p:nvPicPr>
          <p:cNvPr id="8" name="Picture 7" descr="IMG_97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3733800"/>
            <a:ext cx="3505200" cy="2628900"/>
          </a:xfrm>
          <a:prstGeom prst="rect">
            <a:avLst/>
          </a:prstGeom>
        </p:spPr>
      </p:pic>
      <p:pic>
        <p:nvPicPr>
          <p:cNvPr id="9" name="Picture 8" descr="Picture 0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3886200"/>
            <a:ext cx="3454400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6412992" cy="3200400"/>
          </a:xfrm>
        </p:spPr>
        <p:txBody>
          <a:bodyPr/>
          <a:lstStyle/>
          <a:p>
            <a:r>
              <a:rPr lang="en-US" dirty="0" smtClean="0"/>
              <a:t>Type of </a:t>
            </a:r>
            <a:r>
              <a:rPr lang="en-US" dirty="0" err="1" smtClean="0"/>
              <a:t>chert</a:t>
            </a:r>
            <a:r>
              <a:rPr lang="en-US" dirty="0" smtClean="0"/>
              <a:t> and heat treatment</a:t>
            </a:r>
          </a:p>
          <a:p>
            <a:pPr marL="365760" lvl="1" indent="-283464"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en-US" dirty="0" err="1" smtClean="0"/>
              <a:t>Chert</a:t>
            </a:r>
            <a:r>
              <a:rPr lang="en-US" dirty="0" smtClean="0"/>
              <a:t>:  A silicate rock often used to make stone tools.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IMG_97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30300" y="3797300"/>
            <a:ext cx="3149600" cy="2362200"/>
          </a:xfrm>
          <a:prstGeom prst="rect">
            <a:avLst/>
          </a:prstGeom>
        </p:spPr>
      </p:pic>
      <p:pic>
        <p:nvPicPr>
          <p:cNvPr id="5" name="Picture 4" descr="IMG_14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429000"/>
            <a:ext cx="3733800" cy="28003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5000" y="2971800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Aesthetic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67400" y="2971800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Functional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3898392" cy="76200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Symmetry and ratio</a:t>
            </a:r>
          </a:p>
          <a:p>
            <a:endParaRPr lang="en-US" dirty="0"/>
          </a:p>
        </p:txBody>
      </p:sp>
      <p:pic>
        <p:nvPicPr>
          <p:cNvPr id="4" name="Picture 3" descr="Pict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4851400" y="2590800"/>
            <a:ext cx="3759200" cy="2819400"/>
          </a:xfrm>
          <a:prstGeom prst="rect">
            <a:avLst/>
          </a:prstGeom>
        </p:spPr>
      </p:pic>
      <p:pic>
        <p:nvPicPr>
          <p:cNvPr id="5" name="Picture 4" descr="IMG_94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2057400"/>
            <a:ext cx="2946400" cy="2209800"/>
          </a:xfrm>
          <a:prstGeom prst="rect">
            <a:avLst/>
          </a:prstGeom>
        </p:spPr>
      </p:pic>
      <p:pic>
        <p:nvPicPr>
          <p:cNvPr id="6" name="Picture 5" descr="IMG_949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1600" y="4419600"/>
            <a:ext cx="2971800" cy="22288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62600" y="21336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Aesthetic?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Flaking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5727192" cy="1143000"/>
          </a:xfrm>
        </p:spPr>
        <p:txBody>
          <a:bodyPr/>
          <a:lstStyle/>
          <a:p>
            <a:r>
              <a:rPr lang="en-US" dirty="0" smtClean="0"/>
              <a:t>Direct percussion and pressure flaking.</a:t>
            </a:r>
          </a:p>
          <a:p>
            <a:endParaRPr lang="en-US" dirty="0"/>
          </a:p>
        </p:txBody>
      </p:sp>
      <p:pic>
        <p:nvPicPr>
          <p:cNvPr id="6" name="Picture 3" descr="G:\Larry Kinsella Workshop\Picture 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667000"/>
            <a:ext cx="3505200" cy="26289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676400" y="5334000"/>
            <a:ext cx="304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Larry </a:t>
            </a:r>
            <a:r>
              <a:rPr lang="en-US" dirty="0" err="1" smtClean="0"/>
              <a:t>Kinsella</a:t>
            </a:r>
            <a:r>
              <a:rPr lang="en-US" dirty="0" smtClean="0"/>
              <a:t> demonstrating direct percussion.</a:t>
            </a:r>
            <a:endParaRPr lang="en-US" dirty="0"/>
          </a:p>
        </p:txBody>
      </p:sp>
      <p:pic>
        <p:nvPicPr>
          <p:cNvPr id="8" name="Picture 7" descr="Picture 0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5410200" y="2667000"/>
            <a:ext cx="32512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248</TotalTime>
  <Words>391</Words>
  <Application>Microsoft Office PowerPoint</Application>
  <PresentationFormat>On-screen Show (4:3)</PresentationFormat>
  <Paragraphs>46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Solstice</vt:lpstr>
      <vt:lpstr>Making Stone Tools</vt:lpstr>
      <vt:lpstr>Research Question</vt:lpstr>
      <vt:lpstr>Thesis Statement</vt:lpstr>
      <vt:lpstr>Methods</vt:lpstr>
      <vt:lpstr>Methods cont.</vt:lpstr>
      <vt:lpstr>Characteristics of Quality</vt:lpstr>
      <vt:lpstr>Material</vt:lpstr>
      <vt:lpstr>Shape</vt:lpstr>
      <vt:lpstr>Flaking Techniques</vt:lpstr>
      <vt:lpstr>Slide 10</vt:lpstr>
      <vt:lpstr>Conclusions</vt:lpstr>
      <vt:lpstr>Acknowledgements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Stone Tools</dc:title>
  <dc:creator>Sarah Strowmatt</dc:creator>
  <cp:lastModifiedBy>evaldes</cp:lastModifiedBy>
  <cp:revision>52</cp:revision>
  <dcterms:created xsi:type="dcterms:W3CDTF">2010-04-18T18:10:05Z</dcterms:created>
  <dcterms:modified xsi:type="dcterms:W3CDTF">2010-04-24T16:09:38Z</dcterms:modified>
</cp:coreProperties>
</file>