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3" r:id="rId4"/>
    <p:sldId id="258" r:id="rId5"/>
    <p:sldId id="259" r:id="rId6"/>
    <p:sldId id="260" r:id="rId7"/>
    <p:sldId id="264" r:id="rId8"/>
    <p:sldId id="261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08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notesViewPr>
    <p:cSldViewPr>
      <p:cViewPr varScale="1">
        <p:scale>
          <a:sx n="39" d="100"/>
          <a:sy n="39" d="100"/>
        </p:scale>
        <p:origin x="-1518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05F8B-FB72-41FF-B023-B7320DF8E97A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9D072-E801-41C2-8F44-D63ED38CA6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D2088-4ABB-440C-9700-A590EDF442ED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59B61-44DA-4267-8A32-3666FC62B7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759B61-44DA-4267-8A32-3666FC62B7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1D0AC9-E4C8-4F4C-A60C-1EBE80F660F8}" type="datetimeFigureOut">
              <a:rPr lang="en-US" smtClean="0"/>
              <a:pPr/>
              <a:t>4/24/2010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B956B5-F674-4D39-8EBB-45E900B5C7F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nkGothic Md BT" pitchFamily="34" charset="0"/>
              </a:rPr>
              <a:t>Middle Woodland Interaction in the American Bottom: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nkGothic Md BT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002302"/>
          </a:xfrm>
        </p:spPr>
        <p:txBody>
          <a:bodyPr>
            <a:normAutofit lnSpcReduction="10000"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hardMod BT" pitchFamily="18" charset="0"/>
              </a:rPr>
              <a:t>Ceramic Analysis at the Gehring Site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hardMod BT" pitchFamily="18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hardMod BT" pitchFamily="18" charset="0"/>
              </a:rPr>
              <a:t>Ashley Cisneros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nhardMod B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Fortier, A.C.</a:t>
            </a:r>
          </a:p>
          <a:p>
            <a:pPr lvl="1">
              <a:buNone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1989  Site Interpretation. In 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Holding Site (11-Ms-118): A Hopewell Community in the American Bottom,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Andrew C. Fortier, Thomas O. Maher, Joyce A. Williams, Michael C. </a:t>
            </a:r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Meinkoth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Kathryn E. Parker, and Lucretia S. Kelly, pp. 555-583. American Bottom Archaeology FAI-270 Site Reports Vol. 19. University of Illinois Press, Urbana</a:t>
            </a:r>
          </a:p>
          <a:p>
            <a:pPr lvl="1">
              <a:buNone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2006 The Land between Two Traditions: Middle Woodland Societies of the American Bottom.  In 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Recreating Hopewell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edited by D. K. Charles and J. E. </a:t>
            </a:r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Buikstra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pp. 328-338.  University Press of Florida, Gainesville.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Griffin, James B.</a:t>
            </a:r>
          </a:p>
          <a:p>
            <a:pPr lvl="1">
              <a:buNone/>
            </a:pP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1952 Some Early and Middle Woodland Pottery Types in Illinois. In 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Hopewellian Communities in Illinois,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edited by Thorne Deuel, pp 83-129. Illinois State Museum, Scientific Papers 5.</a:t>
            </a: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Maher, Thomas O. </a:t>
            </a:r>
          </a:p>
          <a:p>
            <a:pPr lvl="2" indent="-457200">
              <a:spcBef>
                <a:spcPts val="0"/>
              </a:spcBef>
              <a:buNone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1989 The Middle Woodland Ceramic Assemblage. In 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Holding Site (11-Ms-118): A Hopewell Community in the American Bottom,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Andrew C. Fortier, Thomas O. Maher, Joyce A. Williams, Michael C. </a:t>
            </a:r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Meinkoth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Kathryn E. Parker, and Lucretia S. Kelly, pp. 125-318. American Bottom Archaeology FAI-270 Site Reports Vol. 19. </a:t>
            </a:r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rsity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Illinois Press, Urbana.</a:t>
            </a:r>
          </a:p>
          <a:p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Morgan, David T.</a:t>
            </a:r>
          </a:p>
          <a:p>
            <a:pPr lvl="1">
              <a:buNone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1985 Ceramic Analysis. In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Smiling Dan: Structure and Function at a Middle Woodland Settlement in the Illinois Valley, 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edited by Barbara D. Stafford and Mark B </a:t>
            </a:r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pp. 183-257. Kampsville Archaeological Center, Center for American Archaeology, Research Series 2.</a:t>
            </a:r>
          </a:p>
          <a:p>
            <a:r>
              <a:rPr lang="en-US" sz="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Struever, S.</a:t>
            </a:r>
          </a:p>
          <a:p>
            <a:pPr lvl="1">
              <a:buNone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1964  The Hopewell Interaction Sphere in </a:t>
            </a:r>
            <a:r>
              <a:rPr lang="en-US" sz="1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Riverine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-Western Great Lakes Culture History.  In </a:t>
            </a:r>
            <a:r>
              <a:rPr lang="en-US" sz="1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Hopewellian Studies</a:t>
            </a: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edited by J. R. Caldwell and R. L. Hall, pp. 85-106.  Illinois State Museum, Springfield.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4256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wish to that the SIUE Anthropology Department, mostly for putting up with me.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would like to thank Dr. Julie Holt, for listening to my rants and raves and then reading my papers.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Greg Vogel for teaching me how to use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PhotoShop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an atlatl, and for coining the term “patented madcap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hijinks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Michele Lorenzini, for being cool and easy to talk to.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Jen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being so patient with us loudmouths in the lab.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Aminata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Cairo, for being a role model. I like to know there is someone out in the Anth world  that looks like me.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Cory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Wilmott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for being a tough teacher and scaring the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bejesus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out of me.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Nancy Lutz, for helping me to realize that Franz Boas is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supercool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would like to thank all of my friends who are Anth students. It takes a special kind of crazy nut to be an Anth student, and I finally fit in somewhere. I would like to thank the Anthropology Club, because, once again, it takes a special kind of crazy.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Katie, Sarah, Elise, Grace, Jessica, Dan, Shannon, Steve, Tiff,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Lexie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James- we’re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gonna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make it!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would also like to thank my family, who have been here the entire time: My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SuperHusband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Alex, The World’s Greatest Mom-in-Law, and Pop.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last but not least, I would like to thank Karl Cisneros, whose fuzz therapy helped me get through the hardest of  research papers. 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100e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387" y="5181600"/>
            <a:ext cx="2214613" cy="1676400"/>
          </a:xfrm>
          <a:prstGeom prst="rect">
            <a:avLst/>
          </a:prstGeom>
        </p:spPr>
      </p:pic>
      <p:pic>
        <p:nvPicPr>
          <p:cNvPr id="5" name="Picture 4" descr="100_0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334000"/>
            <a:ext cx="20574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0"/>
            <a:ext cx="8229600" cy="10366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Introduction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229600" cy="470916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American Bottom during 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Middle Woodland Period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(BC 150- AD 350)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“Shatter Zone”?</a:t>
            </a:r>
          </a:p>
          <a:p>
            <a:pPr lvl="2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Struever  1964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Fortier  (2006) points to </a:t>
            </a:r>
          </a:p>
          <a:p>
            <a:pPr lvl="1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migration from north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trade with South?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can migration be </a:t>
            </a:r>
          </a:p>
          <a:p>
            <a:pPr lvl="1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distinguished from trade?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sz="1600" dirty="0" smtClean="0"/>
              <a:t>Fortier 2006</a:t>
            </a:r>
          </a:p>
        </p:txBody>
      </p: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5105400" y="0"/>
            <a:ext cx="4038600" cy="6858000"/>
            <a:chOff x="3216" y="0"/>
            <a:chExt cx="2544" cy="4320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3216" y="0"/>
              <a:ext cx="2544" cy="4320"/>
            </a:xfrm>
            <a:prstGeom prst="rect">
              <a:avLst/>
            </a:prstGeom>
            <a:noFill/>
            <a:ln w="38100" cap="sq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dist="38100" dir="2700000" algn="tl" rotWithShape="0">
                <a:srgbClr val="000000">
                  <a:alpha val="42999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6" y="0"/>
              <a:ext cx="2548" cy="4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81000" y="381000"/>
            <a:ext cx="2607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Gehring Site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009" t="16255" r="23483" b="7401"/>
          <a:stretch>
            <a:fillRect/>
          </a:stretch>
        </p:blipFill>
        <p:spPr>
          <a:xfrm>
            <a:off x="4038600" y="0"/>
            <a:ext cx="51054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Hypotheses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ceramic assemblage of the Gehring site Feature 102 will be similar to that of the Havana Tradition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its  location in the upper American Bottom, the Gehring  Site will have  few Southern Tradition ceramics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ceramic assemblage will point to a mixture of trade and migration.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and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Excavation of</a:t>
            </a:r>
          </a:p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Feature 102</a:t>
            </a:r>
            <a:r>
              <a:rPr lang="en-US" dirty="0" smtClean="0"/>
              <a:t>	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Ceramic analysis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 treatments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 types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Wall thickness and </a:t>
            </a:r>
          </a:p>
          <a:p>
            <a:pPr lvl="1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rim diameter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5" descr="photo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1371600"/>
            <a:ext cx="50292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343400" cy="55626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common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Havana Cordmarked</a:t>
            </a:r>
          </a:p>
          <a:p>
            <a:pPr lvl="1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Hopewell Crosshatch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MNV=8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ceramics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Havana Plain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Havana Cordmarked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Hopewell Crosshatch</a:t>
            </a:r>
          </a:p>
          <a:p>
            <a:pPr lvl="1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Hopewell Zoned</a:t>
            </a:r>
          </a:p>
          <a:p>
            <a:pPr lvl="1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Stamped</a:t>
            </a:r>
          </a:p>
          <a:p>
            <a:pPr lvl="1"/>
            <a:r>
              <a:rPr lang="en-US" sz="20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Holding  Cordmarked</a:t>
            </a:r>
          </a:p>
          <a:p>
            <a:pPr lvl="1"/>
            <a:r>
              <a:rPr lang="en-US" sz="20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Pike Rocker Stamped</a:t>
            </a:r>
          </a:p>
          <a:p>
            <a:pPr lvl="1"/>
            <a:r>
              <a:rPr lang="en-US" sz="2000" b="1" dirty="0" smtClean="0">
                <a:ln w="3175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Montezuma Punctate</a:t>
            </a:r>
          </a:p>
        </p:txBody>
      </p:sp>
      <p:pic>
        <p:nvPicPr>
          <p:cNvPr id="4" name="Picture 2" descr="G:\paper ceramics\biglouisf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295400"/>
            <a:ext cx="2971800" cy="25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G:\paper ceramics\Hopewellcro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733800"/>
            <a:ext cx="29718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7" descr="G:\paper ceramics\glued2f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295400"/>
            <a:ext cx="22098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8229600" cy="4404360"/>
          </a:xfrm>
        </p:spPr>
        <p:txBody>
          <a:bodyPr/>
          <a:lstStyle/>
          <a:p>
            <a:pPr>
              <a:buNone/>
            </a:pPr>
            <a:r>
              <a:rPr lang="en-US" sz="4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Results (</a:t>
            </a:r>
            <a:r>
              <a:rPr lang="en-US" sz="4100" dirty="0" err="1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cntd</a:t>
            </a:r>
            <a:r>
              <a:rPr lang="en-US" sz="4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Holding  ceramic</a:t>
            </a:r>
          </a:p>
          <a:p>
            <a:pPr lvl="2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Holding Cordmarked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period </a:t>
            </a:r>
          </a:p>
          <a:p>
            <a:pPr lvl="1">
              <a:buNone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(Holding Phase  AD 50-AD 150)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Equifinality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Picture 4" descr="G:\paper ceramics\llillou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4495800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5" descr="G:\paper ceramics\hopewel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4495800" cy="3352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G:\paper ceramics\mntc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5105400"/>
            <a:ext cx="2362200" cy="175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G:\paper ceramics\zigg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505200"/>
            <a:ext cx="25146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Holding/Havana conundrum</a:t>
            </a:r>
          </a:p>
          <a:p>
            <a:r>
              <a:rPr lang="en-US" dirty="0" smtClean="0"/>
              <a:t>Confusing Typology</a:t>
            </a:r>
          </a:p>
          <a:p>
            <a:r>
              <a:rPr lang="en-US" dirty="0" smtClean="0"/>
              <a:t>No clear reasons as to why some archaeologists  choose migration over trade as an explanation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Gehring site ceramic assemblage is indeed similar to that of the Havana Tradition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Southern Tradition ceramics in Feature 102 or site during 2009 Field School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Both trade and migration  are feasible as explanations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Holding/ Havana ceramics remains unclear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research needed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000000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446</TotalTime>
  <Words>873</Words>
  <Application>Microsoft Office PowerPoint</Application>
  <PresentationFormat>On-screen Show (4:3)</PresentationFormat>
  <Paragraphs>88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Middle Woodland Interaction in the American Bottom:</vt:lpstr>
      <vt:lpstr>Introduction</vt:lpstr>
      <vt:lpstr>Slide 3</vt:lpstr>
      <vt:lpstr>Hypotheses</vt:lpstr>
      <vt:lpstr>Methods and Analysis</vt:lpstr>
      <vt:lpstr>Results</vt:lpstr>
      <vt:lpstr>Slide 7</vt:lpstr>
      <vt:lpstr>Concerns</vt:lpstr>
      <vt:lpstr>Conclusion </vt:lpstr>
      <vt:lpstr>References</vt:lpstr>
      <vt:lpstr>Acknowledgments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Middle Woodland Interaction in the American Bottom:</dc:title>
  <dc:creator> </dc:creator>
  <cp:lastModifiedBy>evaldes</cp:lastModifiedBy>
  <cp:revision>39</cp:revision>
  <dcterms:created xsi:type="dcterms:W3CDTF">2010-04-20T02:33:56Z</dcterms:created>
  <dcterms:modified xsi:type="dcterms:W3CDTF">2010-04-24T13:44:15Z</dcterms:modified>
</cp:coreProperties>
</file>