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9" r:id="rId4"/>
    <p:sldId id="282" r:id="rId5"/>
    <p:sldId id="258" r:id="rId6"/>
    <p:sldId id="260" r:id="rId7"/>
    <p:sldId id="272" r:id="rId8"/>
    <p:sldId id="275" r:id="rId9"/>
    <p:sldId id="274" r:id="rId10"/>
    <p:sldId id="276" r:id="rId11"/>
    <p:sldId id="279" r:id="rId12"/>
    <p:sldId id="277" r:id="rId13"/>
    <p:sldId id="283" r:id="rId14"/>
    <p:sldId id="285" r:id="rId15"/>
    <p:sldId id="264" r:id="rId16"/>
    <p:sldId id="266" r:id="rId17"/>
    <p:sldId id="267" r:id="rId18"/>
  </p:sldIdLst>
  <p:sldSz cx="9144000" cy="6858000" type="screen4x3"/>
  <p:notesSz cx="7077075" cy="9393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0476" autoAdjust="0"/>
  </p:normalViewPr>
  <p:slideViewPr>
    <p:cSldViewPr>
      <p:cViewPr>
        <p:scale>
          <a:sx n="70" d="100"/>
          <a:sy n="70" d="100"/>
        </p:scale>
        <p:origin x="-432" y="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662"/>
          </a:xfrm>
          <a:prstGeom prst="rect">
            <a:avLst/>
          </a:prstGeom>
        </p:spPr>
        <p:txBody>
          <a:bodyPr vert="horz" lIns="94110" tIns="47055" rIns="94110" bIns="47055" rtlCol="0"/>
          <a:lstStyle>
            <a:lvl1pPr algn="l">
              <a:defRPr sz="1200"/>
            </a:lvl1pPr>
          </a:lstStyle>
          <a:p>
            <a:endParaRPr lang="en-US"/>
          </a:p>
        </p:txBody>
      </p:sp>
      <p:sp>
        <p:nvSpPr>
          <p:cNvPr id="3" name="Date Placeholder 2"/>
          <p:cNvSpPr>
            <a:spLocks noGrp="1"/>
          </p:cNvSpPr>
          <p:nvPr>
            <p:ph type="dt" idx="1"/>
          </p:nvPr>
        </p:nvSpPr>
        <p:spPr>
          <a:xfrm>
            <a:off x="4008705" y="0"/>
            <a:ext cx="3066733" cy="469662"/>
          </a:xfrm>
          <a:prstGeom prst="rect">
            <a:avLst/>
          </a:prstGeom>
        </p:spPr>
        <p:txBody>
          <a:bodyPr vert="horz" lIns="94110" tIns="47055" rIns="94110" bIns="47055" rtlCol="0"/>
          <a:lstStyle>
            <a:lvl1pPr algn="r">
              <a:defRPr sz="1200"/>
            </a:lvl1pPr>
          </a:lstStyle>
          <a:p>
            <a:fld id="{D8DBFAF3-A725-4E95-A06C-5EBBAA326B42}" type="datetimeFigureOut">
              <a:rPr lang="en-US" smtClean="0"/>
              <a:pPr/>
              <a:t>4/23/2010</a:t>
            </a:fld>
            <a:endParaRPr lang="en-US"/>
          </a:p>
        </p:txBody>
      </p:sp>
      <p:sp>
        <p:nvSpPr>
          <p:cNvPr id="4" name="Slide Image Placeholder 3"/>
          <p:cNvSpPr>
            <a:spLocks noGrp="1" noRot="1" noChangeAspect="1"/>
          </p:cNvSpPr>
          <p:nvPr>
            <p:ph type="sldImg" idx="2"/>
          </p:nvPr>
        </p:nvSpPr>
        <p:spPr>
          <a:xfrm>
            <a:off x="1190625" y="704850"/>
            <a:ext cx="4695825" cy="3522663"/>
          </a:xfrm>
          <a:prstGeom prst="rect">
            <a:avLst/>
          </a:prstGeom>
          <a:noFill/>
          <a:ln w="12700">
            <a:solidFill>
              <a:prstClr val="black"/>
            </a:solidFill>
          </a:ln>
        </p:spPr>
        <p:txBody>
          <a:bodyPr vert="horz" lIns="94110" tIns="47055" rIns="94110" bIns="47055" rtlCol="0" anchor="ctr"/>
          <a:lstStyle/>
          <a:p>
            <a:endParaRPr lang="en-US"/>
          </a:p>
        </p:txBody>
      </p:sp>
      <p:sp>
        <p:nvSpPr>
          <p:cNvPr id="5" name="Notes Placeholder 4"/>
          <p:cNvSpPr>
            <a:spLocks noGrp="1"/>
          </p:cNvSpPr>
          <p:nvPr>
            <p:ph type="body" sz="quarter" idx="3"/>
          </p:nvPr>
        </p:nvSpPr>
        <p:spPr>
          <a:xfrm>
            <a:off x="707708" y="4461788"/>
            <a:ext cx="5661660" cy="4226957"/>
          </a:xfrm>
          <a:prstGeom prst="rect">
            <a:avLst/>
          </a:prstGeom>
        </p:spPr>
        <p:txBody>
          <a:bodyPr vert="horz" lIns="94110" tIns="47055" rIns="94110" bIns="4705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21946"/>
            <a:ext cx="3066733" cy="469662"/>
          </a:xfrm>
          <a:prstGeom prst="rect">
            <a:avLst/>
          </a:prstGeom>
        </p:spPr>
        <p:txBody>
          <a:bodyPr vert="horz" lIns="94110" tIns="47055" rIns="94110" bIns="47055"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921946"/>
            <a:ext cx="3066733" cy="469662"/>
          </a:xfrm>
          <a:prstGeom prst="rect">
            <a:avLst/>
          </a:prstGeom>
        </p:spPr>
        <p:txBody>
          <a:bodyPr vert="horz" lIns="94110" tIns="47055" rIns="94110" bIns="47055" rtlCol="0" anchor="b"/>
          <a:lstStyle>
            <a:lvl1pPr algn="r">
              <a:defRPr sz="1200"/>
            </a:lvl1pPr>
          </a:lstStyle>
          <a:p>
            <a:fld id="{7063AA5A-BDEC-4B72-BC57-DF4732D3956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63AA5A-BDEC-4B72-BC57-DF4732D3956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this chart—and all that follow—I’m going to explain</a:t>
            </a:r>
            <a:r>
              <a:rPr lang="en-US" baseline="0" dirty="0" smtClean="0"/>
              <a:t> a few things.  First, x, or horizontal axis, represents the subgroup—such as age or pathology—that I will be evaluating.  The y, or vertical axis, represents the proportion or percentage signified by the columns in the chart.  All blue columns denote “frequency”—the number of cases of a particular pathology found in the entire sample.  The red columns denote the “prevalence”—which I define as the ratio of a particular pathology to the number of individuals in a particular subgroup.  For example, here, in the elderly subgroup, there are 33 individuals represented.  The blue column shows that 29% of all pathologies are found in elderly individuals.  The red column—which shows 115%—shows that some elderly individuals had more than one pathological condition—the number of </a:t>
            </a:r>
            <a:r>
              <a:rPr lang="en-US" i="1" u="sng" baseline="0" dirty="0" smtClean="0"/>
              <a:t>pathologies</a:t>
            </a:r>
            <a:r>
              <a:rPr lang="en-US" baseline="0" dirty="0" smtClean="0"/>
              <a:t> in the elderly subgroup exceeds the number of </a:t>
            </a:r>
            <a:r>
              <a:rPr lang="en-US" i="1" u="sng" baseline="0" dirty="0" smtClean="0"/>
              <a:t>individuals</a:t>
            </a:r>
            <a:r>
              <a:rPr lang="en-US" baseline="0" dirty="0" smtClean="0"/>
              <a:t> in that subgroup.</a:t>
            </a:r>
            <a:endParaRPr lang="en-US" dirty="0" smtClean="0"/>
          </a:p>
          <a:p>
            <a:endParaRPr lang="en-US" dirty="0" smtClean="0"/>
          </a:p>
          <a:p>
            <a:r>
              <a:rPr lang="en-US" dirty="0" smtClean="0"/>
              <a:t>This</a:t>
            </a:r>
            <a:r>
              <a:rPr lang="en-US" baseline="0" dirty="0" smtClean="0"/>
              <a:t> first chart shows that </a:t>
            </a:r>
            <a:r>
              <a:rPr lang="en-US" dirty="0" smtClean="0"/>
              <a:t>skeletal pathologies were more frequent—as shown</a:t>
            </a:r>
            <a:r>
              <a:rPr lang="en-US" baseline="0" dirty="0" smtClean="0"/>
              <a:t> by the blue column</a:t>
            </a:r>
            <a:r>
              <a:rPr lang="en-US" dirty="0" smtClean="0"/>
              <a:t>—in the adult age range. 49% percent of all skeletal pathologies and were found in adults, however there is a greater number of adults in the regional sample than any other age subgroup.  When adjusted for sample size, skeletal pathologies were most prevalent—as shown by the red columns—in those remains belonging to the elderly age range.</a:t>
            </a:r>
          </a:p>
          <a:p>
            <a:endParaRPr lang="en-US" dirty="0" smtClean="0"/>
          </a:p>
          <a:p>
            <a:r>
              <a:rPr lang="en-US" dirty="0" smtClean="0"/>
              <a:t>(</a:t>
            </a:r>
            <a:r>
              <a:rPr lang="en-US" b="1" dirty="0" smtClean="0"/>
              <a:t>CLICK</a:t>
            </a:r>
            <a:r>
              <a:rPr lang="en-US" dirty="0" smtClean="0"/>
              <a:t>) The same pattern is followed in dental pathologies, with a higher frequency in the adult range, but a higher </a:t>
            </a:r>
            <a:r>
              <a:rPr lang="en-US" dirty="0" err="1" smtClean="0"/>
              <a:t>prevalency</a:t>
            </a:r>
            <a:r>
              <a:rPr lang="en-US" dirty="0" smtClean="0"/>
              <a:t> in the elderly age range.</a:t>
            </a:r>
          </a:p>
          <a:p>
            <a:endParaRPr lang="en-US" dirty="0" smtClean="0"/>
          </a:p>
          <a:p>
            <a:r>
              <a:rPr lang="en-US" dirty="0" smtClean="0"/>
              <a:t>I carried out the same analyses for sex, however for this presentation, I am focusing</a:t>
            </a:r>
            <a:r>
              <a:rPr lang="en-US" baseline="0" dirty="0" smtClean="0"/>
              <a:t> on the results found in the age subgroup.  Any questions regarding the results for sex can answered after the presentation.</a:t>
            </a:r>
            <a:endParaRPr lang="en-US" dirty="0"/>
          </a:p>
        </p:txBody>
      </p:sp>
      <p:sp>
        <p:nvSpPr>
          <p:cNvPr id="4" name="Slide Number Placeholder 3"/>
          <p:cNvSpPr>
            <a:spLocks noGrp="1"/>
          </p:cNvSpPr>
          <p:nvPr>
            <p:ph type="sldNum" sz="quarter" idx="10"/>
          </p:nvPr>
        </p:nvSpPr>
        <p:spPr/>
        <p:txBody>
          <a:bodyPr/>
          <a:lstStyle/>
          <a:p>
            <a:fld id="{7063AA5A-BDEC-4B72-BC57-DF4732D3956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Both skeletal and dental pathologies were more frequent in the Mississippian period, followed by the Archaic period, with the least pathologies observed in the Woodland period.  However, the highest prevalence of both skeletal and dental pathologies occurs in the Archaic period followed by the Mississippian period—as you can see here with the chart showing skeletal pathologies</a:t>
            </a:r>
            <a:r>
              <a:rPr lang="en-US" baseline="0" dirty="0" smtClean="0"/>
              <a:t> by Cultural period</a:t>
            </a:r>
            <a:r>
              <a:rPr lang="en-US" dirty="0" smtClean="0"/>
              <a:t>. (</a:t>
            </a:r>
            <a:r>
              <a:rPr lang="en-US" b="1" dirty="0" smtClean="0"/>
              <a:t>CLICK</a:t>
            </a:r>
            <a:r>
              <a:rPr lang="en-US" dirty="0" smtClean="0"/>
              <a:t>) Here the chart showing dental pathologies by cultural periods follows the</a:t>
            </a:r>
            <a:r>
              <a:rPr lang="en-US" baseline="0" dirty="0" smtClean="0"/>
              <a:t> same pattern</a:t>
            </a:r>
            <a:r>
              <a:rPr lang="en-US" dirty="0" smtClean="0"/>
              <a:t>.  These</a:t>
            </a:r>
            <a:r>
              <a:rPr lang="en-US" baseline="0" dirty="0" smtClean="0"/>
              <a:t> results </a:t>
            </a:r>
            <a:r>
              <a:rPr lang="en-US" dirty="0" smtClean="0"/>
              <a:t>may be due to the extreme lack of information provided by the researchers for the Mississippian samples. </a:t>
            </a:r>
          </a:p>
          <a:p>
            <a:endParaRPr lang="en-US" dirty="0" smtClean="0"/>
          </a:p>
          <a:p>
            <a:r>
              <a:rPr lang="en-US" dirty="0" smtClean="0"/>
              <a:t>Questions regarding more detailed results</a:t>
            </a:r>
            <a:r>
              <a:rPr lang="en-US" baseline="0" dirty="0" smtClean="0"/>
              <a:t> overall and for each site </a:t>
            </a:r>
            <a:r>
              <a:rPr lang="en-US" dirty="0" smtClean="0"/>
              <a:t>can be provided</a:t>
            </a:r>
            <a:r>
              <a:rPr lang="en-US" baseline="0" dirty="0" smtClean="0"/>
              <a:t> after the presentation for those interested.</a:t>
            </a:r>
            <a:endParaRPr lang="en-US" dirty="0"/>
          </a:p>
        </p:txBody>
      </p:sp>
      <p:sp>
        <p:nvSpPr>
          <p:cNvPr id="4" name="Slide Number Placeholder 3"/>
          <p:cNvSpPr>
            <a:spLocks noGrp="1"/>
          </p:cNvSpPr>
          <p:nvPr>
            <p:ph type="sldNum" sz="quarter" idx="10"/>
          </p:nvPr>
        </p:nvSpPr>
        <p:spPr/>
        <p:txBody>
          <a:bodyPr/>
          <a:lstStyle/>
          <a:p>
            <a:fld id="{7063AA5A-BDEC-4B72-BC57-DF4732D3956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Degenerative pathologies were the most common, with arthritis being the most frequent, 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This photo shows arthritic </a:t>
            </a:r>
            <a:r>
              <a:rPr lang="en-US" sz="1200" kern="1200" dirty="0" err="1" smtClean="0">
                <a:solidFill>
                  <a:schemeClr val="tx1"/>
                </a:solidFill>
                <a:latin typeface="+mn-lt"/>
                <a:ea typeface="+mn-ea"/>
                <a:cs typeface="+mn-cs"/>
              </a:rPr>
              <a:t>lipping</a:t>
            </a:r>
            <a:r>
              <a:rPr lang="en-US" sz="1200" kern="1200" baseline="0" dirty="0" smtClean="0">
                <a:solidFill>
                  <a:schemeClr val="tx1"/>
                </a:solidFill>
                <a:latin typeface="+mn-lt"/>
                <a:ea typeface="+mn-ea"/>
                <a:cs typeface="+mn-cs"/>
              </a:rPr>
              <a:t> of the vertebral column. </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Next, infection-related skeletal pathologies were more common than nutrition-related skeletal pathologies.  This photo is an example of </a:t>
            </a:r>
            <a:r>
              <a:rPr lang="en-US" sz="1200" kern="1200" dirty="0" err="1" smtClean="0">
                <a:solidFill>
                  <a:schemeClr val="tx1"/>
                </a:solidFill>
                <a:latin typeface="+mn-lt"/>
                <a:ea typeface="+mn-ea"/>
                <a:cs typeface="+mn-cs"/>
              </a:rPr>
              <a:t>treponemal</a:t>
            </a:r>
            <a:r>
              <a:rPr lang="en-US" sz="1200" kern="1200" dirty="0" smtClean="0">
                <a:solidFill>
                  <a:schemeClr val="tx1"/>
                </a:solidFill>
                <a:latin typeface="+mn-lt"/>
                <a:ea typeface="+mn-ea"/>
                <a:cs typeface="+mn-cs"/>
              </a:rPr>
              <a:t> infection on a </a:t>
            </a:r>
            <a:r>
              <a:rPr lang="en-US" sz="1200" kern="1200" dirty="0" err="1" smtClean="0">
                <a:solidFill>
                  <a:schemeClr val="tx1"/>
                </a:solidFill>
                <a:latin typeface="+mn-lt"/>
                <a:ea typeface="+mn-ea"/>
                <a:cs typeface="+mn-cs"/>
              </a:rPr>
              <a:t>humerus</a:t>
            </a:r>
            <a:r>
              <a:rPr lang="en-US" sz="1200" kern="1200" dirty="0" smtClean="0">
                <a:solidFill>
                  <a:schemeClr val="tx1"/>
                </a:solidFill>
                <a:latin typeface="+mn-lt"/>
                <a:ea typeface="+mn-ea"/>
                <a:cs typeface="+mn-cs"/>
              </a:rPr>
              <a:t>—a bone of the lower arm.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a:t>
            </a:r>
            <a:r>
              <a:rPr lang="en-US" sz="1200" kern="1200" baseline="0" dirty="0" smtClean="0">
                <a:solidFill>
                  <a:schemeClr val="tx1"/>
                </a:solidFill>
                <a:latin typeface="+mn-lt"/>
                <a:ea typeface="+mn-ea"/>
                <a:cs typeface="+mn-cs"/>
              </a:rPr>
              <a:t> contrast to skeletal pathologies, nutrition-related </a:t>
            </a:r>
            <a:r>
              <a:rPr lang="en-US" sz="1200" kern="1200" dirty="0" smtClean="0">
                <a:solidFill>
                  <a:schemeClr val="tx1"/>
                </a:solidFill>
                <a:latin typeface="+mn-lt"/>
                <a:ea typeface="+mn-ea"/>
                <a:cs typeface="+mn-cs"/>
              </a:rPr>
              <a:t>dental pathologies were more common than infection-related</a:t>
            </a:r>
            <a:r>
              <a:rPr lang="en-US" sz="1200" kern="1200" baseline="0" dirty="0" smtClean="0">
                <a:solidFill>
                  <a:schemeClr val="tx1"/>
                </a:solidFill>
                <a:latin typeface="+mn-lt"/>
                <a:ea typeface="+mn-ea"/>
                <a:cs typeface="+mn-cs"/>
              </a:rPr>
              <a:t> dental pathologies.  This photo shows linear enamel </a:t>
            </a:r>
            <a:r>
              <a:rPr lang="en-US" sz="1200" kern="1200" baseline="0" dirty="0" err="1" smtClean="0">
                <a:solidFill>
                  <a:schemeClr val="tx1"/>
                </a:solidFill>
                <a:latin typeface="+mn-lt"/>
                <a:ea typeface="+mn-ea"/>
                <a:cs typeface="+mn-cs"/>
              </a:rPr>
              <a:t>hypoplasias</a:t>
            </a:r>
            <a:r>
              <a:rPr lang="en-US" sz="1200" kern="1200" baseline="0" dirty="0" smtClean="0">
                <a:solidFill>
                  <a:schemeClr val="tx1"/>
                </a:solidFill>
                <a:latin typeface="+mn-lt"/>
                <a:ea typeface="+mn-ea"/>
                <a:cs typeface="+mn-cs"/>
              </a:rPr>
              <a:t> in a juvenile—evidence of multiple episodes of nutritional distress.</a:t>
            </a:r>
            <a:endParaRPr lang="en-US" dirty="0"/>
          </a:p>
        </p:txBody>
      </p:sp>
      <p:sp>
        <p:nvSpPr>
          <p:cNvPr id="4" name="Slide Number Placeholder 3"/>
          <p:cNvSpPr>
            <a:spLocks noGrp="1"/>
          </p:cNvSpPr>
          <p:nvPr>
            <p:ph type="sldNum" sz="quarter" idx="10"/>
          </p:nvPr>
        </p:nvSpPr>
        <p:spPr/>
        <p:txBody>
          <a:bodyPr/>
          <a:lstStyle/>
          <a:p>
            <a:fld id="{7063AA5A-BDEC-4B72-BC57-DF4732D3956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Evaluating</a:t>
            </a:r>
            <a:r>
              <a:rPr lang="en-US" sz="1200" kern="1200" baseline="0" dirty="0" smtClean="0">
                <a:solidFill>
                  <a:schemeClr val="tx1"/>
                </a:solidFill>
                <a:latin typeface="+mn-lt"/>
                <a:ea typeface="+mn-ea"/>
                <a:cs typeface="+mn-cs"/>
              </a:rPr>
              <a:t> by Age, d</a:t>
            </a:r>
            <a:r>
              <a:rPr lang="en-US" sz="1200" kern="1200" dirty="0" smtClean="0">
                <a:solidFill>
                  <a:schemeClr val="tx1"/>
                </a:solidFill>
                <a:latin typeface="+mn-lt"/>
                <a:ea typeface="+mn-ea"/>
                <a:cs typeface="+mn-cs"/>
              </a:rPr>
              <a:t>egenerative skeletal pathologies were more prevalent than other skeletal pathologies in all age subgroups except neonates and infants, in which nutrition-related skeletal pathologies were more prevalent.  This was very surprising,</a:t>
            </a:r>
            <a:r>
              <a:rPr lang="en-US" sz="1200" kern="1200" baseline="0" dirty="0" smtClean="0">
                <a:solidFill>
                  <a:schemeClr val="tx1"/>
                </a:solidFill>
                <a:latin typeface="+mn-lt"/>
                <a:ea typeface="+mn-ea"/>
                <a:cs typeface="+mn-cs"/>
              </a:rPr>
              <a:t> and could have at least two alternative meanings.  First, it could mean that the nutrition received in </a:t>
            </a:r>
            <a:r>
              <a:rPr lang="en-US" sz="1200" kern="1200" baseline="0" dirty="0" err="1" smtClean="0">
                <a:solidFill>
                  <a:schemeClr val="tx1"/>
                </a:solidFill>
                <a:latin typeface="+mn-lt"/>
                <a:ea typeface="+mn-ea"/>
                <a:cs typeface="+mn-cs"/>
              </a:rPr>
              <a:t>utero</a:t>
            </a:r>
            <a:r>
              <a:rPr lang="en-US" sz="1200" kern="1200" baseline="0" dirty="0" smtClean="0">
                <a:solidFill>
                  <a:schemeClr val="tx1"/>
                </a:solidFill>
                <a:latin typeface="+mn-lt"/>
                <a:ea typeface="+mn-ea"/>
                <a:cs typeface="+mn-cs"/>
              </a:rPr>
              <a:t> and while nursing and weaning was insufficient to sustain these children.  However, it could also mean that only the sickest individuals were dying—their ill health exacerbated by poor nutrition, and that the healthy were surviving similar conditions.</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Also, nutrition-related dental pathologies were more prevalent than all other dental pathologies in all age subgroups. </a:t>
            </a:r>
            <a:endParaRPr lang="en-US" dirty="0"/>
          </a:p>
        </p:txBody>
      </p:sp>
      <p:sp>
        <p:nvSpPr>
          <p:cNvPr id="4" name="Slide Number Placeholder 3"/>
          <p:cNvSpPr>
            <a:spLocks noGrp="1"/>
          </p:cNvSpPr>
          <p:nvPr>
            <p:ph type="sldNum" sz="quarter" idx="10"/>
          </p:nvPr>
        </p:nvSpPr>
        <p:spPr/>
        <p:txBody>
          <a:bodyPr/>
          <a:lstStyle/>
          <a:p>
            <a:fld id="{7063AA5A-BDEC-4B72-BC57-DF4732D3956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My findings showed that all pathologies—relative to the sample sizes of each site—were more prevalent in the Archaic period.  This was extremely</a:t>
            </a:r>
            <a:r>
              <a:rPr lang="en-US" sz="1200" kern="1200" baseline="0" dirty="0" smtClean="0">
                <a:solidFill>
                  <a:schemeClr val="tx1"/>
                </a:solidFill>
                <a:latin typeface="+mn-lt"/>
                <a:ea typeface="+mn-ea"/>
                <a:cs typeface="+mn-cs"/>
              </a:rPr>
              <a:t> unexpected, as pathologies were expected to increase with the introduction and proliferation of agriculture.</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However, there were no nutrition-related skeletal pathologies in the Archaic sample.</a:t>
            </a:r>
            <a:r>
              <a:rPr lang="en-US" sz="1200" kern="1200" baseline="0" dirty="0" smtClean="0">
                <a:solidFill>
                  <a:schemeClr val="tx1"/>
                </a:solidFill>
                <a:latin typeface="+mn-lt"/>
                <a:ea typeface="+mn-ea"/>
                <a:cs typeface="+mn-cs"/>
              </a:rPr>
              <a:t>  Therefore, it might seem that the appearance of agriculture did have an impact on health, possibly decreasing the physical stress endured by individuals, at the cost of richer-nutrient foods.</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063AA5A-BDEC-4B72-BC57-DF4732D3956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is absolutely critical</a:t>
            </a:r>
            <a:r>
              <a:rPr lang="en-US" baseline="0" dirty="0" smtClean="0"/>
              <a:t> for me to note, however, several factors that influence this data.  First, the sample sizes of my study—both overall at 608 individuals, and from particular sites and periods—may not provide an adequately representative sample.  For example, Modoc Rock Shelter is the only Archaic site from my regional sample, comprised of 29 individuals—a fact that could weight the importance of pathologies at this site when evaluating pathologies by period.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Second, my data relied entirely on osteological information provided in archaeological site reports, not taking into account new information such as isotopic or biochemical analysis that could provide more conclusive evidence as to the status of health and nutrition in a given population or individual.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Finally, and most importantly, my sites from the with the largest sample populations have very little or no information regarding the pathologies found in the sample.  It is difficult to compile data, and nearly impossible to draw reliable conclusion without having complete documentation.  For example, of the 265 individuals excavated from Mound 72, only 2 individuals were reported upon in the site report.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study is an excellent preliminary study with unusual and unexpected results, emphasizing the need for further in-depth study in this topic and perhaps providing a template for such future research.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My suggestions</a:t>
            </a:r>
            <a:r>
              <a:rPr lang="en-US" baseline="0" dirty="0" smtClean="0"/>
              <a:t> include</a:t>
            </a:r>
            <a:r>
              <a:rPr lang="en-US" dirty="0" smtClean="0"/>
              <a:t>, most importantly, a</a:t>
            </a:r>
            <a:r>
              <a:rPr lang="en-US" baseline="0" dirty="0" smtClean="0"/>
              <a:t> standard for the reporting of human remains in archaeological site reports, or adherence to standards already set in place.  In addition, further research on this topic, including larger sample sizes, possibly increasing the temporal and spatial range for a better representative sample.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063AA5A-BDEC-4B72-BC57-DF4732D3956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63AA5A-BDEC-4B72-BC57-DF4732D3956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63AA5A-BDEC-4B72-BC57-DF4732D3956B}"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buFontTx/>
              <a:buChar char="-"/>
            </a:pPr>
            <a:r>
              <a:rPr lang="en-US" dirty="0" smtClean="0"/>
              <a:t>Agriculture arose as a subsistence strategy in the American Bottom—the floodplain of the Mississippi River in the Midwest and location of Cahokia Mounds, an archaeological “hot spot”—between the Archaic and Mississippian periods. </a:t>
            </a:r>
          </a:p>
          <a:p>
            <a:pPr>
              <a:buFontTx/>
              <a:buChar char="-"/>
            </a:pPr>
            <a:endParaRPr lang="en-US" dirty="0" smtClean="0"/>
          </a:p>
          <a:p>
            <a:pPr>
              <a:buFontTx/>
              <a:buChar char="-"/>
            </a:pPr>
            <a:r>
              <a:rPr lang="en-US" dirty="0" smtClean="0"/>
              <a:t>Without the diverse diet provided by hunting and foraging, nutritional intake was affected.  </a:t>
            </a:r>
          </a:p>
          <a:p>
            <a:pPr>
              <a:buFontTx/>
              <a:buChar char="-"/>
            </a:pPr>
            <a:endParaRPr lang="en-US" dirty="0" smtClean="0"/>
          </a:p>
          <a:p>
            <a:pPr marL="0" marR="0" indent="0" algn="l" defTabSz="914400" rtl="0" eaLnBrk="1" fontAlgn="auto" latinLnBrk="0" hangingPunct="1">
              <a:lnSpc>
                <a:spcPct val="100000"/>
              </a:lnSpc>
              <a:spcBef>
                <a:spcPts val="0"/>
              </a:spcBef>
              <a:spcAft>
                <a:spcPts val="0"/>
              </a:spcAft>
              <a:buClrTx/>
              <a:buSzTx/>
              <a:buFontTx/>
              <a:buChar char="-"/>
              <a:tabLst/>
              <a:defRPr/>
            </a:pPr>
            <a:r>
              <a:rPr lang="en-US" dirty="0" smtClean="0"/>
              <a:t>In addition, a turn toward more sedentary and nucleated settlements occurred, resulting in social changes and secondary health complications as infectious conditions emerged.</a:t>
            </a:r>
          </a:p>
          <a:p>
            <a:pPr>
              <a:buFontTx/>
              <a:buChar char="-"/>
            </a:pPr>
            <a:endParaRPr lang="en-US" dirty="0" smtClean="0"/>
          </a:p>
          <a:p>
            <a:pPr>
              <a:buFontTx/>
              <a:buChar char="-"/>
            </a:pPr>
            <a:r>
              <a:rPr lang="en-US" dirty="0" smtClean="0"/>
              <a:t>All of these factors can be</a:t>
            </a:r>
            <a:r>
              <a:rPr lang="en-US" baseline="0" dirty="0" smtClean="0"/>
              <a:t> seen through the study of h</a:t>
            </a:r>
            <a:r>
              <a:rPr lang="en-US" dirty="0" smtClean="0"/>
              <a:t>uman skeletal remains, shedding</a:t>
            </a:r>
            <a:r>
              <a:rPr lang="en-US" baseline="0" dirty="0" smtClean="0"/>
              <a:t> light on the</a:t>
            </a:r>
            <a:r>
              <a:rPr lang="en-US" dirty="0" smtClean="0"/>
              <a:t> health of past populations. </a:t>
            </a:r>
            <a:endParaRPr lang="en-US" dirty="0"/>
          </a:p>
        </p:txBody>
      </p:sp>
      <p:sp>
        <p:nvSpPr>
          <p:cNvPr id="4" name="Slide Number Placeholder 3"/>
          <p:cNvSpPr>
            <a:spLocks noGrp="1"/>
          </p:cNvSpPr>
          <p:nvPr>
            <p:ph type="sldNum" sz="quarter" idx="10"/>
          </p:nvPr>
        </p:nvSpPr>
        <p:spPr/>
        <p:txBody>
          <a:bodyPr/>
          <a:lstStyle/>
          <a:p>
            <a:fld id="{7063AA5A-BDEC-4B72-BC57-DF4732D3956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By looking at human skeletal remains from the archaeological record as presented in archaeological site reports, I sought to examine patterns in health and skeletal pathology over the cultural periods that are widely acknowledged to coincide with the advent and proliferation of agriculture as the primary source of subsistence.  I also sought to note how changes in health related to specific subgroups within populations, for example, males vs. females and old vs. young.  </a:t>
            </a:r>
          </a:p>
          <a:p>
            <a:endParaRPr lang="en-US" dirty="0" smtClean="0"/>
          </a:p>
          <a:p>
            <a:r>
              <a:rPr lang="en-US" dirty="0" smtClean="0"/>
              <a:t>First, my intent was to gather archaeological site reports from sites between the Archaic and Mississippian periods in the American Bottom from which human remains had been excavated.  I then compiled this data, including demographic data—such as age and sex—and pathological information into a database.</a:t>
            </a:r>
          </a:p>
          <a:p>
            <a:endParaRPr lang="en-US" dirty="0" smtClean="0"/>
          </a:p>
          <a:p>
            <a:r>
              <a:rPr lang="en-US" dirty="0" smtClean="0"/>
              <a:t>I then carried out analyses on this database to answer my research questions.  Specifically, I sought to learn:   </a:t>
            </a:r>
          </a:p>
          <a:p>
            <a:r>
              <a:rPr lang="en-US" dirty="0" smtClean="0"/>
              <a:t> </a:t>
            </a:r>
          </a:p>
          <a:p>
            <a:pPr lvl="0"/>
            <a:r>
              <a:rPr lang="en-US" dirty="0" smtClean="0"/>
              <a:t>1. What patterns of pathologies are evident in the specimens and how prevalent are specific pathologies?  </a:t>
            </a:r>
          </a:p>
          <a:p>
            <a:r>
              <a:rPr lang="en-US" dirty="0" smtClean="0"/>
              <a:t> </a:t>
            </a:r>
          </a:p>
          <a:p>
            <a:pPr lvl="0"/>
            <a:r>
              <a:rPr lang="en-US" dirty="0" smtClean="0"/>
              <a:t>2. Are there differences in the patterns or prevalence of pathologies by age or sex?  </a:t>
            </a:r>
          </a:p>
          <a:p>
            <a:r>
              <a:rPr lang="en-US" dirty="0" smtClean="0"/>
              <a:t> </a:t>
            </a:r>
          </a:p>
          <a:p>
            <a:pPr lvl="0"/>
            <a:r>
              <a:rPr lang="en-US" dirty="0" smtClean="0"/>
              <a:t>3. Are there differences in patterns or prevalence of pathologies evident between populations that lived during the Archaic, Woodland, and Mississippian cultural periods—those periods most often associated with hunting-gathering, the rise of food production, and absolute reliance on agriculture as respective subsistence strategies?  </a:t>
            </a:r>
          </a:p>
          <a:p>
            <a:endParaRPr lang="en-US" dirty="0"/>
          </a:p>
        </p:txBody>
      </p:sp>
      <p:sp>
        <p:nvSpPr>
          <p:cNvPr id="4" name="Slide Number Placeholder 3"/>
          <p:cNvSpPr>
            <a:spLocks noGrp="1"/>
          </p:cNvSpPr>
          <p:nvPr>
            <p:ph type="sldNum" sz="quarter" idx="10"/>
          </p:nvPr>
        </p:nvSpPr>
        <p:spPr/>
        <p:txBody>
          <a:bodyPr/>
          <a:lstStyle/>
          <a:p>
            <a:fld id="{7063AA5A-BDEC-4B72-BC57-DF4732D3956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image is just to give a little chronological context to the periods that I addressed in</a:t>
            </a:r>
            <a:r>
              <a:rPr lang="en-US" baseline="0" dirty="0" smtClean="0"/>
              <a:t> this study.</a:t>
            </a:r>
          </a:p>
          <a:p>
            <a:endParaRPr lang="en-US" baseline="0" dirty="0" smtClean="0"/>
          </a:p>
          <a:p>
            <a:r>
              <a:rPr lang="en-US" baseline="0" dirty="0" smtClean="0"/>
              <a:t>*Point out the Archaic, Woodland, and Mississippian Period and the date ranges and ‘years ago’*</a:t>
            </a:r>
          </a:p>
        </p:txBody>
      </p:sp>
      <p:sp>
        <p:nvSpPr>
          <p:cNvPr id="4" name="Slide Number Placeholder 3"/>
          <p:cNvSpPr>
            <a:spLocks noGrp="1"/>
          </p:cNvSpPr>
          <p:nvPr>
            <p:ph type="sldNum" sz="quarter" idx="10"/>
          </p:nvPr>
        </p:nvSpPr>
        <p:spPr/>
        <p:txBody>
          <a:bodyPr/>
          <a:lstStyle/>
          <a:p>
            <a:fld id="{7063AA5A-BDEC-4B72-BC57-DF4732D3956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is a list of the sites that I included in my study.  They range throughout the American Bottom, as you can see by the red dots, span from the Early Archaic to the Late Mississippian period, and have sample populations ranging from 2 individuals to 265 individuals.  More detailed information can be provided regarding any of these sites after the presentation, if anyone would like more information.</a:t>
            </a:r>
          </a:p>
          <a:p>
            <a:endParaRPr lang="en-US" dirty="0" smtClean="0"/>
          </a:p>
          <a:p>
            <a:r>
              <a:rPr lang="en-US" dirty="0" smtClean="0"/>
              <a:t>STOP –NEXT</a:t>
            </a:r>
            <a:r>
              <a:rPr lang="en-US" baseline="0" dirty="0" smtClean="0"/>
              <a:t> SLIDE</a:t>
            </a:r>
            <a:endParaRPr lang="en-US" dirty="0" smtClean="0"/>
          </a:p>
          <a:p>
            <a:r>
              <a:rPr lang="en-US" dirty="0" smtClean="0"/>
              <a:t>-</a:t>
            </a:r>
            <a:r>
              <a:rPr lang="en-US" i="1" u="sng" dirty="0" smtClean="0"/>
              <a:t>Modoc Rock Shelter </a:t>
            </a:r>
            <a:r>
              <a:rPr lang="en-US" dirty="0" smtClean="0"/>
              <a:t>(</a:t>
            </a:r>
            <a:r>
              <a:rPr lang="en-US" b="1" dirty="0" smtClean="0"/>
              <a:t>dot</a:t>
            </a:r>
            <a:r>
              <a:rPr lang="en-US" dirty="0" smtClean="0"/>
              <a:t>)– a hunting-gathering society,</a:t>
            </a:r>
            <a:r>
              <a:rPr lang="en-US" baseline="0" dirty="0" smtClean="0"/>
              <a:t> </a:t>
            </a:r>
            <a:r>
              <a:rPr lang="en-US" dirty="0" smtClean="0"/>
              <a:t>29</a:t>
            </a:r>
            <a:r>
              <a:rPr lang="en-US" baseline="0" dirty="0" smtClean="0"/>
              <a:t> individuals, ranging from early archaic to late archaic ~  </a:t>
            </a:r>
          </a:p>
          <a:p>
            <a:r>
              <a:rPr lang="en-US" baseline="0" dirty="0" smtClean="0"/>
              <a:t>       roughly 7000 years, from 8000 BC to 1000 BC</a:t>
            </a:r>
          </a:p>
          <a:p>
            <a:r>
              <a:rPr lang="en-US" dirty="0" smtClean="0"/>
              <a:t>-</a:t>
            </a:r>
            <a:r>
              <a:rPr lang="en-US" i="1" u="sng" dirty="0" err="1" smtClean="0"/>
              <a:t>Dohack</a:t>
            </a:r>
            <a:r>
              <a:rPr lang="en-US" i="1" u="sng" dirty="0" smtClean="0"/>
              <a:t> Site </a:t>
            </a:r>
            <a:r>
              <a:rPr lang="en-US" dirty="0" smtClean="0"/>
              <a:t>– 7 individuals,</a:t>
            </a:r>
            <a:r>
              <a:rPr lang="en-US" baseline="0" dirty="0" smtClean="0"/>
              <a:t> Woodland Period ~ approximately 1200 years, from 400 BC to 800 AC</a:t>
            </a:r>
          </a:p>
          <a:p>
            <a:r>
              <a:rPr lang="en-US" baseline="0" dirty="0" smtClean="0"/>
              <a:t>-</a:t>
            </a:r>
            <a:r>
              <a:rPr lang="en-US" i="1" u="sng" baseline="0" dirty="0" smtClean="0"/>
              <a:t>Range Site </a:t>
            </a:r>
            <a:r>
              <a:rPr lang="en-US" baseline="0" dirty="0" smtClean="0"/>
              <a:t>(</a:t>
            </a:r>
            <a:r>
              <a:rPr lang="en-US" b="1" baseline="0" dirty="0" smtClean="0"/>
              <a:t>dot</a:t>
            </a:r>
            <a:r>
              <a:rPr lang="en-US" baseline="0" dirty="0" smtClean="0"/>
              <a:t>)– 14 individuals, excavated from both Late Woodland and Early Mississippian periods ~ </a:t>
            </a:r>
          </a:p>
          <a:p>
            <a:r>
              <a:rPr lang="en-US" baseline="0" dirty="0" smtClean="0"/>
              <a:t>       approximately 8500 years, from about 300 AC to 1150 AC</a:t>
            </a:r>
          </a:p>
          <a:p>
            <a:r>
              <a:rPr lang="en-US" dirty="0" smtClean="0"/>
              <a:t>-</a:t>
            </a:r>
            <a:r>
              <a:rPr lang="en-US" i="1" u="sng" dirty="0" smtClean="0"/>
              <a:t>BBB</a:t>
            </a:r>
            <a:r>
              <a:rPr lang="en-US" i="1" u="sng" baseline="0" dirty="0" smtClean="0"/>
              <a:t> Motor Site </a:t>
            </a:r>
            <a:r>
              <a:rPr lang="en-US" baseline="0" dirty="0" smtClean="0"/>
              <a:t>– 12 individuals, Early Mississippian Periods ~ approximately 1500 years, from 1000 and 2500 AC</a:t>
            </a:r>
          </a:p>
          <a:p>
            <a:r>
              <a:rPr lang="en-US" baseline="0" dirty="0" smtClean="0"/>
              <a:t>-</a:t>
            </a:r>
            <a:r>
              <a:rPr lang="en-US" i="1" u="sng" baseline="0" dirty="0" smtClean="0"/>
              <a:t>Florence Street Site </a:t>
            </a:r>
            <a:r>
              <a:rPr lang="en-US" baseline="0" dirty="0" smtClean="0"/>
              <a:t>(</a:t>
            </a:r>
            <a:r>
              <a:rPr lang="en-US" b="1" baseline="0" dirty="0" smtClean="0"/>
              <a:t>dot</a:t>
            </a:r>
            <a:r>
              <a:rPr lang="en-US" baseline="0" dirty="0" smtClean="0"/>
              <a:t>) – 48 individuals, Early Mississippian </a:t>
            </a:r>
          </a:p>
          <a:p>
            <a:r>
              <a:rPr lang="en-US" dirty="0" smtClean="0"/>
              <a:t>-</a:t>
            </a:r>
            <a:r>
              <a:rPr lang="en-US" i="1" u="sng" strike="noStrike" dirty="0" err="1" smtClean="0"/>
              <a:t>Halliday</a:t>
            </a:r>
            <a:r>
              <a:rPr lang="en-US" i="1" u="sng" strike="noStrike" dirty="0" smtClean="0"/>
              <a:t> Site</a:t>
            </a:r>
            <a:r>
              <a:rPr lang="en-US" dirty="0" smtClean="0"/>
              <a:t> – 32 individuals, Early Mississippian</a:t>
            </a:r>
          </a:p>
          <a:p>
            <a:r>
              <a:rPr lang="en-US" dirty="0" smtClean="0"/>
              <a:t>-</a:t>
            </a:r>
            <a:r>
              <a:rPr lang="en-US" i="1" u="sng" dirty="0" smtClean="0"/>
              <a:t>Mound</a:t>
            </a:r>
            <a:r>
              <a:rPr lang="en-US" i="1" u="sng" baseline="0" dirty="0" smtClean="0"/>
              <a:t> 72, Cahokia </a:t>
            </a:r>
            <a:r>
              <a:rPr lang="en-US" baseline="0" dirty="0" smtClean="0"/>
              <a:t>(</a:t>
            </a:r>
            <a:r>
              <a:rPr lang="en-US" b="1" baseline="0" dirty="0" smtClean="0"/>
              <a:t>dot</a:t>
            </a:r>
            <a:r>
              <a:rPr lang="en-US" baseline="0" dirty="0" smtClean="0"/>
              <a:t>) – 265 individuals, Early Mississippian</a:t>
            </a:r>
          </a:p>
          <a:p>
            <a:r>
              <a:rPr lang="en-US" baseline="0" dirty="0" smtClean="0"/>
              <a:t>-</a:t>
            </a:r>
            <a:r>
              <a:rPr lang="en-US" i="1" u="sng" baseline="0" dirty="0" err="1" smtClean="0"/>
              <a:t>Radic</a:t>
            </a:r>
            <a:r>
              <a:rPr lang="en-US" i="1" u="sng" baseline="0" dirty="0" smtClean="0"/>
              <a:t> Site </a:t>
            </a:r>
            <a:r>
              <a:rPr lang="en-US" baseline="0" dirty="0" smtClean="0"/>
              <a:t>– 14 individuals, Early Mississippian</a:t>
            </a:r>
          </a:p>
          <a:p>
            <a:r>
              <a:rPr lang="en-US" baseline="0" dirty="0" smtClean="0"/>
              <a:t>-</a:t>
            </a:r>
            <a:r>
              <a:rPr lang="en-US" i="1" u="sng" baseline="0" dirty="0" smtClean="0"/>
              <a:t>Turner Site </a:t>
            </a:r>
            <a:r>
              <a:rPr lang="en-US" baseline="0" dirty="0" smtClean="0"/>
              <a:t>– 2 individuals, Early Mississippian</a:t>
            </a:r>
          </a:p>
          <a:p>
            <a:r>
              <a:rPr lang="en-US" baseline="0" dirty="0" smtClean="0"/>
              <a:t>-</a:t>
            </a:r>
            <a:r>
              <a:rPr lang="en-US" i="1" u="sng" baseline="0" dirty="0" err="1" smtClean="0"/>
              <a:t>Julien</a:t>
            </a:r>
            <a:r>
              <a:rPr lang="en-US" i="1" u="sng" baseline="0" dirty="0" smtClean="0"/>
              <a:t> Site </a:t>
            </a:r>
            <a:r>
              <a:rPr lang="en-US" baseline="0" dirty="0" smtClean="0"/>
              <a:t>– 2 individuals, Middle Mississippian Period ~ approximately 1000 years, from 1150 AC to 1250 AC</a:t>
            </a:r>
          </a:p>
          <a:p>
            <a:r>
              <a:rPr lang="en-US" baseline="0" dirty="0" smtClean="0"/>
              <a:t>-</a:t>
            </a:r>
            <a:r>
              <a:rPr lang="en-US" i="1" u="sng" baseline="0" dirty="0" smtClean="0"/>
              <a:t>Hill Prairie Mounds </a:t>
            </a:r>
            <a:r>
              <a:rPr lang="en-US" baseline="0" dirty="0" smtClean="0"/>
              <a:t>(</a:t>
            </a:r>
            <a:r>
              <a:rPr lang="en-US" b="1" baseline="0" dirty="0" smtClean="0"/>
              <a:t>dot</a:t>
            </a:r>
            <a:r>
              <a:rPr lang="en-US" baseline="0" dirty="0" smtClean="0"/>
              <a:t>) – 63 individuals, Middle Mississippian</a:t>
            </a:r>
          </a:p>
          <a:p>
            <a:r>
              <a:rPr lang="en-US" baseline="0" dirty="0" smtClean="0"/>
              <a:t>-</a:t>
            </a:r>
            <a:r>
              <a:rPr lang="en-US" i="1" u="sng" baseline="0" dirty="0" smtClean="0"/>
              <a:t>East St. Louis Stone Quarry Site </a:t>
            </a:r>
            <a:r>
              <a:rPr lang="en-US" baseline="0" dirty="0" smtClean="0"/>
              <a:t>(</a:t>
            </a:r>
            <a:r>
              <a:rPr lang="en-US" b="1" baseline="0" dirty="0" smtClean="0"/>
              <a:t>dot</a:t>
            </a:r>
            <a:r>
              <a:rPr lang="en-US" baseline="0" dirty="0" smtClean="0"/>
              <a:t>)– 120 individuals, Late Mississippian Period ~ approximately 1500 years, </a:t>
            </a:r>
          </a:p>
          <a:p>
            <a:r>
              <a:rPr lang="en-US" baseline="0" dirty="0" smtClean="0"/>
              <a:t>        from 1250 AC to 1400 AC</a:t>
            </a:r>
          </a:p>
        </p:txBody>
      </p:sp>
      <p:sp>
        <p:nvSpPr>
          <p:cNvPr id="4" name="Slide Number Placeholder 3"/>
          <p:cNvSpPr>
            <a:spLocks noGrp="1"/>
          </p:cNvSpPr>
          <p:nvPr>
            <p:ph type="sldNum" sz="quarter" idx="10"/>
          </p:nvPr>
        </p:nvSpPr>
        <p:spPr/>
        <p:txBody>
          <a:bodyPr/>
          <a:lstStyle/>
          <a:p>
            <a:fld id="{7063AA5A-BDEC-4B72-BC57-DF4732D3956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construct my database, I coded each for each site (</a:t>
            </a:r>
            <a:r>
              <a:rPr lang="en-US" b="1" dirty="0" smtClean="0"/>
              <a:t>CLICK</a:t>
            </a:r>
            <a:r>
              <a:rPr lang="en-US" dirty="0" smtClean="0"/>
              <a:t>) the variables and entered each</a:t>
            </a:r>
            <a:r>
              <a:rPr lang="en-US" baseline="0" dirty="0" smtClean="0"/>
              <a:t> individual into the database, repeating each individual if more than a single skeletal, dental or traumatic pathology was manifest.</a:t>
            </a:r>
          </a:p>
          <a:p>
            <a:endParaRPr lang="en-US" baseline="0" dirty="0" smtClean="0"/>
          </a:p>
          <a:p>
            <a:r>
              <a:rPr lang="en-US" baseline="0" dirty="0" smtClean="0"/>
              <a:t>I included the location of the (</a:t>
            </a:r>
            <a:r>
              <a:rPr lang="en-US" b="1" baseline="0" dirty="0" smtClean="0"/>
              <a:t>CLICK</a:t>
            </a:r>
            <a:r>
              <a:rPr lang="en-US" baseline="0" dirty="0" smtClean="0"/>
              <a:t>) </a:t>
            </a:r>
            <a:r>
              <a:rPr lang="en-US" b="0" baseline="0" dirty="0" smtClean="0"/>
              <a:t>archaeological feature </a:t>
            </a:r>
            <a:r>
              <a:rPr lang="en-US" baseline="0" dirty="0" smtClean="0"/>
              <a:t>from which the individual was excavated, (</a:t>
            </a:r>
            <a:r>
              <a:rPr lang="en-US" b="1" baseline="0" dirty="0" smtClean="0"/>
              <a:t>CLICK</a:t>
            </a:r>
            <a:r>
              <a:rPr lang="en-US" baseline="0" dirty="0" smtClean="0"/>
              <a:t>) the number or </a:t>
            </a:r>
            <a:r>
              <a:rPr lang="en-US" b="0" baseline="0" dirty="0" smtClean="0"/>
              <a:t>identification number </a:t>
            </a:r>
            <a:r>
              <a:rPr lang="en-US" baseline="0" dirty="0" smtClean="0"/>
              <a:t>of each individual as assigned by the researchers, and the (</a:t>
            </a:r>
            <a:r>
              <a:rPr lang="en-US" b="1" baseline="0" dirty="0" smtClean="0"/>
              <a:t>CLICK</a:t>
            </a:r>
            <a:r>
              <a:rPr lang="en-US" baseline="0" dirty="0" smtClean="0"/>
              <a:t>) </a:t>
            </a:r>
            <a:r>
              <a:rPr lang="en-US" b="0" baseline="0" dirty="0" smtClean="0"/>
              <a:t>cultural period </a:t>
            </a:r>
            <a:r>
              <a:rPr lang="en-US" baseline="0" dirty="0" smtClean="0"/>
              <a:t>associated with the site.</a:t>
            </a:r>
          </a:p>
        </p:txBody>
      </p:sp>
      <p:sp>
        <p:nvSpPr>
          <p:cNvPr id="4" name="Slide Number Placeholder 3"/>
          <p:cNvSpPr>
            <a:spLocks noGrp="1"/>
          </p:cNvSpPr>
          <p:nvPr>
            <p:ph type="sldNum" sz="quarter" idx="10"/>
          </p:nvPr>
        </p:nvSpPr>
        <p:spPr/>
        <p:txBody>
          <a:bodyPr/>
          <a:lstStyle/>
          <a:p>
            <a:fld id="{7063AA5A-BDEC-4B72-BC57-DF4732D3956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 also coded the sex and (</a:t>
            </a:r>
            <a:r>
              <a:rPr lang="en-US" b="1" baseline="0" dirty="0" smtClean="0"/>
              <a:t>CLICK</a:t>
            </a:r>
            <a:r>
              <a:rPr lang="en-US" baseline="0" dirty="0" smtClean="0"/>
              <a:t>) age of each individual, as well as the pathological condition.  More information regarding the database and its construction if you have questions after the presentation.</a:t>
            </a:r>
          </a:p>
          <a:p>
            <a:endParaRPr lang="en-US" baseline="0" dirty="0" smtClean="0"/>
          </a:p>
        </p:txBody>
      </p:sp>
      <p:sp>
        <p:nvSpPr>
          <p:cNvPr id="4" name="Slide Number Placeholder 3"/>
          <p:cNvSpPr>
            <a:spLocks noGrp="1"/>
          </p:cNvSpPr>
          <p:nvPr>
            <p:ph type="sldNum" sz="quarter" idx="10"/>
          </p:nvPr>
        </p:nvSpPr>
        <p:spPr/>
        <p:txBody>
          <a:bodyPr/>
          <a:lstStyle/>
          <a:p>
            <a:fld id="{7063AA5A-BDEC-4B72-BC57-DF4732D3956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addressing my first question regarding the presence and</a:t>
            </a:r>
            <a:r>
              <a:rPr lang="en-US" baseline="0" dirty="0" smtClean="0"/>
              <a:t> prevalence of pathological patterns,</a:t>
            </a:r>
            <a:r>
              <a:rPr lang="en-US" dirty="0" smtClean="0"/>
              <a:t> I categorized the pathologies that I</a:t>
            </a:r>
            <a:r>
              <a:rPr lang="en-US" baseline="0" dirty="0" smtClean="0"/>
              <a:t> encountered in the site reports into four categories—the green-boxed pathologies indicate dental pathologies: </a:t>
            </a:r>
          </a:p>
          <a:p>
            <a:endParaRPr lang="en-US" baseline="0" dirty="0" smtClean="0"/>
          </a:p>
          <a:p>
            <a:r>
              <a:rPr lang="en-US" baseline="0" dirty="0" smtClean="0"/>
              <a:t>There are: </a:t>
            </a:r>
          </a:p>
          <a:p>
            <a:pPr marL="235275" indent="-235275">
              <a:buAutoNum type="arabicPeriod"/>
            </a:pPr>
            <a:r>
              <a:rPr lang="en-US" baseline="0" dirty="0" smtClean="0"/>
              <a:t>Degenerative pathologies, such as arthritis or osteoporosis, </a:t>
            </a:r>
            <a:r>
              <a:rPr lang="en-US" dirty="0" smtClean="0"/>
              <a:t>tend to indicate older age or rougher wear on the skeleton prior to death, or</a:t>
            </a:r>
            <a:r>
              <a:rPr lang="en-US" baseline="0" dirty="0" smtClean="0"/>
              <a:t> </a:t>
            </a:r>
            <a:r>
              <a:rPr lang="en-US" dirty="0" smtClean="0"/>
              <a:t>may have been due to trauma or injury. </a:t>
            </a:r>
          </a:p>
          <a:p>
            <a:pPr marL="235275" indent="-235275">
              <a:buAutoNum type="arabicPeriod"/>
            </a:pPr>
            <a:endParaRPr lang="en-US" dirty="0" smtClean="0"/>
          </a:p>
          <a:p>
            <a:pPr marL="235275" indent="-235275">
              <a:buAutoNum type="arabicPeriod"/>
            </a:pPr>
            <a:r>
              <a:rPr lang="en-US" dirty="0" smtClean="0"/>
              <a:t>Nutrition-related pathologies indicate the diet of a population is lacking in nutrients. </a:t>
            </a:r>
          </a:p>
          <a:p>
            <a:pPr marL="235275" indent="-235275">
              <a:buAutoNum type="arabicPeriod"/>
            </a:pPr>
            <a:endParaRPr lang="en-US" dirty="0" smtClean="0"/>
          </a:p>
          <a:p>
            <a:pPr marL="235275" indent="-235275">
              <a:buAutoNum type="arabicPeriod"/>
            </a:pPr>
            <a:r>
              <a:rPr lang="en-US" dirty="0" smtClean="0"/>
              <a:t>Infection-related pathologies, which may have a number of possible causes.  They are sometimes indirectly associated with agriculturalist populations as infections increase with the development of settled societies. </a:t>
            </a:r>
          </a:p>
          <a:p>
            <a:pPr marL="235275" indent="-235275">
              <a:buAutoNum type="arabicPeriod"/>
            </a:pPr>
            <a:endParaRPr lang="en-US" dirty="0" smtClean="0"/>
          </a:p>
          <a:p>
            <a:pPr marL="235275" indent="-235275">
              <a:buAutoNum type="arabicPeriod"/>
            </a:pPr>
            <a:r>
              <a:rPr lang="en-US" dirty="0" smtClean="0"/>
              <a:t>Those pathologies in the miscellaneous category include pathologies related to cultural modifications or pathologies that do not fit into the three previous categories. </a:t>
            </a:r>
          </a:p>
          <a:p>
            <a:pPr marL="235275" indent="-235275">
              <a:buAutoNum type="arabicPeriod"/>
            </a:pPr>
            <a:endParaRPr lang="en-US" dirty="0" smtClean="0"/>
          </a:p>
          <a:p>
            <a:pPr marL="235275" indent="-235275">
              <a:buNone/>
            </a:pPr>
            <a:r>
              <a:rPr lang="en-US" dirty="0" smtClean="0"/>
              <a:t>Arthritis</a:t>
            </a:r>
            <a:r>
              <a:rPr lang="en-US" baseline="0" dirty="0" smtClean="0"/>
              <a:t> was most common pathology overall, occurring in 24% of the entire regional sample.  Linear enamel </a:t>
            </a:r>
            <a:r>
              <a:rPr lang="en-US" baseline="0" dirty="0" err="1" smtClean="0"/>
              <a:t>hypoplasias</a:t>
            </a:r>
            <a:r>
              <a:rPr lang="en-US" baseline="0" dirty="0" smtClean="0"/>
              <a:t> and dental attrition were the most common dental pathologies, each occurring in over 15% of the regional sample.</a:t>
            </a:r>
            <a:endParaRPr lang="en-US" dirty="0"/>
          </a:p>
        </p:txBody>
      </p:sp>
      <p:sp>
        <p:nvSpPr>
          <p:cNvPr id="4" name="Slide Number Placeholder 3"/>
          <p:cNvSpPr>
            <a:spLocks noGrp="1"/>
          </p:cNvSpPr>
          <p:nvPr>
            <p:ph type="sldNum" sz="quarter" idx="10"/>
          </p:nvPr>
        </p:nvSpPr>
        <p:spPr/>
        <p:txBody>
          <a:bodyPr/>
          <a:lstStyle/>
          <a:p>
            <a:fld id="{7063AA5A-BDEC-4B72-BC57-DF4732D3956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Only 157 remains from eight sites had been fully reported upon by researchers in regards to pathologies.  Seventy remains showed evidence of skeletal pathologies, while sixty-two showed evidence of dental pathologies </a:t>
            </a:r>
          </a:p>
          <a:p>
            <a:endParaRPr lang="en-US" dirty="0" smtClean="0"/>
          </a:p>
          <a:p>
            <a:r>
              <a:rPr lang="en-US" dirty="0" smtClean="0"/>
              <a:t>This table shows the number of individuals with pathologies, adjusting for those individuals that may have been repeated in the database due to multiple pathologies—as you can see, there is quite a difference in the sample size from different sites.</a:t>
            </a:r>
          </a:p>
          <a:p>
            <a:endParaRPr lang="en-US" dirty="0" smtClean="0"/>
          </a:p>
          <a:p>
            <a:r>
              <a:rPr lang="en-US" dirty="0" smtClean="0"/>
              <a:t>Of the 157 remains that were included in this study and accompanied by information from the researchers, there were 131 manifestations of skeletal pathologies and 133 manifestations of dental pathologies. </a:t>
            </a:r>
          </a:p>
          <a:p>
            <a:endParaRPr lang="en-US" dirty="0"/>
          </a:p>
        </p:txBody>
      </p:sp>
      <p:sp>
        <p:nvSpPr>
          <p:cNvPr id="4" name="Slide Number Placeholder 3"/>
          <p:cNvSpPr>
            <a:spLocks noGrp="1"/>
          </p:cNvSpPr>
          <p:nvPr>
            <p:ph type="sldNum" sz="quarter" idx="10"/>
          </p:nvPr>
        </p:nvSpPr>
        <p:spPr/>
        <p:txBody>
          <a:bodyPr/>
          <a:lstStyle/>
          <a:p>
            <a:fld id="{7063AA5A-BDEC-4B72-BC57-DF4732D3956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B41ABA4E-CD72-497B-97AA-7213B3980F60}" type="datetimeFigureOut">
              <a:rPr lang="en-US" smtClean="0"/>
              <a:pPr/>
              <a:t>4/23/2010</a:t>
            </a:fld>
            <a:endParaRPr lang="en-US"/>
          </a:p>
        </p:txBody>
      </p:sp>
      <p:sp>
        <p:nvSpPr>
          <p:cNvPr id="16" name="Slide Number Placeholder 15"/>
          <p:cNvSpPr>
            <a:spLocks noGrp="1"/>
          </p:cNvSpPr>
          <p:nvPr>
            <p:ph type="sldNum" sz="quarter" idx="11"/>
          </p:nvPr>
        </p:nvSpPr>
        <p:spPr/>
        <p:txBody>
          <a:bodyPr/>
          <a:lstStyle/>
          <a:p>
            <a:fld id="{D2E57653-3E58-4892-A7ED-712530ACC680}" type="slidenum">
              <a:rPr kumimoji="0" lang="en-US" smtClean="0"/>
              <a:pPr/>
              <a:t>‹#›</a:t>
            </a:fld>
            <a:endParaRPr kumimoji="0" lang="en-US"/>
          </a:p>
        </p:txBody>
      </p:sp>
      <p:sp>
        <p:nvSpPr>
          <p:cNvPr id="17" name="Footer Placeholder 16"/>
          <p:cNvSpPr>
            <a:spLocks noGrp="1"/>
          </p:cNvSpPr>
          <p:nvPr>
            <p:ph type="ftr" sz="quarter" idx="12"/>
          </p:nvPr>
        </p:nvSpPr>
        <p:spPr/>
        <p:txBody>
          <a:bodyPr/>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1ABA4E-CD72-497B-97AA-7213B3980F60}" type="datetimeFigureOut">
              <a:rPr lang="en-US" smtClean="0"/>
              <a:pPr/>
              <a:t>4/23/2010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1ABA4E-CD72-497B-97AA-7213B3980F60}" type="datetimeFigureOut">
              <a:rPr lang="en-US" smtClean="0"/>
              <a:pPr/>
              <a:t>4/23/2010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B41ABA4E-CD72-497B-97AA-7213B3980F60}" type="datetimeFigureOut">
              <a:rPr lang="en-US" smtClean="0"/>
              <a:pPr/>
              <a:t>4/23/2010</a:t>
            </a:fld>
            <a:endParaRPr lang="en-US"/>
          </a:p>
        </p:txBody>
      </p:sp>
      <p:sp>
        <p:nvSpPr>
          <p:cNvPr id="15" name="Slide Number Placeholder 14"/>
          <p:cNvSpPr>
            <a:spLocks noGrp="1"/>
          </p:cNvSpPr>
          <p:nvPr>
            <p:ph type="sldNum" sz="quarter" idx="15"/>
          </p:nvPr>
        </p:nvSpPr>
        <p:spPr/>
        <p:txBody>
          <a:bodyPr/>
          <a:lstStyle>
            <a:lvl1pPr algn="ctr">
              <a:defRPr/>
            </a:lvl1pPr>
          </a:lstStyle>
          <a:p>
            <a:fld id="{D2E57653-3E58-4892-A7ED-712530ACC680}" type="slidenum">
              <a:rPr kumimoji="0" lang="en-US" smtClean="0"/>
              <a:pPr/>
              <a:t>‹#›</a:t>
            </a:fld>
            <a:endParaRPr kumimoji="0" lang="en-US"/>
          </a:p>
        </p:txBody>
      </p:sp>
      <p:sp>
        <p:nvSpPr>
          <p:cNvPr id="16" name="Footer Placeholder 15"/>
          <p:cNvSpPr>
            <a:spLocks noGrp="1"/>
          </p:cNvSpPr>
          <p:nvPr>
            <p:ph type="ftr" sz="quarter" idx="16"/>
          </p:nvPr>
        </p:nvSpPr>
        <p:spPr/>
        <p:txBody>
          <a:bodyPr/>
          <a:lstStyle/>
          <a:p>
            <a:endParaRPr kumimoji="0"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1ABA4E-CD72-497B-97AA-7213B3980F60}" type="datetimeFigureOut">
              <a:rPr lang="en-US" smtClean="0"/>
              <a:pPr/>
              <a:t>4/23/2010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1ABA4E-CD72-497B-97AA-7213B3980F60}" type="datetimeFigureOut">
              <a:rPr lang="en-US" smtClean="0"/>
              <a:pPr/>
              <a:t>4/23/2010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8" name="Footer Placeholder 7"/>
          <p:cNvSpPr>
            <a:spLocks noGrp="1"/>
          </p:cNvSpPr>
          <p:nvPr>
            <p:ph type="ftr" sz="quarter" idx="11"/>
          </p:nvPr>
        </p:nvSpPr>
        <p:spPr/>
        <p:txBody>
          <a:bodyPr/>
          <a:lstStyle/>
          <a:p>
            <a:endParaRPr kumimoji="0" lang="en-US"/>
          </a:p>
        </p:txBody>
      </p:sp>
      <p:sp>
        <p:nvSpPr>
          <p:cNvPr id="7" name="Date Placeholder 6"/>
          <p:cNvSpPr>
            <a:spLocks noGrp="1"/>
          </p:cNvSpPr>
          <p:nvPr>
            <p:ph type="dt" sz="half" idx="10"/>
          </p:nvPr>
        </p:nvSpPr>
        <p:spPr/>
        <p:txBody>
          <a:bodyPr/>
          <a:lstStyle/>
          <a:p>
            <a:fld id="{B41ABA4E-CD72-497B-97AA-7213B3980F60}" type="datetimeFigureOut">
              <a:rPr lang="en-US" smtClean="0"/>
              <a:pPr/>
              <a:t>4/23/2010</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41ABA4E-CD72-497B-97AA-7213B3980F60}" type="datetimeFigureOut">
              <a:rPr lang="en-US" smtClean="0"/>
              <a:pPr/>
              <a:t>4/23/2010</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ABA4E-CD72-497B-97AA-7213B3980F60}" type="datetimeFigureOut">
              <a:rPr lang="en-US" smtClean="0"/>
              <a:pPr/>
              <a:t>4/23/2010</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B41ABA4E-CD72-497B-97AA-7213B3980F60}" type="datetimeFigureOut">
              <a:rPr lang="en-US" smtClean="0"/>
              <a:pPr/>
              <a:t>4/23/2010</a:t>
            </a:fld>
            <a:endParaRPr lang="en-US"/>
          </a:p>
        </p:txBody>
      </p:sp>
      <p:sp>
        <p:nvSpPr>
          <p:cNvPr id="9" name="Slide Number Placeholder 8"/>
          <p:cNvSpPr>
            <a:spLocks noGrp="1"/>
          </p:cNvSpPr>
          <p:nvPr>
            <p:ph type="sldNum" sz="quarter" idx="15"/>
          </p:nvPr>
        </p:nvSpPr>
        <p:spPr/>
        <p:txBody>
          <a:bodyPr/>
          <a:lstStyle/>
          <a:p>
            <a:fld id="{D2E57653-3E58-4892-A7ED-712530ACC680}" type="slidenum">
              <a:rPr kumimoji="0" lang="en-US" smtClean="0"/>
              <a:pPr/>
              <a:t>‹#›</a:t>
            </a:fld>
            <a:endParaRPr kumimoji="0" lang="en-US"/>
          </a:p>
        </p:txBody>
      </p:sp>
      <p:sp>
        <p:nvSpPr>
          <p:cNvPr id="10" name="Footer Placeholder 9"/>
          <p:cNvSpPr>
            <a:spLocks noGrp="1"/>
          </p:cNvSpPr>
          <p:nvPr>
            <p:ph type="ftr" sz="quarter" idx="16"/>
          </p:nvPr>
        </p:nvSpPr>
        <p:spPr/>
        <p:txBody>
          <a:bodyPr/>
          <a:lstStyle/>
          <a:p>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B41ABA4E-CD72-497B-97AA-7213B3980F60}" type="datetimeFigureOut">
              <a:rPr lang="en-US" smtClean="0"/>
              <a:pPr/>
              <a:t>4/23/2010</a:t>
            </a:fld>
            <a:endParaRPr lang="en-US"/>
          </a:p>
        </p:txBody>
      </p:sp>
      <p:sp>
        <p:nvSpPr>
          <p:cNvPr id="9" name="Slide Number Placeholder 8"/>
          <p:cNvSpPr>
            <a:spLocks noGrp="1"/>
          </p:cNvSpPr>
          <p:nvPr>
            <p:ph type="sldNum" sz="quarter" idx="11"/>
          </p:nvPr>
        </p:nvSpPr>
        <p:spPr/>
        <p:txBody>
          <a:bodyPr/>
          <a:lstStyle/>
          <a:p>
            <a:fld id="{D2E57653-3E58-4892-A7ED-712530ACC680}" type="slidenum">
              <a:rPr kumimoji="0" lang="en-US" smtClean="0"/>
              <a:pPr/>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duotone>
              <a:prstClr val="black"/>
              <a:schemeClr val="accent6">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1ABA4E-CD72-497B-97AA-7213B3980F60}" type="datetimeFigureOut">
              <a:rPr lang="en-US" smtClean="0"/>
              <a:pPr/>
              <a:t>4/23/2010</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kumimoji="0"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2E57653-3E58-4892-A7ED-712530ACC680}" type="slidenum">
              <a:rPr kumimoji="0" lang="en-US" smtClean="0"/>
              <a:pPr/>
              <a:t>‹#›</a:t>
            </a:fld>
            <a:endParaRPr kumimoji="0"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virtual.parkland.edu/IAS/resources_for_educators/timeline8x10c.jp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cast.uark.edu/local/icaes/conferences/wburg/posters/cslarsen/larsen.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by Amy Henson</a:t>
            </a:r>
            <a:endParaRPr lang="en-US" dirty="0"/>
          </a:p>
        </p:txBody>
      </p:sp>
      <p:sp>
        <p:nvSpPr>
          <p:cNvPr id="3" name="Title 2"/>
          <p:cNvSpPr>
            <a:spLocks noGrp="1"/>
          </p:cNvSpPr>
          <p:nvPr>
            <p:ph type="ctrTitle"/>
          </p:nvPr>
        </p:nvSpPr>
        <p:spPr>
          <a:xfrm>
            <a:off x="457200" y="533400"/>
            <a:ext cx="8305800" cy="2819400"/>
          </a:xfrm>
        </p:spPr>
        <p:txBody>
          <a:bodyPr/>
          <a:lstStyle/>
          <a:p>
            <a:r>
              <a:rPr sz="3200" b="1" smtClean="0">
                <a:effectLst>
                  <a:outerShdw blurRad="38100" dist="38100" dir="2700000" algn="tl">
                    <a:srgbClr val="000000">
                      <a:alpha val="43137"/>
                    </a:srgbClr>
                  </a:outerShdw>
                </a:effectLst>
                <a:latin typeface="Candara" pitchFamily="34" charset="0"/>
              </a:rPr>
              <a:t>Meta-Analysis of Native American </a:t>
            </a:r>
            <a:br>
              <a:rPr sz="3200" b="1" smtClean="0">
                <a:effectLst>
                  <a:outerShdw blurRad="38100" dist="38100" dir="2700000" algn="tl">
                    <a:srgbClr val="000000">
                      <a:alpha val="43137"/>
                    </a:srgbClr>
                  </a:outerShdw>
                </a:effectLst>
                <a:latin typeface="Candara" pitchFamily="34" charset="0"/>
              </a:rPr>
            </a:br>
            <a:r>
              <a:rPr sz="3200" b="1" smtClean="0">
                <a:effectLst>
                  <a:outerShdw blurRad="38100" dist="38100" dir="2700000" algn="tl">
                    <a:srgbClr val="000000">
                      <a:alpha val="43137"/>
                    </a:srgbClr>
                  </a:outerShdw>
                </a:effectLst>
                <a:latin typeface="Candara" pitchFamily="34" charset="0"/>
              </a:rPr>
              <a:t>Health and Pathology </a:t>
            </a:r>
            <a:br>
              <a:rPr sz="3200" b="1" smtClean="0">
                <a:effectLst>
                  <a:outerShdw blurRad="38100" dist="38100" dir="2700000" algn="tl">
                    <a:srgbClr val="000000">
                      <a:alpha val="43137"/>
                    </a:srgbClr>
                  </a:outerShdw>
                </a:effectLst>
                <a:latin typeface="Candara" pitchFamily="34" charset="0"/>
              </a:rPr>
            </a:br>
            <a:r>
              <a:rPr sz="3200" b="1" smtClean="0">
                <a:effectLst>
                  <a:outerShdw blurRad="38100" dist="38100" dir="2700000" algn="tl">
                    <a:srgbClr val="000000">
                      <a:alpha val="43137"/>
                    </a:srgbClr>
                  </a:outerShdw>
                </a:effectLst>
                <a:latin typeface="Candara" pitchFamily="34" charset="0"/>
              </a:rPr>
              <a:t>based upon Human Remains from Archaeological Sites in the American Bottom</a:t>
            </a:r>
            <a:endParaRPr lang="en-US" sz="3200" b="1" dirty="0">
              <a:effectLst>
                <a:outerShdw blurRad="38100" dist="38100" dir="2700000" algn="tl">
                  <a:srgbClr val="000000">
                    <a:alpha val="43137"/>
                  </a:srgbClr>
                </a:outerShdw>
              </a:effectLst>
              <a:latin typeface="Candar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URE 1.JPG"/>
          <p:cNvPicPr>
            <a:picLocks noGrp="1" noChangeAspect="1"/>
          </p:cNvPicPr>
          <p:nvPr>
            <p:ph idx="1"/>
          </p:nvPr>
        </p:nvPicPr>
        <p:blipFill>
          <a:blip r:embed="rId3" cstate="print"/>
          <a:stretch>
            <a:fillRect/>
          </a:stretch>
        </p:blipFill>
        <p:spPr>
          <a:xfrm>
            <a:off x="685800" y="685800"/>
            <a:ext cx="8305800" cy="6029575"/>
          </a:xfrm>
        </p:spPr>
      </p:pic>
      <p:sp>
        <p:nvSpPr>
          <p:cNvPr id="5" name="Title 2"/>
          <p:cNvSpPr txBox="1">
            <a:spLocks/>
          </p:cNvSpPr>
          <p:nvPr/>
        </p:nvSpPr>
        <p:spPr>
          <a:xfrm>
            <a:off x="304800" y="-76200"/>
            <a:ext cx="2133600" cy="914400"/>
          </a:xfrm>
          <a:prstGeom prst="rect">
            <a:avLst/>
          </a:prstGeom>
          <a:ln w="6350" cap="rnd">
            <a:noFill/>
          </a:ln>
        </p:spPr>
        <p:txBody>
          <a:bodyPr vert="horz" rtlCol="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00" b="1" i="0" u="none" strike="noStrike" kern="1200" cap="none" spc="-100" normalizeH="0" baseline="0" noProof="0" dirty="0" smtClean="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uLnTx/>
                <a:uFillTx/>
                <a:latin typeface="Candara" pitchFamily="34" charset="0"/>
                <a:ea typeface="+mj-ea"/>
                <a:cs typeface="+mj-cs"/>
              </a:rPr>
              <a:t>Results</a:t>
            </a:r>
            <a:endParaRPr kumimoji="0" lang="en-US" sz="4200" b="1" i="0" u="none" strike="noStrike" kern="1200" cap="none" spc="-100" normalizeH="0" baseline="0" noProof="0" dirty="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uLnTx/>
              <a:uFillTx/>
              <a:latin typeface="Candara" pitchFamily="34" charset="0"/>
              <a:ea typeface="+mj-ea"/>
              <a:cs typeface="+mj-cs"/>
            </a:endParaRPr>
          </a:p>
        </p:txBody>
      </p:sp>
      <p:pic>
        <p:nvPicPr>
          <p:cNvPr id="6" name="Picture 5" descr="FIGURE 2.JPG"/>
          <p:cNvPicPr>
            <a:picLocks noChangeAspect="1"/>
          </p:cNvPicPr>
          <p:nvPr/>
        </p:nvPicPr>
        <p:blipFill>
          <a:blip r:embed="rId4" cstate="print"/>
          <a:stretch>
            <a:fillRect/>
          </a:stretch>
        </p:blipFill>
        <p:spPr>
          <a:xfrm>
            <a:off x="838200" y="678628"/>
            <a:ext cx="8001000" cy="60269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IGURE 5.JPG"/>
          <p:cNvPicPr>
            <a:picLocks noGrp="1" noChangeAspect="1"/>
          </p:cNvPicPr>
          <p:nvPr>
            <p:ph idx="1"/>
          </p:nvPr>
        </p:nvPicPr>
        <p:blipFill>
          <a:blip r:embed="rId3" cstate="print"/>
          <a:stretch>
            <a:fillRect/>
          </a:stretch>
        </p:blipFill>
        <p:spPr>
          <a:xfrm>
            <a:off x="546438" y="685800"/>
            <a:ext cx="8292762" cy="6049920"/>
          </a:xfrm>
        </p:spPr>
      </p:pic>
      <p:sp>
        <p:nvSpPr>
          <p:cNvPr id="4" name="Title 2"/>
          <p:cNvSpPr txBox="1">
            <a:spLocks/>
          </p:cNvSpPr>
          <p:nvPr/>
        </p:nvSpPr>
        <p:spPr>
          <a:xfrm>
            <a:off x="304800" y="-76200"/>
            <a:ext cx="2133600" cy="914400"/>
          </a:xfrm>
          <a:prstGeom prst="rect">
            <a:avLst/>
          </a:prstGeom>
          <a:ln w="6350" cap="rnd">
            <a:noFill/>
          </a:ln>
        </p:spPr>
        <p:txBody>
          <a:bodyPr vert="horz" rtlCol="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00" b="1" i="0" u="none" strike="noStrike" kern="1200" cap="none" spc="-100" normalizeH="0" baseline="0" noProof="0" dirty="0" smtClean="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uLnTx/>
                <a:uFillTx/>
                <a:latin typeface="Candara" pitchFamily="34" charset="0"/>
                <a:ea typeface="+mj-ea"/>
                <a:cs typeface="+mj-cs"/>
              </a:rPr>
              <a:t>Results</a:t>
            </a:r>
            <a:endParaRPr kumimoji="0" lang="en-US" sz="4200" b="1" i="0" u="none" strike="noStrike" kern="1200" cap="none" spc="-100" normalizeH="0" baseline="0" noProof="0" dirty="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uLnTx/>
              <a:uFillTx/>
              <a:latin typeface="Candara" pitchFamily="34" charset="0"/>
              <a:ea typeface="+mj-ea"/>
              <a:cs typeface="+mj-cs"/>
            </a:endParaRPr>
          </a:p>
        </p:txBody>
      </p:sp>
      <p:pic>
        <p:nvPicPr>
          <p:cNvPr id="6" name="Picture 5" descr="FIGURE 6.JPG"/>
          <p:cNvPicPr>
            <a:picLocks noChangeAspect="1"/>
          </p:cNvPicPr>
          <p:nvPr/>
        </p:nvPicPr>
        <p:blipFill>
          <a:blip r:embed="rId4" cstate="print"/>
          <a:stretch>
            <a:fillRect/>
          </a:stretch>
        </p:blipFill>
        <p:spPr>
          <a:xfrm>
            <a:off x="609600" y="745193"/>
            <a:ext cx="8229600" cy="59499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Degenerative pathologies most common</a:t>
            </a:r>
          </a:p>
          <a:p>
            <a:endParaRPr lang="en-US" dirty="0" smtClean="0"/>
          </a:p>
          <a:p>
            <a:r>
              <a:rPr lang="en-US" dirty="0" smtClean="0"/>
              <a:t>Skeletal Pathologies:</a:t>
            </a:r>
          </a:p>
          <a:p>
            <a:pPr lvl="1"/>
            <a:r>
              <a:rPr lang="en-US" dirty="0" smtClean="0"/>
              <a:t>Infection-related more common</a:t>
            </a:r>
          </a:p>
          <a:p>
            <a:pPr lvl="1">
              <a:buNone/>
            </a:pPr>
            <a:endParaRPr lang="en-US" dirty="0" smtClean="0"/>
          </a:p>
          <a:p>
            <a:r>
              <a:rPr lang="en-US" dirty="0" smtClean="0"/>
              <a:t>Dental Pathologies:</a:t>
            </a:r>
          </a:p>
          <a:p>
            <a:pPr lvl="1"/>
            <a:r>
              <a:rPr lang="en-US" dirty="0" smtClean="0"/>
              <a:t>Nutrition-related more common</a:t>
            </a:r>
          </a:p>
          <a:p>
            <a:pPr lvl="1">
              <a:buNone/>
            </a:pPr>
            <a:endParaRPr lang="en-US" dirty="0" smtClean="0"/>
          </a:p>
          <a:p>
            <a:pPr lvl="1">
              <a:buNone/>
            </a:pPr>
            <a:endParaRPr lang="en-US" dirty="0"/>
          </a:p>
        </p:txBody>
      </p:sp>
      <p:sp>
        <p:nvSpPr>
          <p:cNvPr id="4" name="Title 2"/>
          <p:cNvSpPr txBox="1">
            <a:spLocks/>
          </p:cNvSpPr>
          <p:nvPr/>
        </p:nvSpPr>
        <p:spPr>
          <a:xfrm>
            <a:off x="304800" y="-76200"/>
            <a:ext cx="8153400" cy="1295400"/>
          </a:xfrm>
          <a:prstGeom prst="rect">
            <a:avLst/>
          </a:prstGeom>
          <a:ln w="6350" cap="rnd">
            <a:noFill/>
          </a:ln>
        </p:spPr>
        <p:txBody>
          <a:bodyPr vert="horz" rtlCol="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00" b="1" i="0" u="none" strike="noStrike" kern="1200" cap="none" spc="-100" normalizeH="0" baseline="0" noProof="0" dirty="0" smtClean="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uLnTx/>
                <a:uFillTx/>
                <a:latin typeface="Candara" pitchFamily="34" charset="0"/>
                <a:ea typeface="+mj-ea"/>
                <a:cs typeface="+mj-cs"/>
              </a:rPr>
              <a:t>Discussion: Patterns and Prevalence</a:t>
            </a:r>
            <a:endParaRPr kumimoji="0" lang="en-US" sz="4200" b="1" i="0" u="none" strike="noStrike" kern="1200" cap="none" spc="-100" normalizeH="0" baseline="0" noProof="0" dirty="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uLnTx/>
              <a:uFillTx/>
              <a:latin typeface="Candara" pitchFamily="34" charset="0"/>
              <a:ea typeface="+mj-ea"/>
              <a:cs typeface="+mj-cs"/>
            </a:endParaRPr>
          </a:p>
        </p:txBody>
      </p:sp>
      <p:pic>
        <p:nvPicPr>
          <p:cNvPr id="5" name="Picture 4" descr="vertebral lipping.JPG"/>
          <p:cNvPicPr>
            <a:picLocks noChangeAspect="1"/>
          </p:cNvPicPr>
          <p:nvPr/>
        </p:nvPicPr>
        <p:blipFill>
          <a:blip r:embed="rId3"/>
          <a:stretch>
            <a:fillRect/>
          </a:stretch>
        </p:blipFill>
        <p:spPr>
          <a:xfrm>
            <a:off x="6705600" y="1143000"/>
            <a:ext cx="1905000" cy="2876550"/>
          </a:xfrm>
          <a:prstGeom prst="rect">
            <a:avLst/>
          </a:prstGeom>
          <a:ln>
            <a:noFill/>
          </a:ln>
          <a:effectLst>
            <a:softEdge rad="112500"/>
          </a:effectLst>
        </p:spPr>
      </p:pic>
      <p:pic>
        <p:nvPicPr>
          <p:cNvPr id="7" name="Picture 6" descr="linear enamel hypoplasia.JPG"/>
          <p:cNvPicPr>
            <a:picLocks noChangeAspect="1"/>
          </p:cNvPicPr>
          <p:nvPr/>
        </p:nvPicPr>
        <p:blipFill>
          <a:blip r:embed="rId4"/>
          <a:stretch>
            <a:fillRect/>
          </a:stretch>
        </p:blipFill>
        <p:spPr>
          <a:xfrm>
            <a:off x="2133600" y="4724400"/>
            <a:ext cx="2667000" cy="1653540"/>
          </a:xfrm>
          <a:prstGeom prst="rect">
            <a:avLst/>
          </a:prstGeom>
          <a:ln>
            <a:noFill/>
          </a:ln>
          <a:effectLst>
            <a:softEdge rad="112500"/>
          </a:effectLst>
        </p:spPr>
      </p:pic>
      <p:pic>
        <p:nvPicPr>
          <p:cNvPr id="8" name="Picture 7" descr="treponematosis.JPG"/>
          <p:cNvPicPr>
            <a:picLocks noChangeAspect="1"/>
          </p:cNvPicPr>
          <p:nvPr/>
        </p:nvPicPr>
        <p:blipFill>
          <a:blip r:embed="rId5"/>
          <a:stretch>
            <a:fillRect/>
          </a:stretch>
        </p:blipFill>
        <p:spPr>
          <a:xfrm>
            <a:off x="5486400" y="4038600"/>
            <a:ext cx="2641600" cy="1981200"/>
          </a:xfrm>
          <a:prstGeom prst="rect">
            <a:avLst/>
          </a:prstGeom>
          <a:ln>
            <a:noFill/>
          </a:ln>
          <a:effectLst>
            <a:softEdge rad="112500"/>
          </a:effectLst>
        </p:spPr>
      </p:pic>
      <p:sp>
        <p:nvSpPr>
          <p:cNvPr id="9" name="TextBox 8"/>
          <p:cNvSpPr txBox="1"/>
          <p:nvPr/>
        </p:nvSpPr>
        <p:spPr>
          <a:xfrm>
            <a:off x="8458200" y="1143000"/>
            <a:ext cx="381000" cy="276999"/>
          </a:xfrm>
          <a:prstGeom prst="rect">
            <a:avLst/>
          </a:prstGeom>
          <a:noFill/>
        </p:spPr>
        <p:txBody>
          <a:bodyPr wrap="square" rtlCol="0">
            <a:spAutoFit/>
          </a:bodyPr>
          <a:lstStyle/>
          <a:p>
            <a:r>
              <a:rPr lang="en-US" sz="1200" dirty="0" smtClean="0"/>
              <a:t>17</a:t>
            </a:r>
            <a:endParaRPr lang="en-US" sz="1200" dirty="0"/>
          </a:p>
        </p:txBody>
      </p:sp>
      <p:sp>
        <p:nvSpPr>
          <p:cNvPr id="10" name="TextBox 9"/>
          <p:cNvSpPr txBox="1"/>
          <p:nvPr/>
        </p:nvSpPr>
        <p:spPr>
          <a:xfrm>
            <a:off x="8001000" y="4114800"/>
            <a:ext cx="381000" cy="276999"/>
          </a:xfrm>
          <a:prstGeom prst="rect">
            <a:avLst/>
          </a:prstGeom>
          <a:noFill/>
        </p:spPr>
        <p:txBody>
          <a:bodyPr wrap="square" rtlCol="0">
            <a:spAutoFit/>
          </a:bodyPr>
          <a:lstStyle/>
          <a:p>
            <a:r>
              <a:rPr lang="en-US" sz="1200" dirty="0" smtClean="0"/>
              <a:t>18</a:t>
            </a:r>
            <a:endParaRPr lang="en-US" sz="1200" dirty="0"/>
          </a:p>
        </p:txBody>
      </p:sp>
      <p:sp>
        <p:nvSpPr>
          <p:cNvPr id="11" name="TextBox 10"/>
          <p:cNvSpPr txBox="1"/>
          <p:nvPr/>
        </p:nvSpPr>
        <p:spPr>
          <a:xfrm>
            <a:off x="4648200" y="4752201"/>
            <a:ext cx="381000" cy="276999"/>
          </a:xfrm>
          <a:prstGeom prst="rect">
            <a:avLst/>
          </a:prstGeom>
          <a:noFill/>
        </p:spPr>
        <p:txBody>
          <a:bodyPr wrap="square" rtlCol="0">
            <a:spAutoFit/>
          </a:bodyPr>
          <a:lstStyle/>
          <a:p>
            <a:r>
              <a:rPr lang="en-US" sz="1200" dirty="0" smtClean="0"/>
              <a:t>19</a:t>
            </a:r>
            <a:endParaRPr lang="en-US"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04800" y="-76200"/>
            <a:ext cx="8153400" cy="1295400"/>
          </a:xfrm>
          <a:prstGeom prst="rect">
            <a:avLst/>
          </a:prstGeom>
          <a:ln w="6350" cap="rnd">
            <a:noFill/>
          </a:ln>
        </p:spPr>
        <p:txBody>
          <a:bodyPr vert="horz" rtlCol="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00" b="1" i="0" u="none" strike="noStrike" kern="1200" cap="none" spc="-100" normalizeH="0" baseline="0" noProof="0" dirty="0" smtClean="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uLnTx/>
                <a:uFillTx/>
                <a:latin typeface="Candara" pitchFamily="34" charset="0"/>
                <a:ea typeface="+mj-ea"/>
                <a:cs typeface="+mj-cs"/>
              </a:rPr>
              <a:t>Discussion: Pathology by Age</a:t>
            </a:r>
            <a:endParaRPr kumimoji="0" lang="en-US" sz="4200" b="1" i="0" u="none" strike="noStrike" kern="1200" cap="none" spc="-100" normalizeH="0" baseline="0" noProof="0" dirty="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uLnTx/>
              <a:uFillTx/>
              <a:latin typeface="Candara" pitchFamily="34" charset="0"/>
              <a:ea typeface="+mj-ea"/>
              <a:cs typeface="+mj-cs"/>
            </a:endParaRPr>
          </a:p>
        </p:txBody>
      </p:sp>
      <p:sp>
        <p:nvSpPr>
          <p:cNvPr id="6" name="Content Placeholder 1"/>
          <p:cNvSpPr>
            <a:spLocks noGrp="1"/>
          </p:cNvSpPr>
          <p:nvPr>
            <p:ph idx="1"/>
          </p:nvPr>
        </p:nvSpPr>
        <p:spPr>
          <a:xfrm>
            <a:off x="0" y="1447800"/>
            <a:ext cx="8229600" cy="4572000"/>
          </a:xfrm>
        </p:spPr>
        <p:txBody>
          <a:bodyPr>
            <a:normAutofit/>
          </a:bodyPr>
          <a:lstStyle/>
          <a:p>
            <a:pPr lvl="1"/>
            <a:r>
              <a:rPr lang="en-US" sz="2200" dirty="0" smtClean="0"/>
              <a:t>Skeletal Pathologies</a:t>
            </a:r>
          </a:p>
          <a:p>
            <a:pPr lvl="2"/>
            <a:r>
              <a:rPr lang="en-US" sz="2000" dirty="0" smtClean="0"/>
              <a:t>Degenerative most common, except neonates and infants</a:t>
            </a:r>
          </a:p>
          <a:p>
            <a:pPr lvl="2"/>
            <a:r>
              <a:rPr lang="en-US" sz="2000" dirty="0" smtClean="0"/>
              <a:t>Nutrition-related most common in neonates and infants</a:t>
            </a:r>
          </a:p>
          <a:p>
            <a:pPr lvl="2"/>
            <a:endParaRPr lang="en-US" sz="2000" dirty="0" smtClean="0"/>
          </a:p>
          <a:p>
            <a:pPr lvl="2"/>
            <a:endParaRPr lang="en-US" sz="2000" dirty="0" smtClean="0"/>
          </a:p>
          <a:p>
            <a:pPr lvl="2"/>
            <a:endParaRPr lang="en-US" sz="2000" dirty="0" smtClean="0"/>
          </a:p>
          <a:p>
            <a:pPr lvl="2">
              <a:buNone/>
            </a:pPr>
            <a:endParaRPr lang="en-US" sz="1900" dirty="0" smtClean="0"/>
          </a:p>
          <a:p>
            <a:pPr lvl="1"/>
            <a:r>
              <a:rPr lang="en-US" sz="2200" dirty="0" smtClean="0"/>
              <a:t>Dental Pathologies</a:t>
            </a:r>
          </a:p>
          <a:p>
            <a:pPr lvl="2"/>
            <a:r>
              <a:rPr lang="en-US" sz="1900" dirty="0" smtClean="0"/>
              <a:t>Nutrition-related most common, overall</a:t>
            </a:r>
          </a:p>
          <a:p>
            <a:pPr lvl="2">
              <a:buNone/>
            </a:pPr>
            <a:endParaRPr lang="en-US" sz="1700" dirty="0" smtClean="0"/>
          </a:p>
          <a:p>
            <a:pPr lvl="1"/>
            <a:endParaRPr lang="en-US" sz="2000" dirty="0" smtClean="0"/>
          </a:p>
          <a:p>
            <a:pPr lvl="2">
              <a:buNone/>
            </a:pPr>
            <a:endParaRPr lang="en-US" sz="2000" dirty="0" smtClean="0"/>
          </a:p>
          <a:p>
            <a:pPr lvl="1"/>
            <a:endParaRPr lang="en-US" sz="2000" dirty="0"/>
          </a:p>
        </p:txBody>
      </p:sp>
      <p:pic>
        <p:nvPicPr>
          <p:cNvPr id="7" name="Picture 6" descr="Scan_Pic0006.jpg"/>
          <p:cNvPicPr>
            <a:picLocks noChangeAspect="1"/>
          </p:cNvPicPr>
          <p:nvPr/>
        </p:nvPicPr>
        <p:blipFill>
          <a:blip r:embed="rId3"/>
          <a:stretch>
            <a:fillRect/>
          </a:stretch>
        </p:blipFill>
        <p:spPr>
          <a:xfrm>
            <a:off x="1463040" y="4696968"/>
            <a:ext cx="6217920" cy="941832"/>
          </a:xfrm>
          <a:prstGeom prst="rect">
            <a:avLst/>
          </a:prstGeom>
        </p:spPr>
      </p:pic>
      <p:sp>
        <p:nvSpPr>
          <p:cNvPr id="8" name="Rectangle 7"/>
          <p:cNvSpPr/>
          <p:nvPr/>
        </p:nvSpPr>
        <p:spPr>
          <a:xfrm>
            <a:off x="3962400" y="4724400"/>
            <a:ext cx="1219200" cy="914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can_Pic0007.jpg"/>
          <p:cNvPicPr>
            <a:picLocks noChangeAspect="1"/>
          </p:cNvPicPr>
          <p:nvPr/>
        </p:nvPicPr>
        <p:blipFill>
          <a:blip r:embed="rId4"/>
          <a:stretch>
            <a:fillRect/>
          </a:stretch>
        </p:blipFill>
        <p:spPr>
          <a:xfrm>
            <a:off x="1519428" y="2590800"/>
            <a:ext cx="6176772" cy="1133856"/>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4038600" y="3505200"/>
            <a:ext cx="1219200"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Unusual findings in the Archaic</a:t>
            </a:r>
          </a:p>
          <a:p>
            <a:pPr lvl="1"/>
            <a:r>
              <a:rPr lang="en-US" dirty="0" smtClean="0"/>
              <a:t>Evidence of better health?</a:t>
            </a:r>
          </a:p>
          <a:p>
            <a:pPr lvl="1"/>
            <a:endParaRPr lang="en-US" dirty="0" smtClean="0"/>
          </a:p>
          <a:p>
            <a:pPr lvl="1">
              <a:buNone/>
            </a:pPr>
            <a:endParaRPr lang="en-US" dirty="0" smtClean="0"/>
          </a:p>
        </p:txBody>
      </p:sp>
      <p:sp>
        <p:nvSpPr>
          <p:cNvPr id="4" name="Title 2"/>
          <p:cNvSpPr txBox="1">
            <a:spLocks/>
          </p:cNvSpPr>
          <p:nvPr/>
        </p:nvSpPr>
        <p:spPr>
          <a:xfrm>
            <a:off x="304800" y="-76200"/>
            <a:ext cx="8153400" cy="1295400"/>
          </a:xfrm>
          <a:prstGeom prst="rect">
            <a:avLst/>
          </a:prstGeom>
          <a:ln w="6350" cap="rnd">
            <a:noFill/>
          </a:ln>
        </p:spPr>
        <p:txBody>
          <a:bodyPr vert="horz" rtlCol="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00" b="1" i="0" u="none" strike="noStrike" kern="1200" cap="none" spc="-100" normalizeH="0" baseline="0" noProof="0" dirty="0" smtClean="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uLnTx/>
                <a:uFillTx/>
                <a:latin typeface="Candara" pitchFamily="34" charset="0"/>
                <a:ea typeface="+mj-ea"/>
                <a:cs typeface="+mj-cs"/>
              </a:rPr>
              <a:t>Discussion: Pathology by Period</a:t>
            </a:r>
            <a:endParaRPr kumimoji="0" lang="en-US" sz="4200" b="1" i="0" u="none" strike="noStrike" kern="1200" cap="none" spc="-100" normalizeH="0" baseline="0" noProof="0" dirty="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uLnTx/>
              <a:uFillTx/>
              <a:latin typeface="Candara" pitchFamily="34" charset="0"/>
              <a:ea typeface="+mj-ea"/>
              <a:cs typeface="+mj-cs"/>
            </a:endParaRPr>
          </a:p>
        </p:txBody>
      </p:sp>
      <p:pic>
        <p:nvPicPr>
          <p:cNvPr id="5" name="Picture 4" descr="archaic.JPG"/>
          <p:cNvPicPr>
            <a:picLocks noChangeAspect="1"/>
          </p:cNvPicPr>
          <p:nvPr/>
        </p:nvPicPr>
        <p:blipFill>
          <a:blip r:embed="rId3"/>
          <a:stretch>
            <a:fillRect/>
          </a:stretch>
        </p:blipFill>
        <p:spPr>
          <a:xfrm>
            <a:off x="2133600" y="2418316"/>
            <a:ext cx="5036692" cy="4134884"/>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Limitations</a:t>
            </a:r>
          </a:p>
          <a:p>
            <a:pPr lvl="1"/>
            <a:r>
              <a:rPr lang="en-US" dirty="0" smtClean="0"/>
              <a:t>Small Sample Sizes</a:t>
            </a:r>
          </a:p>
          <a:p>
            <a:pPr lvl="1"/>
            <a:r>
              <a:rPr lang="en-US" dirty="0" smtClean="0"/>
              <a:t>Lack of newer methods</a:t>
            </a:r>
          </a:p>
          <a:p>
            <a:pPr lvl="1"/>
            <a:r>
              <a:rPr lang="en-US" dirty="0" smtClean="0"/>
              <a:t>Incomplete Site Reports</a:t>
            </a:r>
          </a:p>
          <a:p>
            <a:r>
              <a:rPr lang="en-US" dirty="0" smtClean="0"/>
              <a:t>Contribution</a:t>
            </a:r>
          </a:p>
          <a:p>
            <a:pPr lvl="1"/>
            <a:r>
              <a:rPr lang="en-US" dirty="0" smtClean="0"/>
              <a:t>Preliminary study</a:t>
            </a:r>
          </a:p>
          <a:p>
            <a:pPr lvl="1"/>
            <a:r>
              <a:rPr lang="en-US" dirty="0" smtClean="0"/>
              <a:t>Template</a:t>
            </a:r>
          </a:p>
          <a:p>
            <a:r>
              <a:rPr lang="en-US" dirty="0" smtClean="0"/>
              <a:t>Suggestions</a:t>
            </a:r>
          </a:p>
          <a:p>
            <a:pPr lvl="1"/>
            <a:r>
              <a:rPr lang="en-US" dirty="0" smtClean="0"/>
              <a:t>Standard for Site Reports</a:t>
            </a:r>
          </a:p>
          <a:p>
            <a:pPr lvl="1"/>
            <a:r>
              <a:rPr lang="en-US" dirty="0" smtClean="0"/>
              <a:t>Further Research</a:t>
            </a:r>
          </a:p>
          <a:p>
            <a:pPr lvl="1"/>
            <a:endParaRPr lang="en-US" dirty="0" smtClean="0"/>
          </a:p>
          <a:p>
            <a:pPr lvl="1"/>
            <a:endParaRPr lang="en-US" dirty="0" smtClean="0"/>
          </a:p>
        </p:txBody>
      </p:sp>
      <p:sp>
        <p:nvSpPr>
          <p:cNvPr id="3" name="Title 2"/>
          <p:cNvSpPr>
            <a:spLocks noGrp="1"/>
          </p:cNvSpPr>
          <p:nvPr>
            <p:ph type="title"/>
          </p:nvPr>
        </p:nvSpPr>
        <p:spPr/>
        <p:txBody>
          <a:bodyPr/>
          <a:lstStyle/>
          <a:p>
            <a:r>
              <a:rPr b="1" smtClean="0">
                <a:effectLst>
                  <a:outerShdw blurRad="38100" dist="38100" dir="2700000" algn="tl">
                    <a:srgbClr val="000000">
                      <a:alpha val="43137"/>
                    </a:srgbClr>
                  </a:outerShdw>
                </a:effectLst>
                <a:latin typeface="Candara" pitchFamily="34" charset="0"/>
              </a:rPr>
              <a:t>Significance</a:t>
            </a:r>
            <a:endParaRPr lang="en-US" b="1" dirty="0">
              <a:effectLst>
                <a:outerShdw blurRad="38100" dist="38100" dir="2700000" algn="tl">
                  <a:srgbClr val="000000">
                    <a:alpha val="43137"/>
                  </a:srgbClr>
                </a:outerShdw>
              </a:effectLst>
              <a:latin typeface="Candar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r>
              <a:rPr lang="en-US" dirty="0" smtClean="0"/>
              <a:t>Dr. </a:t>
            </a:r>
            <a:r>
              <a:rPr lang="en-US" dirty="0" err="1" smtClean="0"/>
              <a:t>Rehg</a:t>
            </a:r>
            <a:r>
              <a:rPr lang="en-US" dirty="0" smtClean="0"/>
              <a:t>, for her infinite patience, encouragement, and advice throughout this study and the past four years.</a:t>
            </a:r>
          </a:p>
          <a:p>
            <a:pPr algn="ctr"/>
            <a:endParaRPr lang="en-US" dirty="0" smtClean="0"/>
          </a:p>
          <a:p>
            <a:r>
              <a:rPr lang="en-US" dirty="0" smtClean="0"/>
              <a:t>Mike and Lisa Henson, for their patience, assistance, and encouragement through the long hours of research and data entry.</a:t>
            </a:r>
            <a:endParaRPr lang="en-US" dirty="0"/>
          </a:p>
        </p:txBody>
      </p:sp>
      <p:sp>
        <p:nvSpPr>
          <p:cNvPr id="3" name="Title 2"/>
          <p:cNvSpPr>
            <a:spLocks noGrp="1"/>
          </p:cNvSpPr>
          <p:nvPr>
            <p:ph type="title"/>
          </p:nvPr>
        </p:nvSpPr>
        <p:spPr/>
        <p:txBody>
          <a:bodyPr/>
          <a:lstStyle/>
          <a:p>
            <a:r>
              <a:rPr b="1" smtClean="0">
                <a:effectLst>
                  <a:outerShdw blurRad="38100" dist="38100" dir="2700000" algn="tl">
                    <a:srgbClr val="000000">
                      <a:alpha val="43137"/>
                    </a:srgbClr>
                  </a:outerShdw>
                </a:effectLst>
                <a:latin typeface="Candara" pitchFamily="34" charset="0"/>
              </a:rPr>
              <a:t>Acknowledgements</a:t>
            </a:r>
            <a:endParaRPr lang="en-US" b="1" dirty="0">
              <a:effectLst>
                <a:outerShdw blurRad="38100" dist="38100" dir="2700000" algn="tl">
                  <a:srgbClr val="000000">
                    <a:alpha val="43137"/>
                  </a:srgbClr>
                </a:outerShdw>
              </a:effectLst>
              <a:latin typeface="Candar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304800"/>
            <a:ext cx="8763000" cy="6248400"/>
          </a:xfrm>
        </p:spPr>
        <p:txBody>
          <a:bodyPr>
            <a:noAutofit/>
          </a:bodyPr>
          <a:lstStyle/>
          <a:p>
            <a:pPr marL="514350" indent="-514350">
              <a:buAutoNum type="arabicPeriod"/>
            </a:pPr>
            <a:r>
              <a:rPr lang="en-US" sz="960" dirty="0" smtClean="0"/>
              <a:t>Ambrose SH, </a:t>
            </a:r>
            <a:r>
              <a:rPr lang="en-US" sz="960" dirty="0" err="1" smtClean="0"/>
              <a:t>Buikstra</a:t>
            </a:r>
            <a:r>
              <a:rPr lang="en-US" sz="960" dirty="0" smtClean="0"/>
              <a:t> J, </a:t>
            </a:r>
            <a:r>
              <a:rPr lang="en-US" sz="960" dirty="0" err="1" smtClean="0"/>
              <a:t>Kreuger</a:t>
            </a:r>
            <a:r>
              <a:rPr lang="en-US" sz="960" dirty="0" smtClean="0"/>
              <a:t> HW.  2003.  Status and gender difference in diet at Mound 72, Cahokia, revealed by isotopic analysis of bone.  Journal of Anthropological Archaeology 22: 217-226.</a:t>
            </a:r>
          </a:p>
          <a:p>
            <a:pPr marL="514350" indent="-514350">
              <a:buAutoNum type="arabicPeriod"/>
            </a:pPr>
            <a:r>
              <a:rPr lang="en-US" sz="960" dirty="0" err="1" smtClean="0"/>
              <a:t>Armelagos</a:t>
            </a:r>
            <a:r>
              <a:rPr lang="en-US" sz="960" dirty="0" smtClean="0"/>
              <a:t> GJ.  1990.  “Health and Disease in Prehistoric Populations in Transition.”  In: </a:t>
            </a:r>
            <a:r>
              <a:rPr lang="en-US" sz="960" dirty="0" err="1" smtClean="0"/>
              <a:t>Swedlund</a:t>
            </a:r>
            <a:r>
              <a:rPr lang="en-US" sz="960" dirty="0" smtClean="0"/>
              <a:t> AC, </a:t>
            </a:r>
            <a:r>
              <a:rPr lang="en-US" sz="960" dirty="0" err="1" smtClean="0"/>
              <a:t>Armelagos</a:t>
            </a:r>
            <a:r>
              <a:rPr lang="en-US" sz="960" dirty="0" smtClean="0"/>
              <a:t> GJ, editors.  Disease in Populations in Transition.  p 127-144. </a:t>
            </a:r>
          </a:p>
          <a:p>
            <a:pPr marL="514350" indent="-514350">
              <a:buFont typeface="Wingdings 2"/>
              <a:buAutoNum type="arabicPeriod"/>
            </a:pPr>
            <a:r>
              <a:rPr lang="en-US" sz="960" dirty="0" err="1" smtClean="0"/>
              <a:t>Armelagos</a:t>
            </a:r>
            <a:r>
              <a:rPr lang="en-US" sz="960" dirty="0" smtClean="0"/>
              <a:t> GJ, Brown PJ, Turner B.  2005.  Evolutionary, historical and political economic perspectives on health and disease.  Social Science and Medicine 61: 755-765.</a:t>
            </a:r>
          </a:p>
          <a:p>
            <a:pPr marL="514350" indent="-514350">
              <a:buFont typeface="Wingdings 2"/>
              <a:buAutoNum type="arabicPeriod"/>
            </a:pPr>
            <a:r>
              <a:rPr lang="en-US" sz="960" dirty="0" smtClean="0"/>
              <a:t>Cook, DC. 1984. “Subsistence and Health in the Lower Illinois Valley: Osteological Evidence.” In: Cohen MN, </a:t>
            </a:r>
            <a:r>
              <a:rPr lang="en-US" sz="960" dirty="0" err="1" smtClean="0"/>
              <a:t>Armelagos</a:t>
            </a:r>
            <a:r>
              <a:rPr lang="en-US" sz="960" dirty="0" smtClean="0"/>
              <a:t> GJ, editors.  </a:t>
            </a:r>
            <a:r>
              <a:rPr lang="en-US" sz="960" dirty="0" err="1" smtClean="0"/>
              <a:t>Paleopathology</a:t>
            </a:r>
            <a:r>
              <a:rPr lang="en-US" sz="960" dirty="0" smtClean="0"/>
              <a:t> at the Origins of Culture.  p 235-269.</a:t>
            </a:r>
          </a:p>
          <a:p>
            <a:pPr marL="514350" indent="-514350">
              <a:buFont typeface="Wingdings 2"/>
              <a:buAutoNum type="arabicPeriod"/>
            </a:pPr>
            <a:r>
              <a:rPr lang="en-US" sz="960" dirty="0" err="1" smtClean="0"/>
              <a:t>Hedman</a:t>
            </a:r>
            <a:r>
              <a:rPr lang="en-US" sz="960" dirty="0" smtClean="0"/>
              <a:t> KM.  2006.  Late Cahokian subsistence and health: stable isotope and dental evidence.  Southeastern Archaeology 25(2): 258-274.</a:t>
            </a:r>
          </a:p>
          <a:p>
            <a:pPr marL="514350" indent="-514350">
              <a:buFont typeface="Wingdings 2"/>
              <a:buAutoNum type="arabicPeriod"/>
            </a:pPr>
            <a:r>
              <a:rPr lang="en-US" sz="960" dirty="0" smtClean="0"/>
              <a:t>Milner GR.  1992.  “Morbidity, Mortality, and the Adaptive Success of an </a:t>
            </a:r>
            <a:r>
              <a:rPr lang="en-US" sz="960" dirty="0" err="1" smtClean="0"/>
              <a:t>Oneota</a:t>
            </a:r>
            <a:r>
              <a:rPr lang="en-US" sz="960" dirty="0" smtClean="0"/>
              <a:t> Population from West-Central Illinois.”  In: Woods W.I., editor.  Late Prehistoric Agriculture: Observations from the Midwest.  p 136-166. </a:t>
            </a:r>
          </a:p>
          <a:p>
            <a:pPr marL="514350" indent="-514350">
              <a:buFont typeface="Wingdings 2"/>
              <a:buAutoNum type="arabicPeriod"/>
            </a:pPr>
            <a:r>
              <a:rPr lang="en-US" sz="960" dirty="0" smtClean="0"/>
              <a:t>Goodman AH, Martin DL.  2002.  “Reconstructing Health Profiles from Skeletal Remains.” In: </a:t>
            </a:r>
            <a:r>
              <a:rPr lang="en-US" sz="960" dirty="0" err="1" smtClean="0"/>
              <a:t>Steckel</a:t>
            </a:r>
            <a:r>
              <a:rPr lang="en-US" sz="960" dirty="0" smtClean="0"/>
              <a:t> RH, Rose JC, editors.  p 11-60.</a:t>
            </a:r>
          </a:p>
          <a:p>
            <a:pPr marL="514350" indent="-514350">
              <a:buFont typeface="Wingdings 2"/>
              <a:buAutoNum type="arabicPeriod"/>
            </a:pPr>
            <a:r>
              <a:rPr lang="en-US" sz="960" dirty="0" smtClean="0"/>
              <a:t>Yerkes RW.  2005.  Bone Chemistry, Body Parts, and Growth Marks: Evaluating Ohio Hopewell and Cahokia Mississippian Seasonality, Subsistence, Ritual, and Feasting.  American Antiquity 70(2): 241-265.</a:t>
            </a:r>
          </a:p>
          <a:p>
            <a:pPr marL="514350" indent="-514350">
              <a:buFont typeface="Wingdings 2"/>
              <a:buAutoNum type="arabicPeriod"/>
            </a:pPr>
            <a:r>
              <a:rPr lang="en-US" sz="960" dirty="0" err="1" smtClean="0"/>
              <a:t>Danforth</a:t>
            </a:r>
            <a:r>
              <a:rPr lang="en-US" sz="960" dirty="0" smtClean="0"/>
              <a:t> ME.  1999.  Nutrition and Politics in Prehistory.  Annual Review of Anthropology 28: 1-25. </a:t>
            </a:r>
          </a:p>
          <a:p>
            <a:pPr marL="514350" indent="-514350">
              <a:buFont typeface="Wingdings 2"/>
              <a:buAutoNum type="arabicPeriod"/>
            </a:pPr>
            <a:r>
              <a:rPr lang="en-US" sz="960" dirty="0" smtClean="0"/>
              <a:t>Kelly JE. 1992.  “The Impact of Maize on the Development of Nucleated Settlements: An American Bottom Example.”  In: Woods W.I., editor.  Late Prehistoric Agriculture: Observations from the Midwest.  p 167-197.</a:t>
            </a:r>
          </a:p>
          <a:p>
            <a:pPr marL="514350" indent="-514350">
              <a:buFont typeface="Wingdings 2"/>
              <a:buAutoNum type="arabicPeriod"/>
            </a:pPr>
            <a:r>
              <a:rPr lang="en-US" sz="960" dirty="0" err="1" smtClean="0"/>
              <a:t>Ramenofsky</a:t>
            </a:r>
            <a:r>
              <a:rPr lang="en-US" sz="960" dirty="0" smtClean="0"/>
              <a:t> AF, Wilbur AK, Stone AC.  2003.  Native American disease history: past, present and future directions.  World Archaeology 35(2): 241-257.</a:t>
            </a:r>
          </a:p>
          <a:p>
            <a:pPr marL="514350" indent="-514350">
              <a:buFont typeface="Wingdings 2"/>
              <a:buAutoNum type="arabicPeriod"/>
            </a:pPr>
            <a:r>
              <a:rPr lang="en-US" sz="960" dirty="0" smtClean="0"/>
              <a:t>Lewis M, Roberts C.  1997.  Growing Pains: the Interpretation of Stress Indicators.  International Journal of </a:t>
            </a:r>
            <a:r>
              <a:rPr lang="en-US" sz="960" dirty="0" err="1" smtClean="0"/>
              <a:t>Osteoarchaeology</a:t>
            </a:r>
            <a:r>
              <a:rPr lang="en-US" sz="960" dirty="0" smtClean="0"/>
              <a:t> 7: 581-586.</a:t>
            </a:r>
          </a:p>
          <a:p>
            <a:pPr marL="514350" indent="-514350">
              <a:buFont typeface="Wingdings 2"/>
              <a:buAutoNum type="arabicPeriod"/>
            </a:pPr>
            <a:r>
              <a:rPr lang="en-US" sz="960" dirty="0" smtClean="0"/>
              <a:t>“Mayan Maize.” Photograph.  From </a:t>
            </a:r>
            <a:r>
              <a:rPr lang="en-US" sz="960" i="1" dirty="0" smtClean="0"/>
              <a:t>Mayan Riviera: Try Mayan Food in the Riviera Maya</a:t>
            </a:r>
            <a:r>
              <a:rPr lang="en-US" sz="960" dirty="0" smtClean="0"/>
              <a:t>. http://www.rivieramaya.info/news/uploaded_images/mayan-maize-790916-790993.bmp . </a:t>
            </a:r>
          </a:p>
          <a:p>
            <a:pPr marL="514350" indent="-514350">
              <a:buFont typeface="Wingdings 2"/>
              <a:buAutoNum type="arabicPeriod"/>
            </a:pPr>
            <a:r>
              <a:rPr lang="en-US" sz="960" dirty="0" smtClean="0"/>
              <a:t>“</a:t>
            </a:r>
            <a:r>
              <a:rPr lang="en-US" sz="960" dirty="0" err="1" smtClean="0"/>
              <a:t>Bioarch.Skel</a:t>
            </a:r>
            <a:r>
              <a:rPr lang="en-US" sz="960" dirty="0" smtClean="0"/>
              <a:t>.”  Photograph.  From </a:t>
            </a:r>
            <a:r>
              <a:rPr lang="en-US" sz="960" i="1" dirty="0" err="1" smtClean="0"/>
              <a:t>Bioarchaeology</a:t>
            </a:r>
            <a:r>
              <a:rPr lang="en-US" sz="960" i="1" dirty="0" smtClean="0"/>
              <a:t>.  </a:t>
            </a:r>
            <a:r>
              <a:rPr lang="en-US" sz="960" dirty="0" smtClean="0"/>
              <a:t>http://www.dur.ac.uk/archaeology/research/groupings/bioarchaeology.</a:t>
            </a:r>
          </a:p>
          <a:p>
            <a:pPr marL="514350" indent="-514350">
              <a:buFont typeface="Wingdings 2"/>
              <a:buAutoNum type="arabicPeriod"/>
            </a:pPr>
            <a:r>
              <a:rPr lang="en-US" sz="960" dirty="0" err="1" smtClean="0"/>
              <a:t>Hedman</a:t>
            </a:r>
            <a:r>
              <a:rPr lang="en-US" sz="960" dirty="0" smtClean="0"/>
              <a:t> K, </a:t>
            </a:r>
            <a:r>
              <a:rPr lang="en-US" sz="960" dirty="0" err="1" smtClean="0"/>
              <a:t>Hargrave</a:t>
            </a:r>
            <a:r>
              <a:rPr lang="en-US" sz="960" dirty="0" smtClean="0"/>
              <a:t> EA.  1999.  Hill Prairie Mounds: The </a:t>
            </a:r>
            <a:r>
              <a:rPr lang="en-US" sz="960" dirty="0" err="1" smtClean="0"/>
              <a:t>Osteology</a:t>
            </a:r>
            <a:r>
              <a:rPr lang="en-US" sz="960" dirty="0" smtClean="0"/>
              <a:t> of a Late Middle Mississippian Mortuary Population.  Transportation Archaeological Research Reports.  no 6.</a:t>
            </a:r>
          </a:p>
          <a:p>
            <a:pPr marL="514350" indent="-514350">
              <a:buFont typeface="+mj-lt"/>
              <a:buAutoNum type="arabicPeriod"/>
            </a:pPr>
            <a:r>
              <a:rPr lang="en-US" sz="960" dirty="0" smtClean="0"/>
              <a:t>“A Culture Sequence and Chronology of Illinois.”  Photograph.  From </a:t>
            </a:r>
            <a:r>
              <a:rPr lang="en-US" sz="960" i="1" dirty="0" smtClean="0"/>
              <a:t>Illinois Archaeological Survey: Resources for Educators</a:t>
            </a:r>
            <a:r>
              <a:rPr lang="en-US" sz="960" dirty="0" smtClean="0"/>
              <a:t>.  </a:t>
            </a:r>
            <a:r>
              <a:rPr lang="en-US" sz="960" dirty="0" smtClean="0">
                <a:hlinkClick r:id="rId3"/>
              </a:rPr>
              <a:t>http://virtual.parkland.edu/IAS/resources_for_educators/timeline8x10c.jpg</a:t>
            </a:r>
            <a:r>
              <a:rPr lang="en-US" sz="960" dirty="0" smtClean="0"/>
              <a:t>.</a:t>
            </a:r>
          </a:p>
          <a:p>
            <a:pPr marL="514350" indent="-514350">
              <a:buFont typeface="+mj-lt"/>
              <a:buAutoNum type="arabicPeriod"/>
            </a:pPr>
            <a:r>
              <a:rPr lang="en-US" sz="960" dirty="0" smtClean="0"/>
              <a:t>“Marginal </a:t>
            </a:r>
            <a:r>
              <a:rPr lang="en-US" sz="960" dirty="0" err="1" smtClean="0"/>
              <a:t>lipping</a:t>
            </a:r>
            <a:r>
              <a:rPr lang="en-US" sz="960" dirty="0" smtClean="0"/>
              <a:t>, representing osteoarthritis.”  Clark Spencer Larsen.  Photograph.  From </a:t>
            </a:r>
            <a:r>
              <a:rPr lang="en-US" sz="960" i="1" dirty="0" smtClean="0"/>
              <a:t>Post-Pleistocene Human Evolution: </a:t>
            </a:r>
            <a:r>
              <a:rPr lang="en-US" sz="960" i="1" dirty="0" err="1" smtClean="0"/>
              <a:t>Bioarchaeology</a:t>
            </a:r>
            <a:r>
              <a:rPr lang="en-US" sz="960" i="1" dirty="0" smtClean="0"/>
              <a:t> of the Agricultural Transition.</a:t>
            </a:r>
            <a:r>
              <a:rPr lang="en-US" sz="960" dirty="0" smtClean="0"/>
              <a:t>  </a:t>
            </a:r>
            <a:r>
              <a:rPr lang="en-US" sz="960" dirty="0" smtClean="0">
                <a:hlinkClick r:id="rId4"/>
              </a:rPr>
              <a:t>http://cast.uark.edu/local/icaes/conferences/wburg/posters/cslarsen/larsen.html</a:t>
            </a:r>
            <a:r>
              <a:rPr lang="en-US" sz="960" dirty="0" smtClean="0"/>
              <a:t>..</a:t>
            </a:r>
          </a:p>
          <a:p>
            <a:pPr marL="514350" indent="-514350">
              <a:buFont typeface="+mj-lt"/>
              <a:buAutoNum type="arabicPeriod"/>
            </a:pPr>
            <a:r>
              <a:rPr lang="en-US" sz="960" dirty="0" smtClean="0"/>
              <a:t>“</a:t>
            </a:r>
            <a:r>
              <a:rPr lang="en-US" sz="960" dirty="0" err="1" smtClean="0"/>
              <a:t>Treponematosis</a:t>
            </a:r>
            <a:r>
              <a:rPr lang="en-US" sz="960" dirty="0" smtClean="0"/>
              <a:t>.”  Mike Henderson.  Photograph.  From </a:t>
            </a:r>
            <a:r>
              <a:rPr lang="en-US" sz="960" i="1" dirty="0" smtClean="0"/>
              <a:t>The working life of Museum of London.</a:t>
            </a:r>
            <a:r>
              <a:rPr lang="en-US" sz="960" dirty="0" smtClean="0"/>
              <a:t>  http://www.mymuseumoflondon.org.uk/blogs/blog/category/centre-for-human-bioarchaeology/page/2/.</a:t>
            </a:r>
          </a:p>
          <a:p>
            <a:pPr marL="514350" indent="-514350">
              <a:buFont typeface="+mj-lt"/>
              <a:buAutoNum type="arabicPeriod"/>
            </a:pPr>
            <a:r>
              <a:rPr lang="en-US" sz="960" dirty="0" smtClean="0"/>
              <a:t>“</a:t>
            </a:r>
            <a:r>
              <a:rPr lang="en-US" sz="960" dirty="0" err="1" smtClean="0"/>
              <a:t>Hypoplasia</a:t>
            </a:r>
            <a:r>
              <a:rPr lang="en-US" sz="960" dirty="0" smtClean="0"/>
              <a:t> in a juvenile.” Clark Spencer Larsen.  1998.  From </a:t>
            </a:r>
            <a:r>
              <a:rPr lang="en-US" sz="960" i="1" dirty="0" smtClean="0"/>
              <a:t>Post-Pleistocene Human Evolution: </a:t>
            </a:r>
            <a:r>
              <a:rPr lang="en-US" sz="960" i="1" dirty="0" err="1" smtClean="0"/>
              <a:t>Bioarchaeology</a:t>
            </a:r>
            <a:r>
              <a:rPr lang="en-US" sz="960" i="1" dirty="0" smtClean="0"/>
              <a:t> of the Agricultural Transition.</a:t>
            </a:r>
            <a:r>
              <a:rPr lang="en-US" sz="960" dirty="0" smtClean="0"/>
              <a:t>  </a:t>
            </a:r>
            <a:r>
              <a:rPr lang="en-US" sz="960" dirty="0" smtClean="0">
                <a:hlinkClick r:id="rId4"/>
              </a:rPr>
              <a:t>http://cast.uark.edu/local/icaes/conferences/wburg/posters/cslarsen/larsen.html</a:t>
            </a:r>
            <a:r>
              <a:rPr lang="en-US" sz="960" dirty="0" smtClean="0"/>
              <a:t>..</a:t>
            </a:r>
          </a:p>
          <a:p>
            <a:pPr marL="514350" indent="-514350">
              <a:buFont typeface="+mj-lt"/>
              <a:buAutoNum type="arabicPeriod"/>
            </a:pPr>
            <a:r>
              <a:rPr lang="en-US" sz="960" dirty="0" smtClean="0"/>
              <a:t>“Archaic Period.” Greg </a:t>
            </a:r>
            <a:r>
              <a:rPr lang="en-US" sz="960" dirty="0" err="1" smtClean="0"/>
              <a:t>Harlin</a:t>
            </a:r>
            <a:r>
              <a:rPr lang="en-US" sz="960" dirty="0" smtClean="0"/>
              <a:t>.  From </a:t>
            </a:r>
            <a:r>
              <a:rPr lang="en-US" sz="960" i="1" dirty="0" smtClean="0"/>
              <a:t>Archaeology and the Native Peoples of Tennessee.</a:t>
            </a:r>
            <a:r>
              <a:rPr lang="en-US" sz="960" dirty="0" smtClean="0"/>
              <a:t>  http://mcclungmuseum.utk.edu/permanent/native/archaic.shtml.</a:t>
            </a:r>
            <a:endParaRPr lang="en-US" sz="960" dirty="0"/>
          </a:p>
        </p:txBody>
      </p:sp>
      <p:sp>
        <p:nvSpPr>
          <p:cNvPr id="3" name="Title 2"/>
          <p:cNvSpPr>
            <a:spLocks noGrp="1"/>
          </p:cNvSpPr>
          <p:nvPr>
            <p:ph type="title"/>
          </p:nvPr>
        </p:nvSpPr>
        <p:spPr>
          <a:xfrm>
            <a:off x="457200" y="-76200"/>
            <a:ext cx="8001000" cy="457200"/>
          </a:xfrm>
        </p:spPr>
        <p:txBody>
          <a:bodyPr>
            <a:noAutofit/>
          </a:bodyPr>
          <a:lstStyle/>
          <a:p>
            <a:pPr algn="ctr"/>
            <a:r>
              <a:rPr sz="2400" b="1" smtClean="0">
                <a:effectLst>
                  <a:outerShdw blurRad="38100" dist="38100" dir="2700000" algn="tl">
                    <a:srgbClr val="000000">
                      <a:alpha val="43137"/>
                    </a:srgbClr>
                  </a:outerShdw>
                </a:effectLst>
                <a:latin typeface="Candara" pitchFamily="34" charset="0"/>
              </a:rPr>
              <a:t>References</a:t>
            </a:r>
            <a:endParaRPr lang="en-US" sz="2400" b="1" dirty="0">
              <a:effectLst>
                <a:outerShdw blurRad="38100" dist="38100" dir="2700000" algn="tl">
                  <a:srgbClr val="000000">
                    <a:alpha val="43137"/>
                  </a:srgbClr>
                </a:outerShdw>
              </a:effectLst>
              <a:latin typeface="Candar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72000"/>
          </a:xfrm>
        </p:spPr>
        <p:txBody>
          <a:bodyPr/>
          <a:lstStyle/>
          <a:p>
            <a:r>
              <a:rPr lang="en-US" dirty="0" smtClean="0"/>
              <a:t>Advent of Agriculture</a:t>
            </a:r>
            <a:endParaRPr lang="en-US" baseline="30000" dirty="0" smtClean="0"/>
          </a:p>
          <a:p>
            <a:r>
              <a:rPr lang="en-US" dirty="0" smtClean="0"/>
              <a:t>Resulting changes:</a:t>
            </a:r>
          </a:p>
          <a:p>
            <a:pPr lvl="1"/>
            <a:r>
              <a:rPr lang="en-US" dirty="0" smtClean="0"/>
              <a:t>Subsistence</a:t>
            </a:r>
            <a:endParaRPr lang="en-US" baseline="30000" dirty="0" smtClean="0"/>
          </a:p>
          <a:p>
            <a:pPr lvl="1"/>
            <a:r>
              <a:rPr lang="en-US" dirty="0" smtClean="0"/>
              <a:t>Settlement Patterning</a:t>
            </a:r>
            <a:endParaRPr lang="en-US" baseline="30000" dirty="0" smtClean="0"/>
          </a:p>
          <a:p>
            <a:pPr lvl="1"/>
            <a:r>
              <a:rPr lang="en-US" dirty="0" smtClean="0"/>
              <a:t>Social Stratification</a:t>
            </a:r>
            <a:endParaRPr lang="en-US" baseline="30000" dirty="0" smtClean="0"/>
          </a:p>
          <a:p>
            <a:pPr lvl="1"/>
            <a:r>
              <a:rPr lang="en-US" dirty="0" smtClean="0"/>
              <a:t>Nutrition and Health</a:t>
            </a:r>
            <a:endParaRPr lang="en-US" baseline="30000" dirty="0" smtClean="0"/>
          </a:p>
          <a:p>
            <a:r>
              <a:rPr lang="en-US" dirty="0" smtClean="0"/>
              <a:t>Use of Human Remains</a:t>
            </a:r>
            <a:endParaRPr lang="en-US" baseline="30000" dirty="0" smtClean="0"/>
          </a:p>
        </p:txBody>
      </p:sp>
      <p:sp>
        <p:nvSpPr>
          <p:cNvPr id="3" name="Title 2"/>
          <p:cNvSpPr>
            <a:spLocks noGrp="1"/>
          </p:cNvSpPr>
          <p:nvPr>
            <p:ph type="title"/>
          </p:nvPr>
        </p:nvSpPr>
        <p:spPr/>
        <p:txBody>
          <a:bodyPr/>
          <a:lstStyle/>
          <a:p>
            <a:r>
              <a:rPr b="1" smtClean="0">
                <a:effectLst>
                  <a:outerShdw blurRad="38100" dist="38100" dir="2700000" algn="tl">
                    <a:srgbClr val="000000">
                      <a:alpha val="43137"/>
                    </a:srgbClr>
                  </a:outerShdw>
                </a:effectLst>
                <a:latin typeface="Candara" pitchFamily="34" charset="0"/>
              </a:rPr>
              <a:t>Background</a:t>
            </a:r>
            <a:endParaRPr lang="en-US" b="1" dirty="0">
              <a:effectLst>
                <a:outerShdw blurRad="38100" dist="38100" dir="2700000" algn="tl">
                  <a:srgbClr val="000000">
                    <a:alpha val="43137"/>
                  </a:srgbClr>
                </a:outerShdw>
              </a:effectLst>
              <a:latin typeface="Candara" pitchFamily="34" charset="0"/>
            </a:endParaRPr>
          </a:p>
        </p:txBody>
      </p:sp>
      <p:pic>
        <p:nvPicPr>
          <p:cNvPr id="4" name="Picture 3" descr="maize.JPG"/>
          <p:cNvPicPr>
            <a:picLocks noChangeAspect="1"/>
          </p:cNvPicPr>
          <p:nvPr/>
        </p:nvPicPr>
        <p:blipFill>
          <a:blip r:embed="rId3" cstate="print"/>
          <a:stretch>
            <a:fillRect/>
          </a:stretch>
        </p:blipFill>
        <p:spPr>
          <a:xfrm>
            <a:off x="6038850" y="304800"/>
            <a:ext cx="2800350" cy="3733800"/>
          </a:xfrm>
          <a:prstGeom prst="rect">
            <a:avLst/>
          </a:prstGeom>
          <a:ln>
            <a:noFill/>
          </a:ln>
          <a:effectLst>
            <a:softEdge rad="112500"/>
          </a:effectLst>
        </p:spPr>
      </p:pic>
      <p:sp>
        <p:nvSpPr>
          <p:cNvPr id="5" name="TextBox 4"/>
          <p:cNvSpPr txBox="1"/>
          <p:nvPr/>
        </p:nvSpPr>
        <p:spPr>
          <a:xfrm>
            <a:off x="8686800" y="228600"/>
            <a:ext cx="381000" cy="307777"/>
          </a:xfrm>
          <a:prstGeom prst="rect">
            <a:avLst/>
          </a:prstGeom>
          <a:noFill/>
        </p:spPr>
        <p:txBody>
          <a:bodyPr wrap="square" rtlCol="0">
            <a:spAutoFit/>
          </a:bodyPr>
          <a:lstStyle/>
          <a:p>
            <a:r>
              <a:rPr lang="en-US" sz="1400" dirty="0" smtClean="0"/>
              <a:t>13</a:t>
            </a:r>
            <a:endParaRPr lang="en-US" dirty="0"/>
          </a:p>
        </p:txBody>
      </p:sp>
      <p:pic>
        <p:nvPicPr>
          <p:cNvPr id="6" name="Picture 5" descr="bioarchaeology.JPG"/>
          <p:cNvPicPr>
            <a:picLocks noChangeAspect="1"/>
          </p:cNvPicPr>
          <p:nvPr/>
        </p:nvPicPr>
        <p:blipFill>
          <a:blip r:embed="rId4" cstate="print"/>
          <a:stretch>
            <a:fillRect/>
          </a:stretch>
        </p:blipFill>
        <p:spPr>
          <a:xfrm rot="1293032">
            <a:off x="5301201" y="3810000"/>
            <a:ext cx="1771650" cy="2647950"/>
          </a:xfrm>
          <a:prstGeom prst="rect">
            <a:avLst/>
          </a:prstGeom>
          <a:ln>
            <a:noFill/>
          </a:ln>
          <a:effectLst>
            <a:softEdge rad="112500"/>
          </a:effectLst>
        </p:spPr>
      </p:pic>
      <p:sp>
        <p:nvSpPr>
          <p:cNvPr id="7" name="TextBox 6"/>
          <p:cNvSpPr txBox="1"/>
          <p:nvPr/>
        </p:nvSpPr>
        <p:spPr>
          <a:xfrm>
            <a:off x="7315200" y="4267200"/>
            <a:ext cx="457200" cy="307777"/>
          </a:xfrm>
          <a:prstGeom prst="rect">
            <a:avLst/>
          </a:prstGeom>
          <a:noFill/>
        </p:spPr>
        <p:txBody>
          <a:bodyPr wrap="square" rtlCol="0">
            <a:spAutoFit/>
          </a:bodyPr>
          <a:lstStyle/>
          <a:p>
            <a:r>
              <a:rPr lang="en-US" sz="1400" dirty="0" smtClean="0"/>
              <a:t>14</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Gather and evaluate archaeological site reports</a:t>
            </a:r>
          </a:p>
          <a:p>
            <a:r>
              <a:rPr lang="en-US" dirty="0" smtClean="0"/>
              <a:t>Construct database of sites, human remains, demographic data and pathologies</a:t>
            </a:r>
          </a:p>
          <a:p>
            <a:r>
              <a:rPr lang="en-US" dirty="0" smtClean="0"/>
              <a:t>Carry out analyses on database to:</a:t>
            </a:r>
          </a:p>
          <a:p>
            <a:pPr lvl="1"/>
            <a:r>
              <a:rPr lang="en-US" dirty="0" smtClean="0"/>
              <a:t>Determine patterns and prevalence of pathologies</a:t>
            </a:r>
          </a:p>
          <a:p>
            <a:pPr lvl="1"/>
            <a:r>
              <a:rPr lang="en-US" dirty="0" smtClean="0"/>
              <a:t>Evaluate differences in pathological patterns by age and sex</a:t>
            </a:r>
          </a:p>
          <a:p>
            <a:pPr lvl="1"/>
            <a:r>
              <a:rPr lang="en-US" dirty="0" smtClean="0"/>
              <a:t>Evaluate differences in pathological patterns by cultural period</a:t>
            </a:r>
            <a:endParaRPr lang="en-US" dirty="0"/>
          </a:p>
        </p:txBody>
      </p:sp>
      <p:sp>
        <p:nvSpPr>
          <p:cNvPr id="3" name="Title 2"/>
          <p:cNvSpPr>
            <a:spLocks noGrp="1"/>
          </p:cNvSpPr>
          <p:nvPr>
            <p:ph type="title"/>
          </p:nvPr>
        </p:nvSpPr>
        <p:spPr/>
        <p:txBody>
          <a:bodyPr/>
          <a:lstStyle/>
          <a:p>
            <a:r>
              <a:rPr b="1" smtClean="0">
                <a:effectLst>
                  <a:outerShdw blurRad="38100" dist="38100" dir="2700000" algn="tl">
                    <a:srgbClr val="000000">
                      <a:alpha val="43137"/>
                    </a:srgbClr>
                  </a:outerShdw>
                </a:effectLst>
                <a:latin typeface="Candara" pitchFamily="34" charset="0"/>
              </a:rPr>
              <a:t>Objectives</a:t>
            </a:r>
            <a:endParaRPr lang="en-US" b="1" dirty="0">
              <a:effectLst>
                <a:outerShdw blurRad="38100" dist="38100" dir="2700000" algn="tl">
                  <a:srgbClr val="000000">
                    <a:alpha val="43137"/>
                  </a:srgbClr>
                </a:outerShdw>
              </a:effectLst>
              <a:latin typeface="Candar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ronoloy2.JPG"/>
          <p:cNvPicPr>
            <a:picLocks noChangeAspect="1"/>
          </p:cNvPicPr>
          <p:nvPr/>
        </p:nvPicPr>
        <p:blipFill>
          <a:blip r:embed="rId3"/>
          <a:stretch>
            <a:fillRect/>
          </a:stretch>
        </p:blipFill>
        <p:spPr>
          <a:xfrm>
            <a:off x="1447800" y="0"/>
            <a:ext cx="6838950" cy="6916087"/>
          </a:xfrm>
          <a:prstGeom prst="rect">
            <a:avLst/>
          </a:prstGeom>
        </p:spPr>
      </p:pic>
      <p:sp>
        <p:nvSpPr>
          <p:cNvPr id="9" name="TextBox 8"/>
          <p:cNvSpPr txBox="1"/>
          <p:nvPr/>
        </p:nvSpPr>
        <p:spPr>
          <a:xfrm>
            <a:off x="8229600" y="6553200"/>
            <a:ext cx="381000" cy="276999"/>
          </a:xfrm>
          <a:prstGeom prst="rect">
            <a:avLst/>
          </a:prstGeom>
          <a:noFill/>
        </p:spPr>
        <p:txBody>
          <a:bodyPr wrap="square" rtlCol="0">
            <a:spAutoFit/>
          </a:bodyPr>
          <a:lstStyle/>
          <a:p>
            <a:r>
              <a:rPr lang="en-US" sz="1200" dirty="0" smtClean="0"/>
              <a:t>16</a:t>
            </a:r>
            <a:endParaRPr lang="en-US"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229600" cy="609600"/>
          </a:xfrm>
        </p:spPr>
        <p:txBody>
          <a:bodyPr>
            <a:normAutofit fontScale="90000"/>
          </a:bodyPr>
          <a:lstStyle/>
          <a:p>
            <a:r>
              <a:rPr b="1" dirty="0" smtClean="0">
                <a:effectLst>
                  <a:outerShdw blurRad="38100" dist="38100" dir="2700000" algn="tl">
                    <a:srgbClr val="000000">
                      <a:alpha val="43137"/>
                    </a:srgbClr>
                  </a:outerShdw>
                </a:effectLst>
                <a:latin typeface="Candara" pitchFamily="34" charset="0"/>
              </a:rPr>
              <a:t>Sites and Samples</a:t>
            </a:r>
            <a:endParaRPr lang="en-US" b="1" dirty="0">
              <a:effectLst>
                <a:outerShdw blurRad="38100" dist="38100" dir="2700000" algn="tl">
                  <a:srgbClr val="000000">
                    <a:alpha val="43137"/>
                  </a:srgbClr>
                </a:outerShdw>
              </a:effectLst>
              <a:latin typeface="Candara" pitchFamily="34" charset="0"/>
            </a:endParaRPr>
          </a:p>
        </p:txBody>
      </p:sp>
      <p:sp>
        <p:nvSpPr>
          <p:cNvPr id="6" name="Content Placeholder 5"/>
          <p:cNvSpPr>
            <a:spLocks noGrp="1"/>
          </p:cNvSpPr>
          <p:nvPr>
            <p:ph idx="1"/>
          </p:nvPr>
        </p:nvSpPr>
        <p:spPr/>
        <p:txBody>
          <a:bodyPr>
            <a:normAutofit fontScale="92500" lnSpcReduction="20000"/>
          </a:bodyPr>
          <a:lstStyle/>
          <a:p>
            <a:r>
              <a:rPr lang="en-US" dirty="0" smtClean="0"/>
              <a:t>Modoc Rock Shelter</a:t>
            </a:r>
          </a:p>
          <a:p>
            <a:r>
              <a:rPr lang="en-US" dirty="0" err="1" smtClean="0"/>
              <a:t>Dohack</a:t>
            </a:r>
            <a:r>
              <a:rPr lang="en-US" dirty="0" smtClean="0"/>
              <a:t> Site</a:t>
            </a:r>
          </a:p>
          <a:p>
            <a:r>
              <a:rPr lang="en-US" dirty="0" smtClean="0"/>
              <a:t>Range Site</a:t>
            </a:r>
          </a:p>
          <a:p>
            <a:r>
              <a:rPr lang="en-US" dirty="0" smtClean="0"/>
              <a:t>BBB Motor Site</a:t>
            </a:r>
          </a:p>
          <a:p>
            <a:r>
              <a:rPr lang="en-US" dirty="0" smtClean="0"/>
              <a:t>Florence Street Site</a:t>
            </a:r>
          </a:p>
          <a:p>
            <a:r>
              <a:rPr lang="en-US" dirty="0" err="1" smtClean="0"/>
              <a:t>Halliday</a:t>
            </a:r>
            <a:r>
              <a:rPr lang="en-US" dirty="0" smtClean="0"/>
              <a:t> Site</a:t>
            </a:r>
          </a:p>
          <a:p>
            <a:r>
              <a:rPr lang="en-US" dirty="0" smtClean="0"/>
              <a:t>Mound 72, Cahokia</a:t>
            </a:r>
          </a:p>
          <a:p>
            <a:r>
              <a:rPr lang="en-US" dirty="0" err="1" smtClean="0"/>
              <a:t>Radic</a:t>
            </a:r>
            <a:r>
              <a:rPr lang="en-US" dirty="0" smtClean="0"/>
              <a:t> site</a:t>
            </a:r>
          </a:p>
          <a:p>
            <a:r>
              <a:rPr lang="en-US" dirty="0" smtClean="0"/>
              <a:t>Turner Site</a:t>
            </a:r>
          </a:p>
          <a:p>
            <a:r>
              <a:rPr lang="en-US" dirty="0" err="1" smtClean="0"/>
              <a:t>Julien</a:t>
            </a:r>
            <a:r>
              <a:rPr lang="en-US" dirty="0" smtClean="0"/>
              <a:t> Site</a:t>
            </a:r>
          </a:p>
          <a:p>
            <a:r>
              <a:rPr lang="en-US" dirty="0" smtClean="0"/>
              <a:t>Hill Prairie Mounds</a:t>
            </a:r>
          </a:p>
          <a:p>
            <a:r>
              <a:rPr lang="en-US" dirty="0" smtClean="0"/>
              <a:t>East St. Louis Stone Quarry</a:t>
            </a:r>
            <a:endParaRPr lang="en-US" dirty="0"/>
          </a:p>
        </p:txBody>
      </p:sp>
      <p:pic>
        <p:nvPicPr>
          <p:cNvPr id="15" name="Picture 14" descr="Scan_Pic0001.jpg"/>
          <p:cNvPicPr>
            <a:picLocks noChangeAspect="1"/>
          </p:cNvPicPr>
          <p:nvPr/>
        </p:nvPicPr>
        <p:blipFill>
          <a:blip r:embed="rId3" cstate="print"/>
          <a:stretch>
            <a:fillRect/>
          </a:stretch>
        </p:blipFill>
        <p:spPr>
          <a:xfrm>
            <a:off x="4424444" y="0"/>
            <a:ext cx="4719556" cy="6781800"/>
          </a:xfrm>
          <a:prstGeom prst="rect">
            <a:avLst/>
          </a:prstGeom>
          <a:ln>
            <a:noFill/>
          </a:ln>
          <a:effectLst>
            <a:softEdge rad="112500"/>
          </a:effectLst>
        </p:spPr>
      </p:pic>
      <p:sp>
        <p:nvSpPr>
          <p:cNvPr id="16" name="Oval 15"/>
          <p:cNvSpPr/>
          <p:nvPr/>
        </p:nvSpPr>
        <p:spPr>
          <a:xfrm>
            <a:off x="6705600" y="2667000"/>
            <a:ext cx="76200" cy="76200"/>
          </a:xfrm>
          <a:prstGeom prst="ellipse">
            <a:avLst/>
          </a:prstGeom>
          <a:solidFill>
            <a:srgbClr val="FF0000"/>
          </a:solidFill>
          <a:ln>
            <a:solidFill>
              <a:srgbClr val="FF0000"/>
            </a:solidFill>
          </a:ln>
          <a:effectLst>
            <a:outerShdw blurRad="50800" dist="50800" dir="5400000" algn="ctr"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010400" y="2514600"/>
            <a:ext cx="76200" cy="76200"/>
          </a:xfrm>
          <a:prstGeom prst="ellipse">
            <a:avLst/>
          </a:prstGeom>
          <a:solidFill>
            <a:srgbClr val="FF0000"/>
          </a:solidFill>
          <a:ln>
            <a:solidFill>
              <a:srgbClr val="FF0000"/>
            </a:solidFill>
          </a:ln>
          <a:effectLst>
            <a:outerShdw blurRad="50800" dist="50800" dir="5400000" algn="ctr"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239000" y="1981200"/>
            <a:ext cx="76200" cy="76200"/>
          </a:xfrm>
          <a:prstGeom prst="ellipse">
            <a:avLst/>
          </a:prstGeom>
          <a:solidFill>
            <a:srgbClr val="FF0000"/>
          </a:solidFill>
          <a:ln>
            <a:solidFill>
              <a:srgbClr val="FF0000"/>
            </a:solidFill>
          </a:ln>
          <a:effectLst>
            <a:outerShdw blurRad="50800" dist="50800" dir="5400000" algn="ctr"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543800" y="1524000"/>
            <a:ext cx="76200" cy="76200"/>
          </a:xfrm>
          <a:prstGeom prst="ellipse">
            <a:avLst/>
          </a:prstGeom>
          <a:solidFill>
            <a:srgbClr val="FF0000"/>
          </a:solidFill>
          <a:ln>
            <a:solidFill>
              <a:srgbClr val="FF0000"/>
            </a:solidFill>
          </a:ln>
          <a:effectLst>
            <a:outerShdw blurRad="50800" dist="50800" dir="5400000" algn="ctr"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86600" y="4953000"/>
            <a:ext cx="76200" cy="76200"/>
          </a:xfrm>
          <a:prstGeom prst="ellipse">
            <a:avLst/>
          </a:prstGeom>
          <a:solidFill>
            <a:srgbClr val="FF0000"/>
          </a:solidFill>
          <a:ln>
            <a:solidFill>
              <a:srgbClr val="FF0000"/>
            </a:solidFill>
          </a:ln>
          <a:effectLst>
            <a:outerShdw blurRad="50800" dist="50800" dir="5400000" algn="ctr"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629400" y="2819400"/>
            <a:ext cx="76200" cy="76200"/>
          </a:xfrm>
          <a:prstGeom prst="ellipse">
            <a:avLst/>
          </a:prstGeom>
          <a:solidFill>
            <a:srgbClr val="FF0000"/>
          </a:solidFill>
          <a:ln>
            <a:solidFill>
              <a:srgbClr val="FF0000"/>
            </a:solidFill>
          </a:ln>
          <a:effectLst>
            <a:outerShdw blurRad="50800" dist="50800" dir="5400000" algn="ctr"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191000" y="6477000"/>
            <a:ext cx="304800" cy="261610"/>
          </a:xfrm>
          <a:prstGeom prst="rect">
            <a:avLst/>
          </a:prstGeom>
          <a:noFill/>
        </p:spPr>
        <p:txBody>
          <a:bodyPr wrap="square" rtlCol="0">
            <a:spAutoFit/>
          </a:bodyPr>
          <a:lstStyle/>
          <a:p>
            <a:r>
              <a:rPr lang="en-US" sz="1100" dirty="0" smtClean="0"/>
              <a:t>15</a:t>
            </a:r>
            <a:endParaRPr lang="en-U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0"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ite_feature_id_date period.JPG"/>
          <p:cNvPicPr>
            <a:picLocks noGrp="1" noChangeAspect="1"/>
          </p:cNvPicPr>
          <p:nvPr>
            <p:ph idx="1"/>
          </p:nvPr>
        </p:nvPicPr>
        <p:blipFill>
          <a:blip r:embed="rId3" cstate="print"/>
          <a:stretch>
            <a:fillRect/>
          </a:stretch>
        </p:blipFill>
        <p:spPr>
          <a:xfrm>
            <a:off x="1216909" y="762000"/>
            <a:ext cx="6555491" cy="5835203"/>
          </a:xfrm>
        </p:spPr>
      </p:pic>
      <p:sp>
        <p:nvSpPr>
          <p:cNvPr id="3" name="Title 2"/>
          <p:cNvSpPr>
            <a:spLocks noGrp="1"/>
          </p:cNvSpPr>
          <p:nvPr>
            <p:ph type="title"/>
          </p:nvPr>
        </p:nvSpPr>
        <p:spPr>
          <a:xfrm>
            <a:off x="457200" y="152400"/>
            <a:ext cx="8229600" cy="609600"/>
          </a:xfrm>
        </p:spPr>
        <p:txBody>
          <a:bodyPr>
            <a:normAutofit fontScale="90000"/>
          </a:bodyPr>
          <a:lstStyle/>
          <a:p>
            <a:r>
              <a:rPr b="1" smtClean="0">
                <a:effectLst>
                  <a:outerShdw blurRad="38100" dist="38100" dir="2700000" algn="tl">
                    <a:srgbClr val="000000">
                      <a:alpha val="43137"/>
                    </a:srgbClr>
                  </a:outerShdw>
                </a:effectLst>
                <a:latin typeface="Candara" pitchFamily="34" charset="0"/>
              </a:rPr>
              <a:t>Data Collection &amp; Construction</a:t>
            </a:r>
            <a:endParaRPr lang="en-US" b="1" dirty="0">
              <a:effectLst>
                <a:outerShdw blurRad="38100" dist="38100" dir="2700000" algn="tl">
                  <a:srgbClr val="000000">
                    <a:alpha val="43137"/>
                  </a:srgbClr>
                </a:outerShdw>
              </a:effectLst>
              <a:latin typeface="Candara" pitchFamily="34" charset="0"/>
            </a:endParaRPr>
          </a:p>
        </p:txBody>
      </p:sp>
      <p:sp>
        <p:nvSpPr>
          <p:cNvPr id="5" name="Rectangle 4"/>
          <p:cNvSpPr/>
          <p:nvPr/>
        </p:nvSpPr>
        <p:spPr>
          <a:xfrm>
            <a:off x="4724400" y="990600"/>
            <a:ext cx="1600200" cy="838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724400" y="3581400"/>
            <a:ext cx="16002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24400" y="4038600"/>
            <a:ext cx="16002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438400" y="762000"/>
            <a:ext cx="2209800" cy="57912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648200" y="762000"/>
            <a:ext cx="1752600" cy="57912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219200" y="762000"/>
            <a:ext cx="1219200" cy="57912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400800" y="762000"/>
            <a:ext cx="1371600" cy="57912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2"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xit" presetSubtype="0" fill="hold" grpId="3" nodeType="withEffect">
                                  <p:stCondLst>
                                    <p:cond delay="0"/>
                                  </p:stCondLst>
                                  <p:childTnLst>
                                    <p:set>
                                      <p:cBhvr>
                                        <p:cTn id="36" dur="1" fill="hold">
                                          <p:stCondLst>
                                            <p:cond delay="0"/>
                                          </p:stCondLst>
                                        </p:cTn>
                                        <p:tgtEl>
                                          <p:spTgt spid="13"/>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5"/>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6"/>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12" grpId="0" animBg="1"/>
      <p:bldP spid="12" grpId="1" animBg="1"/>
      <p:bldP spid="13" grpId="2" animBg="1"/>
      <p:bldP spid="13" grpId="3" animBg="1"/>
      <p:bldP spid="14" grpId="0" animBg="1"/>
      <p:bldP spid="14" grpId="1"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d_date period_sex_age range_age design..JPG"/>
          <p:cNvPicPr>
            <a:picLocks noGrp="1" noChangeAspect="1"/>
          </p:cNvPicPr>
          <p:nvPr>
            <p:ph idx="1"/>
          </p:nvPr>
        </p:nvPicPr>
        <p:blipFill>
          <a:blip r:embed="rId3" cstate="print"/>
          <a:stretch>
            <a:fillRect/>
          </a:stretch>
        </p:blipFill>
        <p:spPr>
          <a:xfrm>
            <a:off x="914400" y="729606"/>
            <a:ext cx="7162800" cy="5899794"/>
          </a:xfrm>
        </p:spPr>
      </p:pic>
      <p:sp>
        <p:nvSpPr>
          <p:cNvPr id="4" name="Title 2"/>
          <p:cNvSpPr txBox="1">
            <a:spLocks/>
          </p:cNvSpPr>
          <p:nvPr/>
        </p:nvSpPr>
        <p:spPr>
          <a:xfrm>
            <a:off x="457200" y="152400"/>
            <a:ext cx="8229600" cy="609600"/>
          </a:xfrm>
          <a:prstGeom prst="rect">
            <a:avLst/>
          </a:prstGeom>
          <a:ln w="6350" cap="rnd">
            <a:noFill/>
          </a:ln>
        </p:spPr>
        <p:txBody>
          <a:bodyPr vert="horz" rtlCol="0" anchor="b" anchorCtr="0">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00" b="1" i="0" u="none" strike="noStrike" kern="1200" cap="none" spc="-100" normalizeH="0" baseline="0" noProof="0" dirty="0" smtClean="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uLnTx/>
                <a:uFillTx/>
                <a:latin typeface="Candara" pitchFamily="34" charset="0"/>
                <a:ea typeface="+mj-ea"/>
                <a:cs typeface="+mj-cs"/>
              </a:rPr>
              <a:t>Data Collection &amp; Construction</a:t>
            </a:r>
            <a:endParaRPr kumimoji="0" lang="en-US" sz="4200" b="1" i="0" u="none" strike="noStrike" kern="1200" cap="none" spc="-100" normalizeH="0" baseline="0" noProof="0" dirty="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uLnTx/>
              <a:uFillTx/>
              <a:latin typeface="Candara" pitchFamily="34" charset="0"/>
              <a:ea typeface="+mj-ea"/>
              <a:cs typeface="+mj-cs"/>
            </a:endParaRPr>
          </a:p>
        </p:txBody>
      </p:sp>
      <p:sp>
        <p:nvSpPr>
          <p:cNvPr id="6" name="Rectangle 5"/>
          <p:cNvSpPr/>
          <p:nvPr/>
        </p:nvSpPr>
        <p:spPr>
          <a:xfrm>
            <a:off x="3962400" y="762000"/>
            <a:ext cx="1676400" cy="58674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638800" y="762000"/>
            <a:ext cx="2438400" cy="58674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an_Pic0004.jpg"/>
          <p:cNvPicPr>
            <a:picLocks noGrp="1" noChangeAspect="1"/>
          </p:cNvPicPr>
          <p:nvPr>
            <p:ph idx="1"/>
          </p:nvPr>
        </p:nvPicPr>
        <p:blipFill>
          <a:blip r:embed="rId3" cstate="print"/>
          <a:stretch>
            <a:fillRect/>
          </a:stretch>
        </p:blipFill>
        <p:spPr>
          <a:xfrm>
            <a:off x="212807" y="1219200"/>
            <a:ext cx="8778793" cy="4343400"/>
          </a:xfrm>
        </p:spPr>
      </p:pic>
      <p:sp>
        <p:nvSpPr>
          <p:cNvPr id="4" name="Title 2"/>
          <p:cNvSpPr txBox="1">
            <a:spLocks/>
          </p:cNvSpPr>
          <p:nvPr/>
        </p:nvSpPr>
        <p:spPr>
          <a:xfrm>
            <a:off x="304800" y="-76200"/>
            <a:ext cx="2133600" cy="914400"/>
          </a:xfrm>
          <a:prstGeom prst="rect">
            <a:avLst/>
          </a:prstGeom>
          <a:ln w="6350" cap="rnd">
            <a:noFill/>
          </a:ln>
        </p:spPr>
        <p:txBody>
          <a:bodyPr vert="horz" rtlCol="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00" b="1" i="0" u="none" strike="noStrike" kern="1200" cap="none" spc="-100" normalizeH="0" baseline="0" noProof="0" dirty="0" smtClean="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uLnTx/>
                <a:uFillTx/>
                <a:latin typeface="Candara" pitchFamily="34" charset="0"/>
                <a:ea typeface="+mj-ea"/>
                <a:cs typeface="+mj-cs"/>
              </a:rPr>
              <a:t>Results</a:t>
            </a:r>
            <a:endParaRPr kumimoji="0" lang="en-US" sz="4200" b="1" i="0" u="none" strike="noStrike" kern="1200" cap="none" spc="-100" normalizeH="0" baseline="0" noProof="0" dirty="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uLnTx/>
              <a:uFillTx/>
              <a:latin typeface="Candara" pitchFamily="34" charset="0"/>
              <a:ea typeface="+mj-ea"/>
              <a:cs typeface="+mj-cs"/>
            </a:endParaRPr>
          </a:p>
        </p:txBody>
      </p:sp>
      <p:sp>
        <p:nvSpPr>
          <p:cNvPr id="6" name="Rectangle 5"/>
          <p:cNvSpPr/>
          <p:nvPr/>
        </p:nvSpPr>
        <p:spPr>
          <a:xfrm>
            <a:off x="304800" y="2438400"/>
            <a:ext cx="1371600"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133600" y="2209800"/>
            <a:ext cx="1371600"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133600" y="2438400"/>
            <a:ext cx="1371600"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133600" y="2667000"/>
            <a:ext cx="2286000"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133600" y="2895600"/>
            <a:ext cx="1676400"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72000" y="1981200"/>
            <a:ext cx="838200"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72000" y="2209800"/>
            <a:ext cx="1143000"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477000" y="2667000"/>
            <a:ext cx="1447800"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477000" y="2895600"/>
            <a:ext cx="1371600"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477000" y="3124200"/>
            <a:ext cx="1752600"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477000" y="3352800"/>
            <a:ext cx="1219200"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477000" y="4724400"/>
            <a:ext cx="990600" cy="3048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an_Pic0003.jpg"/>
          <p:cNvPicPr>
            <a:picLocks noGrp="1" noChangeAspect="1"/>
          </p:cNvPicPr>
          <p:nvPr>
            <p:ph idx="1"/>
          </p:nvPr>
        </p:nvPicPr>
        <p:blipFill>
          <a:blip r:embed="rId3" cstate="print"/>
          <a:stretch>
            <a:fillRect/>
          </a:stretch>
        </p:blipFill>
        <p:spPr>
          <a:xfrm>
            <a:off x="167853" y="914400"/>
            <a:ext cx="8747547" cy="5562600"/>
          </a:xfrm>
        </p:spPr>
      </p:pic>
      <p:sp>
        <p:nvSpPr>
          <p:cNvPr id="4" name="Title 2"/>
          <p:cNvSpPr txBox="1">
            <a:spLocks/>
          </p:cNvSpPr>
          <p:nvPr/>
        </p:nvSpPr>
        <p:spPr>
          <a:xfrm>
            <a:off x="304800" y="-76200"/>
            <a:ext cx="2133600" cy="914400"/>
          </a:xfrm>
          <a:prstGeom prst="rect">
            <a:avLst/>
          </a:prstGeom>
          <a:ln w="6350" cap="rnd">
            <a:noFill/>
          </a:ln>
        </p:spPr>
        <p:txBody>
          <a:bodyPr vert="horz" rtlCol="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00" b="1" i="0" u="none" strike="noStrike" kern="1200" cap="none" spc="-100" normalizeH="0" baseline="0" noProof="0" dirty="0" smtClean="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uLnTx/>
                <a:uFillTx/>
                <a:latin typeface="Candara" pitchFamily="34" charset="0"/>
                <a:ea typeface="+mj-ea"/>
                <a:cs typeface="+mj-cs"/>
              </a:rPr>
              <a:t>Results</a:t>
            </a:r>
            <a:endParaRPr kumimoji="0" lang="en-US" sz="4200" b="1" i="0" u="none" strike="noStrike" kern="1200" cap="none" spc="-100" normalizeH="0" baseline="0" noProof="0" dirty="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uLnTx/>
              <a:uFillTx/>
              <a:latin typeface="Candara" pitchFamily="34" charset="0"/>
              <a:ea typeface="+mj-ea"/>
              <a:cs typeface="+mj-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738</TotalTime>
  <Words>2872</Words>
  <Application>Microsoft Office PowerPoint</Application>
  <PresentationFormat>On-screen Show (4:3)</PresentationFormat>
  <Paragraphs>211</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Paper</vt:lpstr>
      <vt:lpstr>Meta-Analysis of Native American  Health and Pathology  based upon Human Remains from Archaeological Sites in the American Bottom</vt:lpstr>
      <vt:lpstr>Background</vt:lpstr>
      <vt:lpstr>Objectives</vt:lpstr>
      <vt:lpstr>Slide 4</vt:lpstr>
      <vt:lpstr>Sites and Samples</vt:lpstr>
      <vt:lpstr>Data Collection &amp; Construction</vt:lpstr>
      <vt:lpstr>Slide 7</vt:lpstr>
      <vt:lpstr>Slide 8</vt:lpstr>
      <vt:lpstr>Slide 9</vt:lpstr>
      <vt:lpstr>Slide 10</vt:lpstr>
      <vt:lpstr>Slide 11</vt:lpstr>
      <vt:lpstr>Slide 12</vt:lpstr>
      <vt:lpstr>Slide 13</vt:lpstr>
      <vt:lpstr>Slide 14</vt:lpstr>
      <vt:lpstr>Significance</vt:lpstr>
      <vt:lpstr>Acknowledgements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Meta-Analysis of Native American  Health and Pathology  based upon Human Remains from Archaeological Sites in the American Bottom</dc:title>
  <dc:creator>HP Authorized Customer</dc:creator>
  <cp:lastModifiedBy>HP Authorized Customer</cp:lastModifiedBy>
  <cp:revision>142</cp:revision>
  <dcterms:created xsi:type="dcterms:W3CDTF">2010-04-20T19:34:20Z</dcterms:created>
  <dcterms:modified xsi:type="dcterms:W3CDTF">2010-04-24T03:51:20Z</dcterms:modified>
</cp:coreProperties>
</file>