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65"/>
  </p:notesMasterIdLst>
  <p:sldIdLst>
    <p:sldId id="317" r:id="rId2"/>
    <p:sldId id="318" r:id="rId3"/>
    <p:sldId id="257" r:id="rId4"/>
    <p:sldId id="314" r:id="rId5"/>
    <p:sldId id="258" r:id="rId6"/>
    <p:sldId id="279" r:id="rId7"/>
    <p:sldId id="259" r:id="rId8"/>
    <p:sldId id="322" r:id="rId9"/>
    <p:sldId id="280" r:id="rId10"/>
    <p:sldId id="316" r:id="rId11"/>
    <p:sldId id="260" r:id="rId12"/>
    <p:sldId id="261" r:id="rId13"/>
    <p:sldId id="303" r:id="rId14"/>
    <p:sldId id="262" r:id="rId15"/>
    <p:sldId id="282" r:id="rId16"/>
    <p:sldId id="263" r:id="rId17"/>
    <p:sldId id="264" r:id="rId18"/>
    <p:sldId id="281" r:id="rId19"/>
    <p:sldId id="265" r:id="rId20"/>
    <p:sldId id="266" r:id="rId21"/>
    <p:sldId id="267" r:id="rId22"/>
    <p:sldId id="278" r:id="rId23"/>
    <p:sldId id="268" r:id="rId24"/>
    <p:sldId id="284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324" r:id="rId34"/>
    <p:sldId id="285" r:id="rId35"/>
    <p:sldId id="327" r:id="rId36"/>
    <p:sldId id="325" r:id="rId37"/>
    <p:sldId id="277" r:id="rId38"/>
    <p:sldId id="286" r:id="rId39"/>
    <p:sldId id="328" r:id="rId40"/>
    <p:sldId id="289" r:id="rId41"/>
    <p:sldId id="326" r:id="rId42"/>
    <p:sldId id="290" r:id="rId43"/>
    <p:sldId id="287" r:id="rId44"/>
    <p:sldId id="288" r:id="rId45"/>
    <p:sldId id="304" r:id="rId46"/>
    <p:sldId id="305" r:id="rId47"/>
    <p:sldId id="320" r:id="rId48"/>
    <p:sldId id="306" r:id="rId49"/>
    <p:sldId id="307" r:id="rId50"/>
    <p:sldId id="298" r:id="rId51"/>
    <p:sldId id="308" r:id="rId52"/>
    <p:sldId id="309" r:id="rId53"/>
    <p:sldId id="310" r:id="rId54"/>
    <p:sldId id="311" r:id="rId55"/>
    <p:sldId id="312" r:id="rId56"/>
    <p:sldId id="313" r:id="rId57"/>
    <p:sldId id="300" r:id="rId58"/>
    <p:sldId id="301" r:id="rId59"/>
    <p:sldId id="319" r:id="rId60"/>
    <p:sldId id="321" r:id="rId61"/>
    <p:sldId id="295" r:id="rId62"/>
    <p:sldId id="323" r:id="rId63"/>
    <p:sldId id="29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7" autoAdjust="0"/>
    <p:restoredTop sz="89698" autoAdjust="0"/>
  </p:normalViewPr>
  <p:slideViewPr>
    <p:cSldViewPr>
      <p:cViewPr varScale="1">
        <p:scale>
          <a:sx n="99" d="100"/>
          <a:sy n="99" d="100"/>
        </p:scale>
        <p:origin x="169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11A8C-0E64-4B23-B54C-E159A8044C83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598A5-C34A-4CE1-968E-0073F54E0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ubchem.ncbi.nlm.nih.gov/compound/ferric_chloride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fuerte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strong, sharp, hard, loud, heavy, rugged)</a:t>
            </a:r>
          </a:p>
          <a:p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98A5-C34A-4CE1-968E-0073F54E04B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252F29-3DB8-416E-BCEC-9BAD1F4F3E8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42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B51F2-02FF-41E8-BF12-0EB0E8296B6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0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C4DA7-DD94-4DF1-A5F5-1FA643412FF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13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97D9C-6283-4F58-889B-BE5971379F0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92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7B140-A24F-4761-BEAC-8C9D3FE31A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69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834790-9B2B-4993-BADE-4843652997F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81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C22E3-CA8A-4C3F-8853-442527CFA0B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626FA-F67E-42C8-A479-965AB9CC778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26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397A36-315E-4070-A8C4-5F27795EEF5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39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1E75B8-1078-466D-A2C9-09466D48823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7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copper clad laminate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98A5-C34A-4CE1-968E-0073F54E04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56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781C3-63BE-40B0-B1B4-E74C45C3306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7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27BD3F-5A1F-4B66-9067-C73CAEB2219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38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27BD3F-5A1F-4B66-9067-C73CAEB2219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39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0C009-CCBA-4E25-B15E-C93EF804174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64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0C009-CCBA-4E25-B15E-C93EF804174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84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0C009-CCBA-4E25-B15E-C93EF804174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9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81624F-F5AE-4670-93B9-677142C739F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3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ABDFA-397E-4BEC-8711-A213E4A42D5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92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ABDFA-397E-4BEC-8711-A213E4A42D5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88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10F6A-135E-4523-94F6-BC6EFCB2C0B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8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 designations for glass epoxy laminates are: G10, G11, FR4, FR5 and FR6. Of these, FR4 is the grade most widely in use today. G-10, the predecessor to FR-4, lacks FR-4's self-extinguishing flammability characteristics. Hence.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98A5-C34A-4CE1-968E-0073F54E04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12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25A66-AB8A-4303-996A-B84C3743BBD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42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25A66-AB8A-4303-996A-B84C3743BBD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25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list on final slides…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98A5-C34A-4CE1-968E-0073F54E04B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92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Example Gerber layers</a:t>
            </a:r>
            <a:r>
              <a:rPr lang="en-US" dirty="0"/>
              <a:t>, showing the top overlay (legend), top solder resist (protective film), top layer copper traces, and bottom layer copper traces of a printed circuit board.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98A5-C34A-4CE1-968E-0073F54E04B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10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Materials: Permanent black marker, blade cutter, sandpaper, kitchen paper, cotton wool, some old clothes.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98A5-C34A-4CE1-968E-0073F54E04B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06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1BF0-2988-4642-A00E-C695900D907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12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1BF0-2988-4642-A00E-C695900D907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8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1BF0-2988-4642-A00E-C695900D907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550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1BF0-2988-4642-A00E-C695900D907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804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1BF0-2988-4642-A00E-C695900D907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3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prepreg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(from pre-impregnated)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fibreglass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impregnated with resin.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Prepregs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thus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fibreglass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strengthened by an adhesive layer (similar to FR4 material)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598A5-C34A-4CE1-968E-0073F54E04B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200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1BF0-2988-4642-A00E-C695900D907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Iron trichloride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Iron(III) chloride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543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61BF0-2988-4642-A00E-C695900D907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02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32EFC-0782-4764-90AF-33E5CBA7055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606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DF6A-3DC0-4159-A9CC-9484222A441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231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DF6A-3DC0-4159-A9CC-9484222A441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46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DF6A-3DC0-4159-A9CC-9484222A441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OSHPARK - (2 layer - $5/in^2)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PCB Express - (2 layer 2 Boards - $9.85)</a:t>
            </a:r>
          </a:p>
          <a:p>
            <a:pPr eaLnBrk="1" hangingPunct="1"/>
            <a:r>
              <a:rPr lang="en-US" sz="1200" dirty="0"/>
              <a:t>Sunstone Circuits (2 layer 5 Boards - $64.05) – $12.81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https://www.pcbway.com/ from Ch:</a:t>
            </a:r>
          </a:p>
          <a:p>
            <a:pPr eaLnBrk="1" hangingPunct="1"/>
            <a:r>
              <a:rPr lang="en-US" dirty="0"/>
              <a:t>4x4 in 2 layer 5 Units = 5 + 17 shipping = 22 (1-2 days shipping) &lt;4.4 US&gt;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4x4 in 2 layer 100 Units = 131 + 56 shipping = 187 (3-5 days shipping) &lt;1.87 US&gt;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146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361138-6A63-4F03-875B-BCC44DE989D7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05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361138-6A63-4F03-875B-BCC44DE989D7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92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03A6F-64A6-4C1D-B094-B4B6B040B2A9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42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4D841-33B4-4521-AA70-8BECD321C76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8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4D841-33B4-4521-AA70-8BECD321C76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9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D84C1-7F40-458F-83F1-4619B808873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12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B5397-2A3A-4C5B-A952-718D5DDB6D2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97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A2C6C-7727-4875-9896-7B863059A70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4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93A17-8135-4E37-80D3-8F8A662A2A6C}" type="datetimeFigureOut">
              <a:rPr lang="en-US" smtClean="0"/>
              <a:pPr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3112F-6B35-4BEE-BF04-6E52AB900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mworks.com/application/inductance-capacitance-and-resistance-of-a-pcb-structur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C8EYieACvr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hyperlink" Target="../../../PROYECTOS/161221%20CTRL%204MOTO/MotoGabySIM.pdsprj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../../../PROYECTOS/161221%20CTRL%204MOTO/MotoGabyPCB.pdsprj" TargetMode="Externa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../../../PROYECTOS/161221%20CTRL%204MOTO/MotoGabyPCB.pdsprj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Q6WJqjVleG0&amp;feature=related" TargetMode="External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IPC%20Document%20Revision%20Table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pectec.com/" TargetMode="External"/><Relationship Id="rId3" Type="http://schemas.openxmlformats.org/officeDocument/2006/relationships/hyperlink" Target="https://oshpark.com/" TargetMode="External"/><Relationship Id="rId7" Type="http://schemas.openxmlformats.org/officeDocument/2006/relationships/hyperlink" Target="https://www.pcbcart.com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nstone.com/" TargetMode="External"/><Relationship Id="rId5" Type="http://schemas.openxmlformats.org/officeDocument/2006/relationships/hyperlink" Target="https://www.expresspcb.com/" TargetMode="External"/><Relationship Id="rId4" Type="http://schemas.openxmlformats.org/officeDocument/2006/relationships/hyperlink" Target="https://www.4pcb.com/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exiblecircuit.com/products/multi-layer-flex/" TargetMode="External"/><Relationship Id="rId3" Type="http://schemas.openxmlformats.org/officeDocument/2006/relationships/hyperlink" Target="http://www.advancedcircuits.com/" TargetMode="External"/><Relationship Id="rId7" Type="http://schemas.openxmlformats.org/officeDocument/2006/relationships/hyperlink" Target="http://www.ipc.or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bcenter.com/" TargetMode="External"/><Relationship Id="rId5" Type="http://schemas.openxmlformats.org/officeDocument/2006/relationships/hyperlink" Target="https://www.altium.com/" TargetMode="External"/><Relationship Id="rId4" Type="http://schemas.openxmlformats.org/officeDocument/2006/relationships/hyperlink" Target="https://www.orcad.com/" TargetMode="External"/><Relationship Id="rId9" Type="http://schemas.openxmlformats.org/officeDocument/2006/relationships/hyperlink" Target="https://www.amitroncorp.com/?page_id=49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dsoftusa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pedia.org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cbexpress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ircuit board&#10;&#10;Description generated with very high confidence">
            <a:extLst>
              <a:ext uri="{FF2B5EF4-FFF2-40B4-BE49-F238E27FC236}">
                <a16:creationId xmlns:a16="http://schemas.microsoft.com/office/drawing/2014/main" id="{0F44EB7A-DCA6-4319-BFAA-D9E116CD7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0E886A-133C-4C94-B322-9A827A37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</a:rPr>
              <a:t>ECE 404 PCB Design.</a:t>
            </a:r>
          </a:p>
        </p:txBody>
      </p:sp>
    </p:spTree>
    <p:extLst>
      <p:ext uri="{BB962C8B-B14F-4D97-AF65-F5344CB8AC3E}">
        <p14:creationId xmlns:p14="http://schemas.microsoft.com/office/powerpoint/2010/main" val="60967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8A0E-0CA0-47BE-8F96-FBB820A3F3E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Content Placeholder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9C6010E-D549-4184-8186-C794F4FF2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05539"/>
            <a:ext cx="8229600" cy="3823772"/>
          </a:xfrm>
          <a:prstGeom prst="rect">
            <a:avLst/>
          </a:prstGeom>
        </p:spPr>
      </p:pic>
      <p:pic>
        <p:nvPicPr>
          <p:cNvPr id="4" name="Picture 3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39F80911-BE30-4C64-A322-97E0B82E6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461"/>
            <a:ext cx="914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6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>
            <a:no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0070C0"/>
                </a:solidFill>
              </a:rPr>
              <a:t>Parts of a PCB</a:t>
            </a:r>
            <a:br>
              <a:rPr lang="en-US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32236"/>
            <a:ext cx="7315200" cy="4572000"/>
          </a:xfrm>
        </p:spPr>
        <p:txBody>
          <a:bodyPr/>
          <a:lstStyle/>
          <a:p>
            <a:pPr eaLnBrk="1" hangingPunct="1"/>
            <a:r>
              <a:rPr lang="en-US" sz="3600"/>
              <a:t>Components</a:t>
            </a:r>
          </a:p>
          <a:p>
            <a:pPr eaLnBrk="1" hangingPunct="1"/>
            <a:r>
              <a:rPr lang="en-US" sz="3600"/>
              <a:t> Pads</a:t>
            </a:r>
          </a:p>
          <a:p>
            <a:pPr eaLnBrk="1" hangingPunct="1"/>
            <a:r>
              <a:rPr lang="en-US" sz="3600"/>
              <a:t> Traces</a:t>
            </a:r>
          </a:p>
          <a:p>
            <a:pPr eaLnBrk="1" hangingPunct="1"/>
            <a:r>
              <a:rPr lang="en-US" sz="3600"/>
              <a:t> Vias</a:t>
            </a:r>
          </a:p>
          <a:p>
            <a:pPr eaLnBrk="1" hangingPunct="1"/>
            <a:r>
              <a:rPr lang="en-US" sz="3600"/>
              <a:t> Top Metal Layer</a:t>
            </a:r>
          </a:p>
          <a:p>
            <a:pPr eaLnBrk="1" hangingPunct="1"/>
            <a:r>
              <a:rPr lang="en-US" sz="3600"/>
              <a:t> Bottom Metal Layer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0070C0"/>
                </a:solidFill>
              </a:rPr>
              <a:t>Components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4038600" cy="436562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/>
              <a:t>Components are the actual devices used in the circuit.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This includes input/output connections.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I/O ports, including power supply connections, are also important in the PCB design.</a:t>
            </a:r>
          </a:p>
          <a:p>
            <a:pPr eaLnBrk="1" hangingPunct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37426-0D6A-40AF-9200-87FAC593F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8" b="16242"/>
          <a:stretch/>
        </p:blipFill>
        <p:spPr>
          <a:xfrm>
            <a:off x="4495800" y="4343400"/>
            <a:ext cx="4495800" cy="1986871"/>
          </a:xfrm>
          <a:prstGeom prst="rect">
            <a:avLst/>
          </a:prstGeom>
        </p:spPr>
      </p:pic>
      <p:pic>
        <p:nvPicPr>
          <p:cNvPr id="4" name="Picture 2" descr="http://www.smtnet.com/media/images/12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4572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0070C0"/>
                </a:solidFill>
              </a:rPr>
              <a:t>Components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2050" name="Picture 2" descr="http://www.technologystudent.com/images5/pcbcir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543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0009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729"/>
            <a:ext cx="82296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Pads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eaLnBrk="1" hangingPunct="1"/>
            <a:r>
              <a:rPr lang="en-US" dirty="0"/>
              <a:t>Location that components connect to.</a:t>
            </a:r>
          </a:p>
          <a:p>
            <a:pPr eaLnBrk="1" hangingPunct="1"/>
            <a:r>
              <a:rPr lang="en-US" dirty="0"/>
              <a:t>You will solder components to the pads on the PCB.</a:t>
            </a:r>
          </a:p>
          <a:p>
            <a:pPr eaLnBrk="1" hangingPunct="1"/>
            <a:r>
              <a:rPr lang="en-US" dirty="0"/>
              <a:t> Pads will connect to traces.</a:t>
            </a:r>
          </a:p>
          <a:p>
            <a:pPr eaLnBrk="1" hangingPunct="1"/>
            <a:r>
              <a:rPr lang="en-US" dirty="0"/>
              <a:t> Pads have an inner diameter and outer diameter.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Pads and Trace</a:t>
            </a:r>
          </a:p>
        </p:txBody>
      </p:sp>
      <p:pic>
        <p:nvPicPr>
          <p:cNvPr id="4098" name="Picture 2" descr="pcb-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934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4820"/>
            <a:ext cx="73152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Traces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930775"/>
          </a:xfrm>
        </p:spPr>
        <p:txBody>
          <a:bodyPr/>
          <a:lstStyle/>
          <a:p>
            <a:pPr algn="just" eaLnBrk="1" hangingPunct="1"/>
            <a:r>
              <a:rPr lang="en-US" dirty="0"/>
              <a:t>Traces connect pads together.</a:t>
            </a:r>
          </a:p>
          <a:p>
            <a:pPr algn="just" eaLnBrk="1" hangingPunct="1"/>
            <a:r>
              <a:rPr lang="en-US" dirty="0"/>
              <a:t> Traces are essentially the wiring of the PCB.</a:t>
            </a:r>
          </a:p>
          <a:p>
            <a:pPr algn="just" eaLnBrk="1" hangingPunct="1"/>
            <a:r>
              <a:rPr lang="en-US" dirty="0"/>
              <a:t>Equivalent to wire for conducting signals</a:t>
            </a:r>
          </a:p>
          <a:p>
            <a:pPr algn="just" eaLnBrk="1" hangingPunct="1"/>
            <a:r>
              <a:rPr lang="en-US" dirty="0"/>
              <a:t>Traces sometimes connect to </a:t>
            </a:r>
            <a:r>
              <a:rPr lang="en-US" dirty="0" err="1"/>
              <a:t>vias</a:t>
            </a:r>
            <a:r>
              <a:rPr lang="en-US" dirty="0"/>
              <a:t>.</a:t>
            </a:r>
          </a:p>
          <a:p>
            <a:pPr algn="just" eaLnBrk="1" hangingPunct="1"/>
            <a:r>
              <a:rPr lang="en-US" dirty="0"/>
              <a:t> High current traces should be wide.</a:t>
            </a:r>
          </a:p>
          <a:p>
            <a:pPr algn="just" eaLnBrk="1" hangingPunct="1"/>
            <a:r>
              <a:rPr lang="en-US" dirty="0"/>
              <a:t>Signal traces usually narrower than power or ground traces</a:t>
            </a:r>
          </a:p>
          <a:p>
            <a:pPr algn="just"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rgbClr val="0070C0"/>
                </a:solidFill>
              </a:rPr>
              <a:t>Vias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930775"/>
          </a:xfrm>
        </p:spPr>
        <p:txBody>
          <a:bodyPr/>
          <a:lstStyle/>
          <a:p>
            <a:pPr eaLnBrk="1" hangingPunct="1"/>
            <a:r>
              <a:rPr lang="en-US" dirty="0"/>
              <a:t>Pad with a plated hole connecting traces from one layer of board to other layers.</a:t>
            </a:r>
          </a:p>
          <a:p>
            <a:pPr eaLnBrk="1" hangingPunct="1"/>
            <a:r>
              <a:rPr lang="en-US" dirty="0"/>
              <a:t> Attempt to minimize via use in your PCBs.</a:t>
            </a:r>
          </a:p>
          <a:p>
            <a:pPr eaLnBrk="1" hangingPunct="1"/>
            <a:r>
              <a:rPr lang="en-US" dirty="0"/>
              <a:t> Some component leads can be used as </a:t>
            </a:r>
            <a:r>
              <a:rPr lang="en-US" dirty="0" err="1"/>
              <a:t>vias</a:t>
            </a:r>
            <a:r>
              <a:rPr lang="en-US" dirty="0"/>
              <a:t>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Vias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146" name="Picture 2" descr="http://techdocs.altium.com/sites/default/files/wiki_attachments/209845/Pcb_Obj-Via_Via_LayerStack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4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723900" y="4419600"/>
            <a:ext cx="7696200" cy="1730374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dirty="0"/>
              <a:t>Blind Via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dirty="0"/>
              <a:t>Buried Via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dirty="0"/>
              <a:t>Through hole Via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Top Metal Layer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4419600" cy="3962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/>
              <a:t>Most of the components reside on the top layer</a:t>
            </a:r>
          </a:p>
          <a:p>
            <a:pPr eaLnBrk="1" hangingPunct="1"/>
            <a:r>
              <a:rPr lang="en-US" sz="2600" dirty="0"/>
              <a:t>Fewer traces on the top layer</a:t>
            </a:r>
          </a:p>
          <a:p>
            <a:pPr eaLnBrk="1" hangingPunct="1"/>
            <a:r>
              <a:rPr lang="en-US" sz="2600" dirty="0"/>
              <a:t>Components are soldered to the pads on the top layer of PCB </a:t>
            </a:r>
          </a:p>
          <a:p>
            <a:pPr eaLnBrk="1" hangingPunct="1"/>
            <a:r>
              <a:rPr lang="en-US" sz="2600" dirty="0"/>
              <a:t>Higher circuit densities</a:t>
            </a:r>
          </a:p>
        </p:txBody>
      </p:sp>
      <p:pic>
        <p:nvPicPr>
          <p:cNvPr id="16388" name="Picture 4" descr="320px-Smt_close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05000"/>
            <a:ext cx="388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4889-22A8-4A70-91A6-EDCA05E76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42291"/>
            <a:ext cx="7772400" cy="2273439"/>
          </a:xfrm>
        </p:spPr>
        <p:txBody>
          <a:bodyPr>
            <a:normAutofit/>
          </a:bodyPr>
          <a:lstStyle/>
          <a:p>
            <a:r>
              <a:rPr lang="en-US" sz="2600" dirty="0"/>
              <a:t>By</a:t>
            </a:r>
            <a:br>
              <a:rPr lang="en-US" dirty="0"/>
            </a:br>
            <a:r>
              <a:rPr lang="en-US" dirty="0"/>
              <a:t>Julian Rene Cuellar Buritica</a:t>
            </a:r>
            <a:endParaRPr lang="en-US" sz="2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3F981-8881-4794-9E22-B8FEC349C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72508"/>
            <a:ext cx="6400800" cy="234729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Guided by </a:t>
            </a:r>
          </a:p>
          <a:p>
            <a:r>
              <a:rPr lang="en-US" sz="4300" dirty="0"/>
              <a:t>Dr. Scott </a:t>
            </a:r>
            <a:r>
              <a:rPr lang="en-US" sz="4300" dirty="0" err="1"/>
              <a:t>Umbaugh</a:t>
            </a:r>
            <a:endParaRPr lang="en-US" sz="4300" dirty="0"/>
          </a:p>
          <a:p>
            <a:r>
              <a:rPr lang="en-US" sz="2800" dirty="0"/>
              <a:t>Graduate Program Director</a:t>
            </a:r>
          </a:p>
          <a:p>
            <a:r>
              <a:rPr lang="en-US" sz="2800" dirty="0"/>
              <a:t>Department of Electrical &amp; Computer Engineering</a:t>
            </a:r>
          </a:p>
          <a:p>
            <a:r>
              <a:rPr lang="en-US" sz="2800" dirty="0"/>
              <a:t>Southern Illinois University - Edwardsville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71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Bottom Metal Layer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4343400" cy="4572000"/>
          </a:xfrm>
        </p:spPr>
        <p:txBody>
          <a:bodyPr/>
          <a:lstStyle/>
          <a:p>
            <a:pPr eaLnBrk="1" hangingPunct="1"/>
            <a:r>
              <a:rPr lang="en-US" dirty="0"/>
              <a:t>Few components on this layer.</a:t>
            </a:r>
          </a:p>
          <a:p>
            <a:pPr eaLnBrk="1" hangingPunct="1"/>
            <a:r>
              <a:rPr lang="en-US" dirty="0"/>
              <a:t>Many traces on this layer.</a:t>
            </a:r>
          </a:p>
          <a:p>
            <a:pPr eaLnBrk="1" hangingPunct="1"/>
            <a:r>
              <a:rPr lang="en-US" dirty="0"/>
              <a:t>Most soldering done on this layer.</a:t>
            </a:r>
          </a:p>
          <a:p>
            <a:pPr eaLnBrk="1" hangingPunct="1"/>
            <a:endParaRPr lang="en-US" dirty="0"/>
          </a:p>
        </p:txBody>
      </p:sp>
      <p:pic>
        <p:nvPicPr>
          <p:cNvPr id="1026" name="Picture 2" descr="Image result for pcb bottom layer">
            <a:extLst>
              <a:ext uri="{FF2B5EF4-FFF2-40B4-BE49-F238E27FC236}">
                <a16:creationId xmlns:a16="http://schemas.microsoft.com/office/drawing/2014/main" id="{A37B743A-A0EE-45DB-BBF5-047F05B3B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62175"/>
            <a:ext cx="3619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1A58D8D3-90DB-4DBD-94C8-D59E7529B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r="5791" b="-1"/>
          <a:stretch/>
        </p:blipFill>
        <p:spPr>
          <a:xfrm>
            <a:off x="5333999" y="1904281"/>
            <a:ext cx="3225289" cy="4272681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/>
              <a:t>Jumpers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440055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/>
              <a:t>Often, many signal wires need to exist in too small of a space and must overlap.</a:t>
            </a:r>
          </a:p>
          <a:p>
            <a:pPr eaLnBrk="1" hangingPunct="1"/>
            <a:r>
              <a:rPr lang="en-US" sz="2600" dirty="0"/>
              <a:t> Running traces on different PCB layers is an option.</a:t>
            </a:r>
          </a:p>
          <a:p>
            <a:pPr eaLnBrk="1" hangingPunct="1"/>
            <a:r>
              <a:rPr lang="en-US" sz="2600" dirty="0"/>
              <a:t> Multilayer PCBs are often expensive.</a:t>
            </a:r>
          </a:p>
          <a:p>
            <a:pPr eaLnBrk="1" hangingPunct="1"/>
            <a:r>
              <a:rPr lang="en-US" sz="2600" dirty="0"/>
              <a:t>Solution: Use jumpers</a:t>
            </a:r>
          </a:p>
          <a:p>
            <a:pPr marL="0" indent="0" eaLnBrk="1" hangingPunct="1">
              <a:buNone/>
            </a:pPr>
            <a:endParaRPr lang="en-US" sz="1700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Jumpers</a:t>
            </a:r>
          </a:p>
        </p:txBody>
      </p:sp>
      <p:pic>
        <p:nvPicPr>
          <p:cNvPr id="4" name="Content Placeholder 3" descr="pcb-jumpers1-l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642" y="2057400"/>
            <a:ext cx="6046716" cy="22098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Solder Mask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5486400" cy="4572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/>
              <a:t>Protect copper traces on outer layers from corrosion</a:t>
            </a:r>
          </a:p>
          <a:p>
            <a:pPr eaLnBrk="1" hangingPunct="1"/>
            <a:r>
              <a:rPr lang="en-US" sz="2800" dirty="0"/>
              <a:t>Areas that shouldn't be soldered may be covered with polymer resist  solder mask coating</a:t>
            </a:r>
          </a:p>
          <a:p>
            <a:pPr eaLnBrk="1" hangingPunct="1"/>
            <a:r>
              <a:rPr lang="en-US" sz="2800" dirty="0"/>
              <a:t>Designed to keep solder only in certain areas</a:t>
            </a:r>
          </a:p>
          <a:p>
            <a:pPr eaLnBrk="1" hangingPunct="1"/>
            <a:r>
              <a:rPr lang="en-US" sz="2800" dirty="0"/>
              <a:t>Prevents solder form binding between conductors and thereby creating short circuits(i.e. hides traces from solder)</a:t>
            </a:r>
          </a:p>
        </p:txBody>
      </p:sp>
      <p:pic>
        <p:nvPicPr>
          <p:cNvPr id="7170" name="Picture 2" descr="http://cdn.instructables.com/FIQ/16GW/H4VQR39H/FIQ16GWH4VQR39H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37" y="1524000"/>
            <a:ext cx="29848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Soldering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Wave Soldering- for through hole and SMT</a:t>
            </a:r>
          </a:p>
          <a:p>
            <a:r>
              <a:rPr lang="en-US" dirty="0"/>
              <a:t>Reflow Soldering- for SMT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63AA9-77A8-470C-8772-C5C995481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7" y="3154363"/>
            <a:ext cx="3962400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6911D-9B7F-4039-9419-3CC3EC15C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" r="32570"/>
          <a:stretch/>
        </p:blipFill>
        <p:spPr>
          <a:xfrm>
            <a:off x="4648200" y="3154364"/>
            <a:ext cx="3969657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Silkscreen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343400"/>
            <a:ext cx="8001000" cy="211137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/>
              <a:t>Printing on the solder mask to designate component locations</a:t>
            </a:r>
          </a:p>
          <a:p>
            <a:pPr eaLnBrk="1" hangingPunct="1"/>
            <a:r>
              <a:rPr lang="en-US" dirty="0"/>
              <a:t>Readable information about component part numbers and placement.</a:t>
            </a:r>
          </a:p>
          <a:p>
            <a:pPr eaLnBrk="1" hangingPunct="1"/>
            <a:r>
              <a:rPr lang="en-US" dirty="0"/>
              <a:t>Helpful in assembling, testing and servicing the circuit board.</a:t>
            </a:r>
          </a:p>
        </p:txBody>
      </p:sp>
      <p:pic>
        <p:nvPicPr>
          <p:cNvPr id="8194" name="Picture 2" descr="http://www.robotroom.com/PCB/Silkscreen/Printed-circuit-board-with-tin-plating-solder-mask-and-silk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447800"/>
            <a:ext cx="7010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Multilayer PCBs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en-US" dirty="0"/>
              <a:t>More than a top and bottom layer.</a:t>
            </a:r>
          </a:p>
          <a:p>
            <a:pPr eaLnBrk="1" hangingPunct="1"/>
            <a:r>
              <a:rPr lang="en-US" dirty="0"/>
              <a:t>Typically there will be a power plane, ground plane, top layer, and bottom layer.</a:t>
            </a:r>
          </a:p>
          <a:p>
            <a:pPr eaLnBrk="1" hangingPunct="1"/>
            <a:r>
              <a:rPr lang="en-US" dirty="0"/>
              <a:t>Sometimes signal layers are added as needed.</a:t>
            </a:r>
          </a:p>
          <a:p>
            <a:pPr eaLnBrk="1" hangingPunct="1"/>
            <a:r>
              <a:rPr lang="en-US" dirty="0"/>
              <a:t>Sometimes RF planes made of more expensive materials are added.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010" y="705485"/>
            <a:ext cx="8229600" cy="1143000"/>
          </a:xfrm>
        </p:spPr>
        <p:txBody>
          <a:bodyPr>
            <a:no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Physical Design Issues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Component Size</a:t>
            </a:r>
          </a:p>
          <a:p>
            <a:pPr eaLnBrk="1" hangingPunct="1"/>
            <a:r>
              <a:rPr lang="en-US" sz="4000" dirty="0"/>
              <a:t>Heat Dissipation</a:t>
            </a:r>
          </a:p>
          <a:p>
            <a:pPr eaLnBrk="1" hangingPunct="1"/>
            <a:r>
              <a:rPr lang="en-US" sz="4000" dirty="0"/>
              <a:t>Input and Output</a:t>
            </a:r>
          </a:p>
          <a:p>
            <a:pPr eaLnBrk="1" hangingPunct="1"/>
            <a:r>
              <a:rPr lang="en-US" sz="4000" dirty="0"/>
              <a:t>Mounting Points</a:t>
            </a:r>
          </a:p>
          <a:p>
            <a:pPr eaLnBrk="1" hangingPunct="1"/>
            <a:endParaRPr lang="en-US" sz="4000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0070C0"/>
                </a:solidFill>
              </a:rPr>
              <a:t>Component Size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en-US" dirty="0"/>
              <a:t>Make sure components will actually fit.</a:t>
            </a:r>
          </a:p>
          <a:p>
            <a:pPr eaLnBrk="1" hangingPunct="1"/>
            <a:r>
              <a:rPr lang="en-US" dirty="0"/>
              <a:t>This especially applies for circuits that require high component densities.</a:t>
            </a:r>
          </a:p>
          <a:p>
            <a:pPr eaLnBrk="1" hangingPunct="1"/>
            <a:r>
              <a:rPr lang="en-US" dirty="0"/>
              <a:t>Some components come in multiple sizes. SMT vs Through Hole</a:t>
            </a:r>
          </a:p>
          <a:p>
            <a:pPr eaLnBrk="1" hangingPunct="1"/>
            <a:r>
              <a:rPr lang="en-US" dirty="0"/>
              <a:t>Sometimes you can get tall and narrow caps or short and wide capacitors.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generated with very high confidence">
            <a:extLst>
              <a:ext uri="{FF2B5EF4-FFF2-40B4-BE49-F238E27FC236}">
                <a16:creationId xmlns:a16="http://schemas.microsoft.com/office/drawing/2014/main" id="{9E4ACF5D-85BC-4F80-9EF0-04DE6CA4D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r="18304" b="1"/>
          <a:stretch/>
        </p:blipFill>
        <p:spPr>
          <a:xfrm>
            <a:off x="6172199" y="1904283"/>
            <a:ext cx="2387091" cy="2743918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/>
              <a:t>Heat Dissipation-Heat Sinks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539115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en-US" sz="2600" dirty="0"/>
              <a:t>Heat sink dissipates heat off the component</a:t>
            </a:r>
          </a:p>
          <a:p>
            <a:pPr eaLnBrk="1" hangingPunct="1"/>
            <a:r>
              <a:rPr lang="en-US" sz="2600" dirty="0"/>
              <a:t>Does not remove heat, just moves it</a:t>
            </a:r>
          </a:p>
          <a:p>
            <a:pPr eaLnBrk="1" hangingPunct="1"/>
            <a:r>
              <a:rPr lang="en-US" sz="2600" dirty="0"/>
              <a:t>Some components get hot, requiring heat sink</a:t>
            </a:r>
          </a:p>
          <a:p>
            <a:pPr eaLnBrk="1" hangingPunct="1"/>
            <a:r>
              <a:rPr lang="en-US" sz="2600" dirty="0"/>
              <a:t>Data sheets specify the size of the heat sink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sz="2600" dirty="0"/>
              <a:t>A short circuit may result when two devices share the same heat sink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Overview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6858000" cy="5467350"/>
          </a:xfrm>
        </p:spPr>
        <p:txBody>
          <a:bodyPr>
            <a:noAutofit/>
          </a:bodyPr>
          <a:lstStyle/>
          <a:p>
            <a:r>
              <a:rPr lang="en-US" sz="2600" dirty="0"/>
              <a:t>Introduction – Why PCB?</a:t>
            </a:r>
          </a:p>
          <a:p>
            <a:r>
              <a:rPr lang="en-US" sz="2600" dirty="0"/>
              <a:t>Materials of PCB</a:t>
            </a:r>
          </a:p>
          <a:p>
            <a:r>
              <a:rPr lang="en-US" sz="2600" dirty="0"/>
              <a:t>Parts of PCB</a:t>
            </a:r>
          </a:p>
          <a:p>
            <a:pPr lvl="1"/>
            <a:r>
              <a:rPr lang="en-US" sz="2200" dirty="0"/>
              <a:t>Jumpers</a:t>
            </a:r>
          </a:p>
          <a:p>
            <a:pPr lvl="1"/>
            <a:r>
              <a:rPr lang="en-US" sz="2200" dirty="0"/>
              <a:t>Solder Mask</a:t>
            </a:r>
          </a:p>
          <a:p>
            <a:pPr lvl="1"/>
            <a:r>
              <a:rPr lang="en-US" sz="2200" dirty="0"/>
              <a:t>Silkscreen</a:t>
            </a:r>
          </a:p>
          <a:p>
            <a:r>
              <a:rPr lang="en-US" sz="2600" dirty="0"/>
              <a:t>Multilayer PCB</a:t>
            </a:r>
          </a:p>
          <a:p>
            <a:r>
              <a:rPr lang="en-US" sz="2600" dirty="0"/>
              <a:t>Physical Design Issues</a:t>
            </a:r>
          </a:p>
          <a:p>
            <a:r>
              <a:rPr lang="en-US" sz="2600" dirty="0"/>
              <a:t>Design Software</a:t>
            </a:r>
          </a:p>
          <a:p>
            <a:r>
              <a:rPr lang="en-US" sz="2600" dirty="0"/>
              <a:t>Material Required to Design PCB</a:t>
            </a:r>
          </a:p>
          <a:p>
            <a:r>
              <a:rPr lang="en-US" sz="2600" dirty="0"/>
              <a:t>Manual PCB Design</a:t>
            </a:r>
          </a:p>
          <a:p>
            <a:r>
              <a:rPr lang="en-US" sz="2600" dirty="0"/>
              <a:t>PCB Manufacturing Companies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Mounting Points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en-US" dirty="0"/>
              <a:t>PCB needs to be mechanically secured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/>
              <a:t> To chassis-consist of metal frame on which the circuit boards and other electronic components are mounted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/>
              <a:t> To another PCB/socket on PCB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dirty="0"/>
              <a:t> To attachments to a heatsink</a:t>
            </a:r>
          </a:p>
          <a:p>
            <a:pPr lvl="1"/>
            <a:endParaRPr lang="en-US" sz="3200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rgbClr val="0070C0"/>
                </a:solidFill>
              </a:rPr>
              <a:t>Parasitics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z="4400" b="1" dirty="0"/>
              <a:t>High frequency circuits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Series Inductance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Shunt Capacitance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Inductive Coupling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Capacitive Coupling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Series Inductance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Not an issue for low frequency circuits(&lt;10 </a:t>
            </a:r>
            <a:r>
              <a:rPr lang="en-US" dirty="0" err="1"/>
              <a:t>Mhz</a:t>
            </a:r>
            <a:r>
              <a:rPr lang="en-US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Inductance of a trace may be significant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Power connections - add shunt capacitor to counter the series inductance of a long trace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Capacitor has a low AC impedance 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A 100nF capacitor is often used along with a larger capacitor. 100 </a:t>
            </a:r>
            <a:r>
              <a:rPr lang="en-US" dirty="0" err="1"/>
              <a:t>nF</a:t>
            </a:r>
            <a:r>
              <a:rPr lang="en-US" dirty="0"/>
              <a:t> ceramics have very low impedance at higher frequencies.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Series Inductance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D91F7-1D09-4018-A714-AFCA2000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99" y="1600200"/>
            <a:ext cx="5501402" cy="43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7100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0070C0"/>
                </a:solidFill>
              </a:rPr>
              <a:t>Shunt Capacitance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en-US" sz="3600"/>
              <a:t>Result of wide wires over a ground plane.</a:t>
            </a:r>
          </a:p>
          <a:p>
            <a:pPr eaLnBrk="1" hangingPunct="1"/>
            <a:r>
              <a:rPr lang="en-US" sz="3600"/>
              <a:t>Limits speed of circuits, including digital circuits</a:t>
            </a:r>
          </a:p>
          <a:p>
            <a:pPr eaLnBrk="1" hangingPunct="1"/>
            <a:r>
              <a:rPr lang="en-US" sz="3600"/>
              <a:t>Insignificant for low performance circuits</a:t>
            </a:r>
          </a:p>
          <a:p>
            <a:pPr eaLnBrk="1" hangingPunct="1"/>
            <a:r>
              <a:rPr lang="en-US" sz="3600"/>
              <a:t>Capacitor from voltage to ground will minimize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0070C0"/>
                </a:solidFill>
              </a:rPr>
              <a:t>Shunt Capacitance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83880-3093-4ADB-97E9-F8397CAA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295400"/>
            <a:ext cx="6515100" cy="240982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225E12-5F9A-4FAA-B92D-7767AEA74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27530"/>
              </p:ext>
            </p:extLst>
          </p:nvPr>
        </p:nvGraphicFramePr>
        <p:xfrm>
          <a:off x="457200" y="3741841"/>
          <a:ext cx="8229600" cy="23071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4245874677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val="3753744110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3473385441"/>
                    </a:ext>
                  </a:extLst>
                </a:gridCol>
              </a:tblGrid>
              <a:tr h="5345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300" b="1" dirty="0">
                          <a:effectLst/>
                        </a:rPr>
                      </a:b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Capacitance</a:t>
                      </a:r>
                    </a:p>
                  </a:txBody>
                  <a:tcPr marL="70338" marR="70338" marT="70338" marB="70338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>
                          <a:effectLst/>
                        </a:rPr>
                        <a:t>Reference [1]</a:t>
                      </a:r>
                      <a:endParaRPr lang="en-US" sz="1700" b="1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70338" marR="70338" marT="70338" marB="7033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</a:rPr>
                        <a:t>EMS</a:t>
                      </a:r>
                      <a:endParaRPr lang="en-US" sz="1700" b="1" dirty="0">
                        <a:latin typeface="Arial Black" panose="020B0A04020102020204" pitchFamily="34" charset="0"/>
                      </a:endParaRP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1650353591"/>
                  </a:ext>
                </a:extLst>
              </a:tr>
              <a:tr h="647114">
                <a:tc>
                  <a:txBody>
                    <a:bodyPr/>
                    <a:lstStyle/>
                    <a:p>
                      <a:pPr fontAlgn="t"/>
                      <a:r>
                        <a:rPr lang="en-US" sz="1700" dirty="0">
                          <a:effectLst/>
                        </a:rPr>
                        <a:t>Between the left trace and the ground plane</a:t>
                      </a:r>
                      <a:endParaRPr lang="en-US" sz="17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-4.3047 pF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-4.3563 pF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extLst>
                  <a:ext uri="{0D108BD9-81ED-4DB2-BD59-A6C34878D82A}">
                    <a16:rowId xmlns:a16="http://schemas.microsoft.com/office/drawing/2014/main" val="2426192258"/>
                  </a:ext>
                </a:extLst>
              </a:tr>
              <a:tr h="647114">
                <a:tc>
                  <a:txBody>
                    <a:bodyPr/>
                    <a:lstStyle/>
                    <a:p>
                      <a:pPr fontAlgn="t"/>
                      <a:r>
                        <a:rPr lang="en-US" sz="1700" dirty="0">
                          <a:effectLst/>
                        </a:rPr>
                        <a:t>Between the right trace and the ground plane</a:t>
                      </a:r>
                      <a:endParaRPr lang="en-US" sz="17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-4.3046 pF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-4.3552 pF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extLst>
                  <a:ext uri="{0D108BD9-81ED-4DB2-BD59-A6C34878D82A}">
                    <a16:rowId xmlns:a16="http://schemas.microsoft.com/office/drawing/2014/main" val="3816346367"/>
                  </a:ext>
                </a:extLst>
              </a:tr>
              <a:tr h="393895">
                <a:tc>
                  <a:txBody>
                    <a:bodyPr/>
                    <a:lstStyle/>
                    <a:p>
                      <a:pPr fontAlgn="t"/>
                      <a:r>
                        <a:rPr lang="en-US" sz="1700" dirty="0">
                          <a:effectLst/>
                        </a:rPr>
                        <a:t>Between the two copper traces</a:t>
                      </a:r>
                      <a:endParaRPr lang="en-US" sz="17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-0.1673 pF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-0.1825 pF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338" marR="70338" marT="70338" marB="70338"/>
                </a:tc>
                <a:extLst>
                  <a:ext uri="{0D108BD9-81ED-4DB2-BD59-A6C34878D82A}">
                    <a16:rowId xmlns:a16="http://schemas.microsoft.com/office/drawing/2014/main" val="77180498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BD3E919-1ED8-4834-83D0-572141B368A7}"/>
              </a:ext>
            </a:extLst>
          </p:cNvPr>
          <p:cNvSpPr/>
          <p:nvPr/>
        </p:nvSpPr>
        <p:spPr>
          <a:xfrm>
            <a:off x="457200" y="6048941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https://www.emworks.com/application/inductance-capacitance-and-resistance-of-a-pcb-structure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7284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Power Planes</a:t>
            </a:r>
          </a:p>
        </p:txBody>
      </p:sp>
      <p:pic>
        <p:nvPicPr>
          <p:cNvPr id="2050" name="Picture 2" descr="https://i.stack.imgur.com/vRMud.png">
            <a:extLst>
              <a:ext uri="{FF2B5EF4-FFF2-40B4-BE49-F238E27FC236}">
                <a16:creationId xmlns:a16="http://schemas.microsoft.com/office/drawing/2014/main" id="{240FAF60-75B3-4A5C-A674-82EDEF76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467600" cy="385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8763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0070C0"/>
                </a:solidFill>
              </a:rPr>
              <a:t>Inductive Coupling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Transfer of energy from one circuit component to another through shared magnetic field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Change in current flow through one device induces current flow in other device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Current flow in one trace induces current in another trace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Minimize the long parallel runs of traces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Run traces perpendicular to each other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229600" cy="1143000"/>
          </a:xfrm>
        </p:spPr>
        <p:txBody>
          <a:bodyPr>
            <a:no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Capacitive Coupling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91490" y="1524000"/>
            <a:ext cx="8229600" cy="4572000"/>
          </a:xfrm>
        </p:spPr>
        <p:txBody>
          <a:bodyPr/>
          <a:lstStyle/>
          <a:p>
            <a:pPr eaLnBrk="1" hangingPunct="1"/>
            <a:r>
              <a:rPr lang="en-US" sz="3600" dirty="0"/>
              <a:t>Transfer of energy in electrical network due to capacitance between circuit nodes</a:t>
            </a:r>
          </a:p>
          <a:p>
            <a:pPr eaLnBrk="1" hangingPunct="1"/>
            <a:r>
              <a:rPr lang="en-US" sz="3600" dirty="0"/>
              <a:t>Minimizing long traces on adjacent layers will reduce capacitive coupling</a:t>
            </a:r>
          </a:p>
          <a:p>
            <a:pPr eaLnBrk="1" hangingPunct="1"/>
            <a:r>
              <a:rPr lang="en-US" sz="3600" dirty="0"/>
              <a:t>Ground planes are run between the signals that might affect each other.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229600" cy="1143000"/>
          </a:xfrm>
        </p:spPr>
        <p:txBody>
          <a:bodyPr>
            <a:no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Capacitive/Inductive </a:t>
            </a:r>
            <a:r>
              <a:rPr lang="en-US" dirty="0" err="1">
                <a:solidFill>
                  <a:srgbClr val="0070C0"/>
                </a:solidFill>
              </a:rPr>
              <a:t>Reactances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098" name="Picture 2" descr="http://hyperphysics.phy-astr.gsu.edu/hbase/electric/imgele/acap6.png">
            <a:extLst>
              <a:ext uri="{FF2B5EF4-FFF2-40B4-BE49-F238E27FC236}">
                <a16:creationId xmlns:a16="http://schemas.microsoft.com/office/drawing/2014/main" id="{F84D42D4-BD2F-4AC5-A4A9-940C93BF4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52101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hyperphysics.phy-astr.gsu.edu/hbase/electric/imgele/aind6.png">
            <a:extLst>
              <a:ext uri="{FF2B5EF4-FFF2-40B4-BE49-F238E27FC236}">
                <a16:creationId xmlns:a16="http://schemas.microsoft.com/office/drawing/2014/main" id="{C77BCE74-1E37-4563-B989-0D87E4DFD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143975"/>
            <a:ext cx="3913759" cy="218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raphXL.gif Inductive Reactance">
            <a:extLst>
              <a:ext uri="{FF2B5EF4-FFF2-40B4-BE49-F238E27FC236}">
                <a16:creationId xmlns:a16="http://schemas.microsoft.com/office/drawing/2014/main" id="{2993655C-18D8-4126-8C2E-44F88B40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4397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 graphXc.gif Capacitive Reactance">
            <a:extLst>
              <a:ext uri="{FF2B5EF4-FFF2-40B4-BE49-F238E27FC236}">
                <a16:creationId xmlns:a16="http://schemas.microsoft.com/office/drawing/2014/main" id="{9E9E9F81-F7B1-462D-BAD9-DE9CAE358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9065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44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Introduction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Printed Circuit Board</a:t>
            </a:r>
          </a:p>
          <a:p>
            <a:r>
              <a:rPr lang="en-US" dirty="0"/>
              <a:t>Mechanical support</a:t>
            </a:r>
          </a:p>
          <a:p>
            <a:r>
              <a:rPr lang="en-US" dirty="0"/>
              <a:t>Electrically connect electronic components using conductive pathways, or traces</a:t>
            </a:r>
          </a:p>
          <a:p>
            <a:r>
              <a:rPr lang="en-US" dirty="0"/>
              <a:t>PCB populated with electronic components is a printed circuit assembly (PCA)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30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Routing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rout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1752600"/>
            <a:ext cx="8229601" cy="36576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Routing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3CE0017B-F903-4D10-BA49-E71D006AD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568" y="3044630"/>
            <a:ext cx="5643597" cy="1975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18D97-52D8-4984-9449-848DBD1B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42" y="4820223"/>
            <a:ext cx="4726858" cy="1831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5CFE4-B20C-4918-9F14-4CC5FF815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51" y="1222834"/>
            <a:ext cx="4546749" cy="18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31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Trace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connection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with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Pads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891AF-4A2B-451B-9821-138E89F6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14800"/>
            <a:ext cx="5686425" cy="1971675"/>
          </a:xfrm>
          <a:prstGeom prst="rect">
            <a:avLst/>
          </a:prstGeom>
        </p:spPr>
      </p:pic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D3D1EFE-7F40-4FEC-A5D7-8B43571EA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79" y="1423021"/>
            <a:ext cx="3817163" cy="2305050"/>
          </a:xfrm>
          <a:prstGeom prst="rect">
            <a:avLst/>
          </a:prstGeom>
        </p:spPr>
      </p:pic>
      <p:pic>
        <p:nvPicPr>
          <p:cNvPr id="11" name="Content Placeholder 10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C1256A91-AA77-4623-913A-89815D1D9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3" y="1407698"/>
            <a:ext cx="4191000" cy="2305049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Pre-work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/>
              <a:t>Thoroughly simulate your circuit-make sure the circuit worked in simulations</a:t>
            </a:r>
          </a:p>
          <a:p>
            <a:pPr eaLnBrk="1" hangingPunct="1"/>
            <a:r>
              <a:rPr lang="en-US" sz="3600" dirty="0"/>
              <a:t>Thoroughly test the prototype-make sure the circuit worked on the bread board</a:t>
            </a:r>
          </a:p>
          <a:p>
            <a:pPr eaLnBrk="1" hangingPunct="1"/>
            <a:r>
              <a:rPr lang="en-US" sz="3600" dirty="0"/>
              <a:t>Have all the data sheets handy for all components</a:t>
            </a:r>
          </a:p>
          <a:p>
            <a:pPr eaLnBrk="1" hangingPunct="1"/>
            <a:r>
              <a:rPr lang="en-US" sz="3600" dirty="0"/>
              <a:t>Try various component configurations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Simulations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Important to simulate the circuits before building them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Allow margin for component tolerances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Avoid using precise components. </a:t>
            </a:r>
            <a:r>
              <a:rPr lang="en-US" dirty="0" err="1"/>
              <a:t>e.g</a:t>
            </a:r>
            <a:r>
              <a:rPr lang="en-US" dirty="0"/>
              <a:t> a PWM controller that requires exact 10 V DC to work and will fail if there is 10.01V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High performance circuits or SMT devices require PCBs and should be simulated extensively first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82575"/>
            <a:ext cx="8229600" cy="1143000"/>
          </a:xfrm>
        </p:spPr>
        <p:txBody>
          <a:bodyPr>
            <a:normAutofit fontScale="90000"/>
          </a:bodyPr>
          <a:lstStyle/>
          <a:p>
            <a:pPr marL="484632">
              <a:defRPr/>
            </a:pPr>
            <a:r>
              <a:rPr lang="en-US" b="1" dirty="0">
                <a:solidFill>
                  <a:srgbClr val="0070C0"/>
                </a:solidFill>
              </a:rPr>
              <a:t>Transferring your design to a board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899025"/>
          </a:xfrm>
        </p:spPr>
        <p:txBody>
          <a:bodyPr>
            <a:normAutofit/>
          </a:bodyPr>
          <a:lstStyle/>
          <a:p>
            <a:r>
              <a:rPr lang="en-US" sz="3600" dirty="0"/>
              <a:t>Direct Transfer using marker</a:t>
            </a:r>
            <a:endParaRPr lang="en-US" sz="1800" dirty="0"/>
          </a:p>
          <a:p>
            <a:r>
              <a:rPr lang="en-US" sz="3600" dirty="0"/>
              <a:t>"Press-N-Peel" sheets and Variations use of heat</a:t>
            </a:r>
            <a:endParaRPr lang="en-US" sz="1800" dirty="0"/>
          </a:p>
          <a:p>
            <a:r>
              <a:rPr lang="en-US" sz="3600" dirty="0"/>
              <a:t>Blender pen</a:t>
            </a:r>
            <a:endParaRPr lang="en-US" sz="1800" dirty="0"/>
          </a:p>
          <a:p>
            <a:r>
              <a:rPr lang="en-US" sz="3600" dirty="0"/>
              <a:t>Photolithography use of UV light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891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Design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900" dirty="0"/>
              <a:t>Proteus </a:t>
            </a:r>
            <a:r>
              <a:rPr lang="en-US" sz="3900" dirty="0" err="1"/>
              <a:t>Profesional</a:t>
            </a:r>
            <a:endParaRPr lang="en-US" sz="39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900" dirty="0" err="1"/>
              <a:t>CADSoft</a:t>
            </a:r>
            <a:r>
              <a:rPr lang="en-US" sz="3900" dirty="0"/>
              <a:t> EAGLE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900" dirty="0" err="1"/>
              <a:t>PCBWizard</a:t>
            </a:r>
            <a:endParaRPr lang="en-US" sz="39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900" dirty="0"/>
              <a:t>OrCAD …</a:t>
            </a:r>
          </a:p>
          <a:p>
            <a:pPr algn="just">
              <a:buNone/>
            </a:pPr>
            <a:endParaRPr lang="en-US" dirty="0"/>
          </a:p>
          <a:p>
            <a:pPr algn="just">
              <a:buNone/>
            </a:pPr>
            <a:r>
              <a:rPr lang="en-US" dirty="0"/>
              <a:t>Gerber</a:t>
            </a:r>
            <a:r>
              <a:rPr lang="en-US" u="sng" dirty="0"/>
              <a:t> files</a:t>
            </a:r>
            <a:r>
              <a:rPr lang="en-US" dirty="0"/>
              <a:t>: </a:t>
            </a:r>
          </a:p>
          <a:p>
            <a:pPr algn="just">
              <a:buNone/>
            </a:pPr>
            <a:r>
              <a:rPr lang="en-US" dirty="0"/>
              <a:t>	Describe the images of a printed circuit board (copper layers, solder mask, legend, etc.) as well as the drilling and milling data, de facto standard used by industry to describe PCB images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51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PCB Design</a:t>
            </a:r>
          </a:p>
        </p:txBody>
      </p:sp>
      <p:pic>
        <p:nvPicPr>
          <p:cNvPr id="6" name="Picture 5">
            <a:hlinkClick r:id="rId2" action="ppaction://hlinkfile"/>
            <a:extLst>
              <a:ext uri="{FF2B5EF4-FFF2-40B4-BE49-F238E27FC236}">
                <a16:creationId xmlns:a16="http://schemas.microsoft.com/office/drawing/2014/main" id="{95B71F09-882C-4F4D-9B3E-3B7345460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11640" r="57502" b="28466"/>
          <a:stretch/>
        </p:blipFill>
        <p:spPr>
          <a:xfrm>
            <a:off x="457200" y="1313106"/>
            <a:ext cx="6237514" cy="4231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D3C97-8508-4AED-A866-B1E3AA996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0" y="1600200"/>
            <a:ext cx="3562350" cy="4848225"/>
          </a:xfrm>
          <a:prstGeom prst="rect">
            <a:avLst/>
          </a:prstGeom>
        </p:spPr>
      </p:pic>
      <p:pic>
        <p:nvPicPr>
          <p:cNvPr id="9" name="Picture 8">
            <a:hlinkClick r:id="rId5" action="ppaction://hlinkfile"/>
            <a:extLst>
              <a:ext uri="{FF2B5EF4-FFF2-40B4-BE49-F238E27FC236}">
                <a16:creationId xmlns:a16="http://schemas.microsoft.com/office/drawing/2014/main" id="{828FFF20-3819-49E1-BAC2-83CE6F72CF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94" r="2990" b="3316"/>
          <a:stretch/>
        </p:blipFill>
        <p:spPr>
          <a:xfrm>
            <a:off x="3886200" y="1457097"/>
            <a:ext cx="4648200" cy="4991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41F53-80B7-4828-8C03-E52BD5478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825" y="1142886"/>
            <a:ext cx="4191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20px-Gerber-layers-example2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93131" y="2445669"/>
            <a:ext cx="2681538" cy="586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28989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Example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0070C0"/>
                </a:solidFill>
              </a:rPr>
              <a:t>Gerber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0070C0"/>
                </a:solidFill>
              </a:rPr>
              <a:t>files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Content Placeholder 5" descr="220px-Gerber-layers-example1.pn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3157962" y="-426427"/>
            <a:ext cx="2675681" cy="5791200"/>
          </a:xfrm>
        </p:spPr>
      </p:pic>
    </p:spTree>
    <p:extLst>
      <p:ext uri="{BB962C8B-B14F-4D97-AF65-F5344CB8AC3E}">
        <p14:creationId xmlns:p14="http://schemas.microsoft.com/office/powerpoint/2010/main" val="3116096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Materials Required to make PCB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E6358D-701E-4AC7-8305-2EC3B98EFCA7}"/>
              </a:ext>
            </a:extLst>
          </p:cNvPr>
          <p:cNvSpPr/>
          <p:nvPr/>
        </p:nvSpPr>
        <p:spPr>
          <a:xfrm>
            <a:off x="762000" y="1782395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Drill machine.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Cloth Iron.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Laser Printer.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Photo paper / Glossy paper.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Gloves.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Ferric Chloride (Etching solution)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PCB board.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222"/>
                </a:solidFill>
              </a:rPr>
              <a:t>Black permanent Marker.</a:t>
            </a:r>
            <a:endParaRPr lang="en-US" sz="2600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759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Why PCB?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/>
              <a:t>Rugged, inexpensive, and can be highly reliable</a:t>
            </a:r>
          </a:p>
          <a:p>
            <a:r>
              <a:rPr lang="en-US"/>
              <a:t>Faster (due to automation) and consistent in high volume production</a:t>
            </a:r>
          </a:p>
          <a:p>
            <a:r>
              <a:rPr lang="en-US"/>
              <a:t>Professional(more neater look)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Manual PCB design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534400" cy="761999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/>
              <a:t>Step 1: Take printout of PCB layout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1"/>
            <a:ext cx="3581400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209800"/>
            <a:ext cx="4343400" cy="272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20486" y="2286000"/>
            <a:ext cx="4561114" cy="1524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Using laser printer &amp; glossy paper</a:t>
            </a:r>
          </a:p>
          <a:p>
            <a:r>
              <a:rPr lang="en-US" dirty="0"/>
              <a:t>Mirror image</a:t>
            </a:r>
          </a:p>
          <a:p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3400" y="3886200"/>
            <a:ext cx="8534400" cy="76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dirty="0"/>
              <a:t>Step 2: Cutting the copper plate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03227"/>
            <a:ext cx="3509963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97" y="4603227"/>
            <a:ext cx="3657600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534400" cy="761999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/>
              <a:t>Step 3: Make it smooth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209800"/>
            <a:ext cx="4343400" cy="272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3400" y="4267200"/>
            <a:ext cx="85344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Rub the copper side</a:t>
            </a:r>
          </a:p>
          <a:p>
            <a:r>
              <a:rPr lang="en-US" dirty="0"/>
              <a:t>Removes top oxide layer and photo resist layer</a:t>
            </a:r>
          </a:p>
          <a:p>
            <a:r>
              <a:rPr lang="en-US" dirty="0"/>
              <a:t>Sanded surface allow image to stick better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92668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3733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51355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534400" cy="761999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/>
              <a:t>Step 4: Printing Design layout to board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209800"/>
            <a:ext cx="4343400" cy="272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3400" y="4267200"/>
            <a:ext cx="85344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Method 1: Iron on glossy paper ( transfers the toner)</a:t>
            </a:r>
          </a:p>
          <a:p>
            <a:pPr algn="just"/>
            <a:r>
              <a:rPr lang="en-US" dirty="0"/>
              <a:t>Method 2: Circuit by hand (using marker)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66256"/>
            <a:ext cx="3657600" cy="19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66256"/>
            <a:ext cx="3733800" cy="19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6341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534400" cy="761999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/>
              <a:t>Step 5: Apply heat (Iron it !!)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209800"/>
            <a:ext cx="4343400" cy="272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81000" y="2133599"/>
            <a:ext cx="4648200" cy="32004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Iron it image down to copper side</a:t>
            </a:r>
          </a:p>
          <a:p>
            <a:r>
              <a:rPr lang="en-US" dirty="0"/>
              <a:t>Apply little pressure for 10-15 min</a:t>
            </a:r>
          </a:p>
          <a:p>
            <a:r>
              <a:rPr lang="en-US" dirty="0"/>
              <a:t>Iron heat transfer toner to cooper plate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 descr="http://cdn.instructables.com/FAB/QP84/GS4EIYSH/FABQP84GS4EIYSH.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24074"/>
            <a:ext cx="35814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57" y="5897563"/>
            <a:ext cx="9144000" cy="685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CAUTION: Do not directly touch copper plate because it is very hot due to ironing.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9226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534400" cy="761999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/>
              <a:t>Step 6: Peeling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209800"/>
            <a:ext cx="4343400" cy="272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83475" y="4622007"/>
            <a:ext cx="7950925" cy="1728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Place printed plate in Luke warm water (10 min)</a:t>
            </a:r>
          </a:p>
          <a:p>
            <a:r>
              <a:rPr lang="en-US" sz="2800" dirty="0"/>
              <a:t>Remove the paper</a:t>
            </a:r>
          </a:p>
          <a:p>
            <a:r>
              <a:rPr lang="en-US" sz="2800" dirty="0"/>
              <a:t>Use black marker to dark lighted track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51535"/>
            <a:ext cx="3636168" cy="246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978819"/>
            <a:ext cx="3886200" cy="24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73614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534400" cy="761999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/>
              <a:t>Step 7: Etching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209800"/>
            <a:ext cx="4343400" cy="272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83475" y="2209800"/>
            <a:ext cx="5969725" cy="4140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Dissolve 2-3 tea spoon ferric chloride in water</a:t>
            </a:r>
          </a:p>
          <a:p>
            <a:r>
              <a:rPr lang="en-US" dirty="0"/>
              <a:t>Dip PCB in etching solution for 30 min</a:t>
            </a:r>
          </a:p>
          <a:p>
            <a:r>
              <a:rPr lang="en-US" dirty="0"/>
              <a:t>FeCl</a:t>
            </a:r>
            <a:r>
              <a:rPr lang="en-US" baseline="-25000" dirty="0"/>
              <a:t>3</a:t>
            </a:r>
            <a:r>
              <a:rPr lang="en-US" dirty="0"/>
              <a:t> reacts with unmasked Cu and removes unwanted Cu</a:t>
            </a:r>
          </a:p>
          <a:p>
            <a:r>
              <a:rPr lang="en-US" b="1" dirty="0"/>
              <a:t>Cu + FeCl</a:t>
            </a:r>
            <a:r>
              <a:rPr lang="en-US" b="1" baseline="-25000" dirty="0"/>
              <a:t>3</a:t>
            </a:r>
            <a:r>
              <a:rPr lang="en-US" b="1" dirty="0"/>
              <a:t> = CuCl</a:t>
            </a:r>
            <a:r>
              <a:rPr lang="en-US" b="1" baseline="-25000" dirty="0"/>
              <a:t>3</a:t>
            </a:r>
            <a:r>
              <a:rPr lang="en-US" b="1" dirty="0"/>
              <a:t> + Fe</a:t>
            </a:r>
            <a:endParaRPr lang="en-US" baseline="-25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2057400" cy="199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29" y="4343400"/>
            <a:ext cx="1981200" cy="198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30704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534400" cy="761999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/>
              <a:t>Step 8: Apply thinner ( Final touch)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33400" y="2209800"/>
            <a:ext cx="4343400" cy="272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endParaRPr 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83475" y="4622007"/>
            <a:ext cx="7950925" cy="1728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Few drops of thinner (acetone or nail polish) on pinch of cotton will remove the remaining toner </a:t>
            </a:r>
          </a:p>
          <a:p>
            <a:r>
              <a:rPr lang="en-US" dirty="0"/>
              <a:t>Rinse carefully and dry with a clean cloth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810375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88424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3188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pic>
        <p:nvPicPr>
          <p:cNvPr id="35846" name="Picture 8" descr="step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286000"/>
            <a:ext cx="533400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762000" y="1447800"/>
            <a:ext cx="7005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/>
              <a:t>Step 9:  Drill holes and apply Solder Mask</a:t>
            </a:r>
          </a:p>
        </p:txBody>
      </p:sp>
      <p:sp>
        <p:nvSpPr>
          <p:cNvPr id="35848" name="Text Box 10"/>
          <p:cNvSpPr txBox="1">
            <a:spLocks noChangeArrowheads="1"/>
          </p:cNvSpPr>
          <p:nvPr/>
        </p:nvSpPr>
        <p:spPr bwMode="auto">
          <a:xfrm>
            <a:off x="762000" y="5029200"/>
            <a:ext cx="7924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Apply solder mask area to entire board with the exception of solder pads 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41400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Steps in PCB Design</a:t>
            </a:r>
          </a:p>
        </p:txBody>
      </p:sp>
      <p:pic>
        <p:nvPicPr>
          <p:cNvPr id="36867" name="Picture 4" descr="step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981200"/>
            <a:ext cx="23764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step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057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1143000" y="144780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Step 10. Solder Coat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4800600" y="1424557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Step 11: Silkscreen</a:t>
            </a:r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5029200" y="4495800"/>
            <a:ext cx="3124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Apply white letter marking using screen printing process 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1219200" y="45720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Apply solder to pads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5390322"/>
            <a:ext cx="82296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hlinkClick r:id="rId5"/>
              </a:rPr>
              <a:t>http://www.youtube.com/watch?v=Q6WJqjVleG0&amp;feature=related</a:t>
            </a:r>
            <a:endParaRPr lang="en-US" dirty="0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1" descr="Cert Centre">
            <a:hlinkClick r:id="rId3" action="ppaction://hlinkfile"/>
            <a:extLst>
              <a:ext uri="{FF2B5EF4-FFF2-40B4-BE49-F238E27FC236}">
                <a16:creationId xmlns:a16="http://schemas.microsoft.com/office/drawing/2014/main" id="{8F8FB1F8-5235-4914-9437-4016E868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1039812"/>
            <a:ext cx="2020888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077200" cy="1041400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PCB Design/Assembly Standards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90F61F-8EF4-41B2-94A8-6DAE7985FC58}"/>
              </a:ext>
            </a:extLst>
          </p:cNvPr>
          <p:cNvSpPr/>
          <p:nvPr/>
        </p:nvSpPr>
        <p:spPr>
          <a:xfrm>
            <a:off x="228600" y="1981200"/>
            <a:ext cx="8512629" cy="2332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IPC-2221 (Generic Standard on Printed Board Design)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J‐STD‐001 (Requirements for Soldered Electrical and Electronic Assemblies)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IPC‐A‐630 (Standard for Manufacture, Inspection and Testing)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IPC-A-610 (Acceptability/Inspection)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IPC-J-STD-001 (How to build PCB/Meet 610)</a:t>
            </a:r>
          </a:p>
        </p:txBody>
      </p:sp>
    </p:spTree>
    <p:extLst>
      <p:ext uri="{BB962C8B-B14F-4D97-AF65-F5344CB8AC3E}">
        <p14:creationId xmlns:p14="http://schemas.microsoft.com/office/powerpoint/2010/main" val="27828932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Wire wrapping circuit board</a:t>
            </a:r>
          </a:p>
        </p:txBody>
      </p:sp>
      <p:pic>
        <p:nvPicPr>
          <p:cNvPr id="7" name="Content Placeholder 6" descr="A circuit board&#10;&#10;Description generated with very high confidence">
            <a:extLst>
              <a:ext uri="{FF2B5EF4-FFF2-40B4-BE49-F238E27FC236}">
                <a16:creationId xmlns:a16="http://schemas.microsoft.com/office/drawing/2014/main" id="{B139A7BF-59D2-4C38-9BDC-6F74C4E81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10102" r="15250" b="10768"/>
          <a:stretch/>
        </p:blipFill>
        <p:spPr>
          <a:xfrm>
            <a:off x="990600" y="1752600"/>
            <a:ext cx="7010400" cy="390110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1F5A8-548E-44A1-9A24-D76229526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244" y="1417638"/>
            <a:ext cx="5955511" cy="495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E21D4-DEA7-4A50-A2E2-653C83314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16" y="1370919"/>
            <a:ext cx="7528484" cy="504643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44A6E96-3947-475E-B215-4455E97FB6EC}"/>
              </a:ext>
            </a:extLst>
          </p:cNvPr>
          <p:cNvSpPr txBox="1">
            <a:spLocks/>
          </p:cNvSpPr>
          <p:nvPr/>
        </p:nvSpPr>
        <p:spPr>
          <a:xfrm>
            <a:off x="489155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BreadBoard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4CFE4B-08A6-4AF7-84EA-BD23AF55790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PCB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077200" cy="1041400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PCB Manufacturing Companies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90F61F-8EF4-41B2-94A8-6DAE7985FC58}"/>
              </a:ext>
            </a:extLst>
          </p:cNvPr>
          <p:cNvSpPr/>
          <p:nvPr/>
        </p:nvSpPr>
        <p:spPr>
          <a:xfrm>
            <a:off x="228600" y="1752600"/>
            <a:ext cx="8512629" cy="2332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OSHPARK - </a:t>
            </a:r>
            <a:r>
              <a:rPr lang="en-US" sz="2400" dirty="0">
                <a:hlinkClick r:id="rId3"/>
              </a:rPr>
              <a:t>https://oshpark.com/</a:t>
            </a:r>
            <a:r>
              <a:rPr lang="en-US" sz="2400" dirty="0"/>
              <a:t> (2 layer - $5/in^2)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Advance Circuits 4PCB - </a:t>
            </a:r>
            <a:r>
              <a:rPr lang="en-US" sz="2400" dirty="0">
                <a:hlinkClick r:id="rId4"/>
              </a:rPr>
              <a:t>https://www.4pcb.com/</a:t>
            </a:r>
            <a:r>
              <a:rPr lang="en-US" sz="2400" dirty="0"/>
              <a:t> 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PCB Express - </a:t>
            </a:r>
            <a:r>
              <a:rPr lang="en-US" sz="2400" dirty="0">
                <a:hlinkClick r:id="rId5"/>
              </a:rPr>
              <a:t>https://www.expresspcb.com/</a:t>
            </a:r>
            <a:r>
              <a:rPr lang="en-US" sz="2400" dirty="0"/>
              <a:t> (2 layer 2B- $9.85)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Sunstone Circuits - </a:t>
            </a:r>
            <a:r>
              <a:rPr lang="en-US" sz="2400" dirty="0">
                <a:hlinkClick r:id="rId6"/>
              </a:rPr>
              <a:t>https://www.sunstone.com/</a:t>
            </a:r>
            <a:r>
              <a:rPr lang="en-US" sz="2400" dirty="0"/>
              <a:t> 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PCBCart</a:t>
            </a:r>
            <a:r>
              <a:rPr lang="en-US" sz="2400" dirty="0"/>
              <a:t> - </a:t>
            </a:r>
            <a:r>
              <a:rPr lang="en-US" sz="2400" dirty="0">
                <a:hlinkClick r:id="rId7"/>
              </a:rPr>
              <a:t>https://www.pcbcart.com/</a:t>
            </a:r>
            <a:r>
              <a:rPr lang="en-US" sz="2400" dirty="0"/>
              <a:t> </a:t>
            </a:r>
          </a:p>
          <a:p>
            <a:pPr marL="449263" lvl="1" indent="-376238">
              <a:lnSpc>
                <a:spcPct val="17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epec</a:t>
            </a:r>
            <a:r>
              <a:rPr lang="en-US" sz="2400" dirty="0"/>
              <a:t> Engineered Technologies - </a:t>
            </a:r>
            <a:r>
              <a:rPr lang="en-US" sz="2400" dirty="0">
                <a:hlinkClick r:id="rId8"/>
              </a:rPr>
              <a:t>https://www.epectec.com/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454093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WEBSITES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marL="609600" indent="-609600" eaLnBrk="1" hangingPunct="1"/>
            <a:r>
              <a:rPr lang="en-US" sz="2400" dirty="0">
                <a:hlinkClick r:id="rId3"/>
              </a:rPr>
              <a:t>http://www.advancedcircuits.com</a:t>
            </a:r>
            <a:endParaRPr lang="en-US" sz="2400" dirty="0"/>
          </a:p>
          <a:p>
            <a:pPr marL="609600" indent="-609600"/>
            <a:r>
              <a:rPr lang="en-US" sz="2400" dirty="0">
                <a:hlinkClick r:id="rId4"/>
              </a:rPr>
              <a:t>https://www.orcad.com/</a:t>
            </a:r>
            <a:r>
              <a:rPr lang="en-US" sz="2400" dirty="0"/>
              <a:t> </a:t>
            </a:r>
          </a:p>
          <a:p>
            <a:pPr marL="609600" indent="-609600"/>
            <a:r>
              <a:rPr lang="en-US" sz="2400" dirty="0">
                <a:hlinkClick r:id="rId5"/>
              </a:rPr>
              <a:t>https://www.altium.com/</a:t>
            </a:r>
            <a:endParaRPr lang="en-US" sz="2400" dirty="0"/>
          </a:p>
          <a:p>
            <a:pPr marL="609600" indent="-609600"/>
            <a:r>
              <a:rPr lang="en-US" sz="2400" dirty="0">
                <a:hlinkClick r:id="rId6"/>
              </a:rPr>
              <a:t>https://www.labcenter.com/</a:t>
            </a:r>
            <a:r>
              <a:rPr lang="en-US" sz="2400" dirty="0"/>
              <a:t> </a:t>
            </a:r>
          </a:p>
          <a:p>
            <a:pPr marL="609600" indent="-609600"/>
            <a:r>
              <a:rPr lang="en-US" sz="2400" dirty="0">
                <a:hlinkClick r:id="rId7"/>
              </a:rPr>
              <a:t>http://www.ipc.org/</a:t>
            </a:r>
            <a:r>
              <a:rPr lang="en-US" sz="2400" dirty="0"/>
              <a:t> </a:t>
            </a:r>
          </a:p>
          <a:p>
            <a:pPr marL="609600" indent="-609600"/>
            <a:r>
              <a:rPr lang="en-US" sz="2400" dirty="0">
                <a:hlinkClick r:id="rId8"/>
              </a:rPr>
              <a:t>https://www.flexiblecircuit.com/products/multi-layer-flex/</a:t>
            </a:r>
            <a:r>
              <a:rPr lang="en-US" sz="2400" dirty="0"/>
              <a:t> </a:t>
            </a:r>
          </a:p>
          <a:p>
            <a:pPr marL="609600" indent="-609600"/>
            <a:r>
              <a:rPr lang="en-US" sz="2400" dirty="0">
                <a:hlinkClick r:id="rId9"/>
              </a:rPr>
              <a:t>https://www.amitroncorp.com/?page_id=49</a:t>
            </a:r>
            <a:r>
              <a:rPr lang="en-US" sz="2400" dirty="0"/>
              <a:t> 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484632">
              <a:defRPr/>
            </a:pPr>
            <a:r>
              <a:rPr lang="en-US" dirty="0">
                <a:solidFill>
                  <a:srgbClr val="0070C0"/>
                </a:solidFill>
              </a:rPr>
              <a:t>EAGLE Layout editor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/>
              <a:t>How to download the software (EAGLE Layout editor)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dirty="0"/>
              <a:t>Go to http://</a:t>
            </a:r>
            <a:r>
              <a:rPr lang="en-US" sz="2400" dirty="0">
                <a:hlinkClick r:id="rId3"/>
              </a:rPr>
              <a:t>www.cadsoftusa.com</a:t>
            </a:r>
            <a:endParaRPr lang="en-US" sz="2400" dirty="0"/>
          </a:p>
          <a:p>
            <a:pPr marL="609600" indent="-609600" eaLnBrk="1" hangingPunct="1">
              <a:buFontTx/>
              <a:buAutoNum type="arabicPeriod"/>
            </a:pPr>
            <a:r>
              <a:rPr lang="en-US" sz="2400" dirty="0"/>
              <a:t>Click ‘Freeware’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dirty="0"/>
              <a:t>Click ‘Download’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dirty="0"/>
              <a:t>Find the correct version (Windows/Linux, English)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dirty="0"/>
              <a:t>Also download Manual and Tutorial</a:t>
            </a:r>
          </a:p>
        </p:txBody>
      </p:sp>
    </p:spTree>
    <p:extLst>
      <p:ext uri="{BB962C8B-B14F-4D97-AF65-F5344CB8AC3E}">
        <p14:creationId xmlns:p14="http://schemas.microsoft.com/office/powerpoint/2010/main" val="110428169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References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en-US" dirty="0"/>
              <a:t>PCB Design slides by </a:t>
            </a:r>
            <a:r>
              <a:rPr lang="en-US" sz="3200" dirty="0" err="1"/>
              <a:t>Jakia</a:t>
            </a:r>
            <a:r>
              <a:rPr lang="en-US" sz="3200" dirty="0"/>
              <a:t> </a:t>
            </a:r>
            <a:r>
              <a:rPr lang="en-US" sz="3200" dirty="0" err="1"/>
              <a:t>Afruz</a:t>
            </a:r>
            <a:endParaRPr lang="en-US" dirty="0"/>
          </a:p>
          <a:p>
            <a:pPr eaLnBrk="1" hangingPunct="1"/>
            <a:r>
              <a:rPr lang="en-US" dirty="0">
                <a:hlinkClick r:id="rId3"/>
              </a:rPr>
              <a:t>www.wikipedia.org</a:t>
            </a:r>
            <a:endParaRPr lang="en-US" dirty="0"/>
          </a:p>
          <a:p>
            <a:pPr eaLnBrk="1" hangingPunct="1"/>
            <a:r>
              <a:rPr lang="en-US" dirty="0">
                <a:hlinkClick r:id="rId4"/>
              </a:rPr>
              <a:t>www.pcbexpress.com</a:t>
            </a:r>
            <a:endParaRPr lang="en-US" dirty="0"/>
          </a:p>
          <a:p>
            <a:pPr eaLnBrk="1" hangingPunct="1"/>
            <a:r>
              <a:rPr lang="en-US" dirty="0"/>
              <a:t>A Practical Guide to high-speed printed circuit board layout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70C0"/>
                </a:solidFill>
              </a:rPr>
              <a:t>Materials of PCB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82775"/>
            <a:ext cx="8458200" cy="4572000"/>
          </a:xfrm>
        </p:spPr>
        <p:txBody>
          <a:bodyPr/>
          <a:lstStyle/>
          <a:p>
            <a:pPr eaLnBrk="1" hangingPunct="1"/>
            <a:r>
              <a:rPr lang="en-US"/>
              <a:t>Conducting layers are typically made of thin copper foil.</a:t>
            </a:r>
          </a:p>
          <a:p>
            <a:pPr eaLnBrk="1" hangingPunct="1"/>
            <a:r>
              <a:rPr lang="en-US"/>
              <a:t>The board is typically coated with a solder mask that is green in color. Other colors that are normally available are blue and red.</a:t>
            </a:r>
          </a:p>
          <a:p>
            <a:pPr eaLnBrk="1" hangingPunct="1"/>
            <a:r>
              <a:rPr lang="en-US" sz="3200"/>
              <a:t>Unwanted copper is removed from the substrate after etching leaving only the desired copper traces or pathways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70C0"/>
                </a:solidFill>
              </a:rPr>
              <a:t>Dielectric PCB Layer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00697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Most common material for PCB is the FR-4 board:</a:t>
            </a:r>
          </a:p>
          <a:p>
            <a:pPr lvl="1"/>
            <a:r>
              <a:rPr lang="en-US" dirty="0"/>
              <a:t>FR stands for Flame Retardant.</a:t>
            </a:r>
          </a:p>
          <a:p>
            <a:pPr lvl="1"/>
            <a:r>
              <a:rPr lang="en-US" dirty="0"/>
              <a:t> Composite material with woven fiberglass cloth with an epoxy resin binder.</a:t>
            </a:r>
          </a:p>
          <a:p>
            <a:pPr lvl="1"/>
            <a:r>
              <a:rPr lang="en-US" dirty="0"/>
              <a:t>Thickness of FR-4 and copper specified separately.</a:t>
            </a:r>
          </a:p>
          <a:p>
            <a:pPr lvl="1"/>
            <a:r>
              <a:rPr lang="en-US" dirty="0"/>
              <a:t>Copper foil thickness in (oz/ft^2), [simply ounce].</a:t>
            </a:r>
          </a:p>
          <a:p>
            <a:pPr lvl="2"/>
            <a:r>
              <a:rPr lang="en-US" dirty="0"/>
              <a:t>1 oz/ft^2 copper foil has a thickness of 35 µm.</a:t>
            </a:r>
          </a:p>
          <a:p>
            <a:pPr lvl="2"/>
            <a:r>
              <a:rPr lang="en-US" dirty="0"/>
              <a:t>1/0 - 1 oz/ft^2 copper one side, with no on the other.</a:t>
            </a:r>
          </a:p>
          <a:p>
            <a:pPr lvl="2"/>
            <a:r>
              <a:rPr lang="en-US" dirty="0"/>
              <a:t>1/1 - denotes 1 oz/ft^2 copper on both sides.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8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72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Different Layers of PCB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CDDBD82-AAFA-4352-9CEB-8DCE78DDD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676400"/>
            <a:ext cx="6324600" cy="3886199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3867</TotalTime>
  <Words>2146</Words>
  <Application>Microsoft Office PowerPoint</Application>
  <PresentationFormat>On-screen Show (4:3)</PresentationFormat>
  <Paragraphs>356</Paragraphs>
  <Slides>63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Arial Black</vt:lpstr>
      <vt:lpstr>Calibri</vt:lpstr>
      <vt:lpstr>Gill Sans MT</vt:lpstr>
      <vt:lpstr>Wingdings</vt:lpstr>
      <vt:lpstr>Office Theme</vt:lpstr>
      <vt:lpstr>ECE 404 PCB Design.</vt:lpstr>
      <vt:lpstr>By Julian Rene Cuellar Buritica</vt:lpstr>
      <vt:lpstr>Overview</vt:lpstr>
      <vt:lpstr>Introduction</vt:lpstr>
      <vt:lpstr>Why PCB?</vt:lpstr>
      <vt:lpstr>Wire wrapping circuit board</vt:lpstr>
      <vt:lpstr>Materials of PCB</vt:lpstr>
      <vt:lpstr>Dielectric PCB Layer</vt:lpstr>
      <vt:lpstr>Different Layers of PCB</vt:lpstr>
      <vt:lpstr>PowerPoint Presentation</vt:lpstr>
      <vt:lpstr>Parts of a PCB </vt:lpstr>
      <vt:lpstr>Components </vt:lpstr>
      <vt:lpstr>Components </vt:lpstr>
      <vt:lpstr>Pads</vt:lpstr>
      <vt:lpstr>Pads and Trace</vt:lpstr>
      <vt:lpstr>Traces</vt:lpstr>
      <vt:lpstr>Vias</vt:lpstr>
      <vt:lpstr>Vias</vt:lpstr>
      <vt:lpstr>Top Metal Layer</vt:lpstr>
      <vt:lpstr>Bottom Metal Layer</vt:lpstr>
      <vt:lpstr>Jumpers</vt:lpstr>
      <vt:lpstr>Jumpers</vt:lpstr>
      <vt:lpstr>Solder Mask</vt:lpstr>
      <vt:lpstr>Soldering </vt:lpstr>
      <vt:lpstr>Silkscreen</vt:lpstr>
      <vt:lpstr>Multilayer PCBs</vt:lpstr>
      <vt:lpstr>Physical Design Issues </vt:lpstr>
      <vt:lpstr>Component Size</vt:lpstr>
      <vt:lpstr>Heat Dissipation-Heat Sinks</vt:lpstr>
      <vt:lpstr>Mounting Points</vt:lpstr>
      <vt:lpstr>Parasitics</vt:lpstr>
      <vt:lpstr>Series Inductance</vt:lpstr>
      <vt:lpstr>Series Inductance</vt:lpstr>
      <vt:lpstr>Shunt Capacitance</vt:lpstr>
      <vt:lpstr>Shunt Capacitance</vt:lpstr>
      <vt:lpstr>Power Planes</vt:lpstr>
      <vt:lpstr>Inductive Coupling</vt:lpstr>
      <vt:lpstr>Capacitive Coupling </vt:lpstr>
      <vt:lpstr>Capacitive/Inductive Reactances</vt:lpstr>
      <vt:lpstr>Routing</vt:lpstr>
      <vt:lpstr>Routing</vt:lpstr>
      <vt:lpstr>Trace connection with Pads</vt:lpstr>
      <vt:lpstr>Pre-work</vt:lpstr>
      <vt:lpstr>Simulations</vt:lpstr>
      <vt:lpstr>Transferring your design to a board</vt:lpstr>
      <vt:lpstr>Design Software</vt:lpstr>
      <vt:lpstr>PCB Design</vt:lpstr>
      <vt:lpstr>PowerPoint Presentation</vt:lpstr>
      <vt:lpstr>Materials Required to make PCB</vt:lpstr>
      <vt:lpstr>Manual PCB design</vt:lpstr>
      <vt:lpstr>Steps in PCB design</vt:lpstr>
      <vt:lpstr>Steps in PCB design</vt:lpstr>
      <vt:lpstr>Steps in PCB design</vt:lpstr>
      <vt:lpstr>Steps in PCB design</vt:lpstr>
      <vt:lpstr>Steps in PCB design</vt:lpstr>
      <vt:lpstr>Steps in PCB design</vt:lpstr>
      <vt:lpstr>Steps in PCB Design</vt:lpstr>
      <vt:lpstr>Steps in PCB Design</vt:lpstr>
      <vt:lpstr>PCB Design/Assembly Standards</vt:lpstr>
      <vt:lpstr>PCB Manufacturing Companies</vt:lpstr>
      <vt:lpstr>WEBSITES</vt:lpstr>
      <vt:lpstr>EAGLE Layout editor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404</dc:title>
  <dc:creator>Binod</dc:creator>
  <cp:lastModifiedBy>Umbaugh, Scott</cp:lastModifiedBy>
  <cp:revision>83</cp:revision>
  <dcterms:created xsi:type="dcterms:W3CDTF">2011-06-13T00:16:08Z</dcterms:created>
  <dcterms:modified xsi:type="dcterms:W3CDTF">2019-06-11T00:23:26Z</dcterms:modified>
</cp:coreProperties>
</file>